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23"/>
  </p:notesMasterIdLst>
  <p:sldIdLst>
    <p:sldId id="256" r:id="rId2"/>
    <p:sldId id="257" r:id="rId3"/>
    <p:sldId id="258" r:id="rId4"/>
    <p:sldId id="259" r:id="rId5"/>
    <p:sldId id="260" r:id="rId6"/>
    <p:sldId id="262" r:id="rId7"/>
    <p:sldId id="263" r:id="rId8"/>
    <p:sldId id="264" r:id="rId9"/>
    <p:sldId id="265" r:id="rId10"/>
    <p:sldId id="266" r:id="rId11"/>
    <p:sldId id="267" r:id="rId12"/>
    <p:sldId id="368" r:id="rId13"/>
    <p:sldId id="369" r:id="rId14"/>
    <p:sldId id="268" r:id="rId15"/>
    <p:sldId id="270" r:id="rId16"/>
    <p:sldId id="271" r:id="rId17"/>
    <p:sldId id="272" r:id="rId18"/>
    <p:sldId id="273" r:id="rId19"/>
    <p:sldId id="274" r:id="rId20"/>
    <p:sldId id="275" r:id="rId21"/>
    <p:sldId id="276" r:id="rId22"/>
    <p:sldId id="277" r:id="rId23"/>
    <p:sldId id="278" r:id="rId24"/>
    <p:sldId id="279" r:id="rId25"/>
    <p:sldId id="280" r:id="rId26"/>
    <p:sldId id="282" r:id="rId27"/>
    <p:sldId id="283" r:id="rId28"/>
    <p:sldId id="284" r:id="rId29"/>
    <p:sldId id="285" r:id="rId30"/>
    <p:sldId id="370" r:id="rId31"/>
    <p:sldId id="286" r:id="rId32"/>
    <p:sldId id="287" r:id="rId33"/>
    <p:sldId id="289" r:id="rId34"/>
    <p:sldId id="290" r:id="rId35"/>
    <p:sldId id="291" r:id="rId36"/>
    <p:sldId id="371" r:id="rId37"/>
    <p:sldId id="292" r:id="rId38"/>
    <p:sldId id="293" r:id="rId39"/>
    <p:sldId id="294" r:id="rId40"/>
    <p:sldId id="295" r:id="rId41"/>
    <p:sldId id="296" r:id="rId42"/>
    <p:sldId id="297" r:id="rId43"/>
    <p:sldId id="298" r:id="rId44"/>
    <p:sldId id="299" r:id="rId45"/>
    <p:sldId id="300" r:id="rId46"/>
    <p:sldId id="301" r:id="rId47"/>
    <p:sldId id="303" r:id="rId48"/>
    <p:sldId id="304" r:id="rId49"/>
    <p:sldId id="305" r:id="rId50"/>
    <p:sldId id="306" r:id="rId51"/>
    <p:sldId id="307" r:id="rId52"/>
    <p:sldId id="308" r:id="rId53"/>
    <p:sldId id="309" r:id="rId54"/>
    <p:sldId id="310" r:id="rId55"/>
    <p:sldId id="311" r:id="rId56"/>
    <p:sldId id="312" r:id="rId57"/>
    <p:sldId id="313" r:id="rId58"/>
    <p:sldId id="373" r:id="rId59"/>
    <p:sldId id="375" r:id="rId60"/>
    <p:sldId id="376" r:id="rId61"/>
    <p:sldId id="381" r:id="rId62"/>
    <p:sldId id="314" r:id="rId63"/>
    <p:sldId id="315" r:id="rId64"/>
    <p:sldId id="379" r:id="rId65"/>
    <p:sldId id="374" r:id="rId66"/>
    <p:sldId id="380" r:id="rId67"/>
    <p:sldId id="316" r:id="rId68"/>
    <p:sldId id="317" r:id="rId69"/>
    <p:sldId id="318" r:id="rId70"/>
    <p:sldId id="372" r:id="rId71"/>
    <p:sldId id="319" r:id="rId72"/>
    <p:sldId id="320" r:id="rId73"/>
    <p:sldId id="321" r:id="rId74"/>
    <p:sldId id="322" r:id="rId75"/>
    <p:sldId id="323" r:id="rId76"/>
    <p:sldId id="324" r:id="rId77"/>
    <p:sldId id="377" r:id="rId78"/>
    <p:sldId id="378" r:id="rId79"/>
    <p:sldId id="325" r:id="rId80"/>
    <p:sldId id="326" r:id="rId81"/>
    <p:sldId id="327" r:id="rId82"/>
    <p:sldId id="328" r:id="rId83"/>
    <p:sldId id="329" r:id="rId84"/>
    <p:sldId id="330" r:id="rId85"/>
    <p:sldId id="331" r:id="rId86"/>
    <p:sldId id="332" r:id="rId87"/>
    <p:sldId id="333" r:id="rId88"/>
    <p:sldId id="334" r:id="rId89"/>
    <p:sldId id="335" r:id="rId90"/>
    <p:sldId id="336" r:id="rId91"/>
    <p:sldId id="337" r:id="rId92"/>
    <p:sldId id="338" r:id="rId93"/>
    <p:sldId id="339" r:id="rId94"/>
    <p:sldId id="340" r:id="rId95"/>
    <p:sldId id="341" r:id="rId96"/>
    <p:sldId id="342" r:id="rId97"/>
    <p:sldId id="343" r:id="rId98"/>
    <p:sldId id="344" r:id="rId99"/>
    <p:sldId id="345" r:id="rId100"/>
    <p:sldId id="346" r:id="rId101"/>
    <p:sldId id="347" r:id="rId102"/>
    <p:sldId id="348" r:id="rId103"/>
    <p:sldId id="349" r:id="rId104"/>
    <p:sldId id="350" r:id="rId105"/>
    <p:sldId id="351" r:id="rId106"/>
    <p:sldId id="352" r:id="rId107"/>
    <p:sldId id="353" r:id="rId108"/>
    <p:sldId id="354" r:id="rId109"/>
    <p:sldId id="355" r:id="rId110"/>
    <p:sldId id="356" r:id="rId111"/>
    <p:sldId id="357" r:id="rId112"/>
    <p:sldId id="358" r:id="rId113"/>
    <p:sldId id="359" r:id="rId114"/>
    <p:sldId id="360" r:id="rId115"/>
    <p:sldId id="361" r:id="rId116"/>
    <p:sldId id="362" r:id="rId117"/>
    <p:sldId id="363" r:id="rId118"/>
    <p:sldId id="364" r:id="rId119"/>
    <p:sldId id="365" r:id="rId120"/>
    <p:sldId id="366" r:id="rId121"/>
    <p:sldId id="367" r:id="rId122"/>
  </p:sldIdLst>
  <p:sldSz cx="12192000" cy="6858000"/>
  <p:notesSz cx="7315200" cy="9601200"/>
  <p:embeddedFontLst>
    <p:embeddedFont>
      <p:font typeface="Arimo" panose="020B0604020202020204" charset="0"/>
      <p:regular r:id="rId124"/>
      <p:bold r:id="rId125"/>
      <p:italic r:id="rId126"/>
      <p:boldItalic r:id="rId127"/>
    </p:embeddedFont>
    <p:embeddedFont>
      <p:font typeface="Cambria Math" panose="02040503050406030204" pitchFamily="18" charset="0"/>
      <p:regular r:id="rId128"/>
    </p:embeddedFont>
    <p:embeddedFont>
      <p:font typeface="Quattrocento Sans" panose="020B0502050000020003" pitchFamily="34" charset="0"/>
      <p:regular r:id="rId129"/>
      <p:bold r:id="rId130"/>
      <p:italic r:id="rId131"/>
      <p:boldItalic r:id="rId13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B4D8365-2E81-4DFB-ACDB-FF46E67F0C56}">
  <a:tblStyle styleId="{7B4D8365-2E81-4DFB-ACDB-FF46E67F0C56}"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75" d="100"/>
          <a:sy n="75" d="100"/>
        </p:scale>
        <p:origin x="882" y="78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notesMaster" Target="notesMasters/notesMaster1.xml"/><Relationship Id="rId128" Type="http://schemas.openxmlformats.org/officeDocument/2006/relationships/font" Target="fonts/font5.fntdata"/><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viewProps" Target="view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font" Target="fonts/font1.fntdata"/><Relationship Id="rId129" Type="http://schemas.openxmlformats.org/officeDocument/2006/relationships/font" Target="fonts/font6.fntdata"/><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font" Target="fonts/font7.fntdata"/><Relationship Id="rId135" Type="http://schemas.openxmlformats.org/officeDocument/2006/relationships/theme" Target="theme/theme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font" Target="fonts/font2.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font" Target="fonts/font8.fntdata"/><Relationship Id="rId136"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font" Target="fonts/font3.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font" Target="fonts/font9.fntdata"/><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font" Target="fonts/font4.fntdata"/><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5" y="1"/>
            <a:ext cx="3169922" cy="1903121"/>
          </a:xfrm>
          <a:prstGeom prst="rect">
            <a:avLst/>
          </a:prstGeom>
          <a:noFill/>
          <a:ln>
            <a:noFill/>
          </a:ln>
        </p:spPr>
        <p:txBody>
          <a:bodyPr spcFirstLastPara="1" wrap="square" lIns="168625" tIns="84300" rIns="168625" bIns="84300" anchor="t" anchorCtr="0">
            <a:noAutofit/>
          </a:bodyPr>
          <a:lstStyle>
            <a:lvl1pPr marR="0" lvl="0" algn="l" rtl="0">
              <a:spcBef>
                <a:spcPts val="0"/>
              </a:spcBef>
              <a:spcAft>
                <a:spcPts val="0"/>
              </a:spcAft>
              <a:buSzPts val="1400"/>
              <a:buNone/>
              <a:defRPr sz="2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4143592" y="1"/>
            <a:ext cx="3169922" cy="1903121"/>
          </a:xfrm>
          <a:prstGeom prst="rect">
            <a:avLst/>
          </a:prstGeom>
          <a:noFill/>
          <a:ln>
            <a:noFill/>
          </a:ln>
        </p:spPr>
        <p:txBody>
          <a:bodyPr spcFirstLastPara="1" wrap="square" lIns="168625" tIns="84300" rIns="168625" bIns="84300" anchor="t" anchorCtr="0">
            <a:noAutofit/>
          </a:bodyPr>
          <a:lstStyle>
            <a:lvl1pPr marR="0" lvl="0" algn="r" rtl="0">
              <a:spcBef>
                <a:spcPts val="0"/>
              </a:spcBef>
              <a:spcAft>
                <a:spcPts val="0"/>
              </a:spcAft>
              <a:buSzPts val="1400"/>
              <a:buNone/>
              <a:defRPr sz="2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5" y="36027558"/>
            <a:ext cx="3169922" cy="1903117"/>
          </a:xfrm>
          <a:prstGeom prst="rect">
            <a:avLst/>
          </a:prstGeom>
          <a:noFill/>
          <a:ln>
            <a:noFill/>
          </a:ln>
        </p:spPr>
        <p:txBody>
          <a:bodyPr spcFirstLastPara="1" wrap="square" lIns="168625" tIns="84300" rIns="168625" bIns="84300" anchor="b" anchorCtr="0">
            <a:noAutofit/>
          </a:bodyPr>
          <a:lstStyle>
            <a:lvl1pPr marR="0" lvl="0" algn="l" rtl="0">
              <a:spcBef>
                <a:spcPts val="0"/>
              </a:spcBef>
              <a:spcAft>
                <a:spcPts val="0"/>
              </a:spcAft>
              <a:buSzPts val="1400"/>
              <a:buNone/>
              <a:defRPr sz="2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marR="0" lvl="0" indent="0" algn="r" rtl="0">
              <a:spcBef>
                <a:spcPts val="0"/>
              </a:spcBef>
              <a:spcAft>
                <a:spcPts val="0"/>
              </a:spcAft>
              <a:buNone/>
            </a:pPr>
            <a:fld id="{00000000-1234-1234-1234-123412341234}" type="slidenum">
              <a:rPr lang="pt-BR" sz="2200" b="0" i="0" u="none" strike="noStrike" cap="none">
                <a:solidFill>
                  <a:schemeClr val="dk1"/>
                </a:solidFill>
                <a:latin typeface="Calibri"/>
                <a:ea typeface="Calibri"/>
                <a:cs typeface="Calibri"/>
                <a:sym typeface="Calibri"/>
              </a:rPr>
              <a:t>‹nº›</a:t>
            </a:fld>
            <a:endParaRPr sz="2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 name="Google Shape;86;p1: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87" name="Google Shape;87;p1: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26cc3137979_0_339:notes"/>
          <p:cNvSpPr txBox="1">
            <a:spLocks noGrp="1"/>
          </p:cNvSpPr>
          <p:nvPr>
            <p:ph type="body" idx="1"/>
          </p:nvPr>
        </p:nvSpPr>
        <p:spPr>
          <a:xfrm>
            <a:off x="731522" y="18254135"/>
            <a:ext cx="5852100" cy="14935200"/>
          </a:xfrm>
          <a:prstGeom prst="rect">
            <a:avLst/>
          </a:prstGeom>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291" name="Google Shape;291;g26cc3137979_0_339: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0"/>
        <p:cNvGrpSpPr/>
        <p:nvPr/>
      </p:nvGrpSpPr>
      <p:grpSpPr>
        <a:xfrm>
          <a:off x="0" y="0"/>
          <a:ext cx="0" cy="0"/>
          <a:chOff x="0" y="0"/>
          <a:chExt cx="0" cy="0"/>
        </a:xfrm>
      </p:grpSpPr>
      <p:sp>
        <p:nvSpPr>
          <p:cNvPr id="981" name="Google Shape;981;p65:notes"/>
          <p:cNvSpPr txBox="1">
            <a:spLocks noGrp="1"/>
          </p:cNvSpPr>
          <p:nvPr>
            <p:ph type="body" idx="1"/>
          </p:nvPr>
        </p:nvSpPr>
        <p:spPr>
          <a:xfrm>
            <a:off x="731522" y="18254135"/>
            <a:ext cx="5852160" cy="14935200"/>
          </a:xfrm>
          <a:prstGeom prst="rect">
            <a:avLst/>
          </a:prstGeom>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982" name="Google Shape;982;p65: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6"/>
        <p:cNvGrpSpPr/>
        <p:nvPr/>
      </p:nvGrpSpPr>
      <p:grpSpPr>
        <a:xfrm>
          <a:off x="0" y="0"/>
          <a:ext cx="0" cy="0"/>
          <a:chOff x="0" y="0"/>
          <a:chExt cx="0" cy="0"/>
        </a:xfrm>
      </p:grpSpPr>
      <p:sp>
        <p:nvSpPr>
          <p:cNvPr id="987" name="Google Shape;987;p66:notes"/>
          <p:cNvSpPr txBox="1">
            <a:spLocks noGrp="1"/>
          </p:cNvSpPr>
          <p:nvPr>
            <p:ph type="body" idx="1"/>
          </p:nvPr>
        </p:nvSpPr>
        <p:spPr>
          <a:xfrm>
            <a:off x="731522" y="18254135"/>
            <a:ext cx="5852160" cy="14935200"/>
          </a:xfrm>
          <a:prstGeom prst="rect">
            <a:avLst/>
          </a:prstGeom>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988" name="Google Shape;988;p66: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1"/>
        <p:cNvGrpSpPr/>
        <p:nvPr/>
      </p:nvGrpSpPr>
      <p:grpSpPr>
        <a:xfrm>
          <a:off x="0" y="0"/>
          <a:ext cx="0" cy="0"/>
          <a:chOff x="0" y="0"/>
          <a:chExt cx="0" cy="0"/>
        </a:xfrm>
      </p:grpSpPr>
      <p:sp>
        <p:nvSpPr>
          <p:cNvPr id="992" name="Google Shape;992;p67: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93" name="Google Shape;993;p67: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994" name="Google Shape;994;p67: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102</a:t>
            </a:fld>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9"/>
        <p:cNvGrpSpPr/>
        <p:nvPr/>
      </p:nvGrpSpPr>
      <p:grpSpPr>
        <a:xfrm>
          <a:off x="0" y="0"/>
          <a:ext cx="0" cy="0"/>
          <a:chOff x="0" y="0"/>
          <a:chExt cx="0" cy="0"/>
        </a:xfrm>
      </p:grpSpPr>
      <p:sp>
        <p:nvSpPr>
          <p:cNvPr id="1000" name="Google Shape;1000;p68: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01" name="Google Shape;1001;p68: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1002" name="Google Shape;1002;p68: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103</a:t>
            </a:fld>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8"/>
        <p:cNvGrpSpPr/>
        <p:nvPr/>
      </p:nvGrpSpPr>
      <p:grpSpPr>
        <a:xfrm>
          <a:off x="0" y="0"/>
          <a:ext cx="0" cy="0"/>
          <a:chOff x="0" y="0"/>
          <a:chExt cx="0" cy="0"/>
        </a:xfrm>
      </p:grpSpPr>
      <p:sp>
        <p:nvSpPr>
          <p:cNvPr id="1009" name="Google Shape;1009;p69: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10" name="Google Shape;1010;p69: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1011" name="Google Shape;1011;p69: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104</a:t>
            </a:fld>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5"/>
        <p:cNvGrpSpPr/>
        <p:nvPr/>
      </p:nvGrpSpPr>
      <p:grpSpPr>
        <a:xfrm>
          <a:off x="0" y="0"/>
          <a:ext cx="0" cy="0"/>
          <a:chOff x="0" y="0"/>
          <a:chExt cx="0" cy="0"/>
        </a:xfrm>
      </p:grpSpPr>
      <p:sp>
        <p:nvSpPr>
          <p:cNvPr id="1016" name="Google Shape;1016;p70: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17" name="Google Shape;1017;p70: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1018" name="Google Shape;1018;p70: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105</a:t>
            </a:fld>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4"/>
        <p:cNvGrpSpPr/>
        <p:nvPr/>
      </p:nvGrpSpPr>
      <p:grpSpPr>
        <a:xfrm>
          <a:off x="0" y="0"/>
          <a:ext cx="0" cy="0"/>
          <a:chOff x="0" y="0"/>
          <a:chExt cx="0" cy="0"/>
        </a:xfrm>
      </p:grpSpPr>
      <p:sp>
        <p:nvSpPr>
          <p:cNvPr id="1025" name="Google Shape;1025;p71: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26" name="Google Shape;1026;p71: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1027" name="Google Shape;1027;p71: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106</a:t>
            </a:fld>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3"/>
        <p:cNvGrpSpPr/>
        <p:nvPr/>
      </p:nvGrpSpPr>
      <p:grpSpPr>
        <a:xfrm>
          <a:off x="0" y="0"/>
          <a:ext cx="0" cy="0"/>
          <a:chOff x="0" y="0"/>
          <a:chExt cx="0" cy="0"/>
        </a:xfrm>
      </p:grpSpPr>
      <p:sp>
        <p:nvSpPr>
          <p:cNvPr id="1034" name="Google Shape;1034;p72: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35" name="Google Shape;1035;p72: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1036" name="Google Shape;1036;p72: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107</a:t>
            </a:fld>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2"/>
        <p:cNvGrpSpPr/>
        <p:nvPr/>
      </p:nvGrpSpPr>
      <p:grpSpPr>
        <a:xfrm>
          <a:off x="0" y="0"/>
          <a:ext cx="0" cy="0"/>
          <a:chOff x="0" y="0"/>
          <a:chExt cx="0" cy="0"/>
        </a:xfrm>
      </p:grpSpPr>
      <p:sp>
        <p:nvSpPr>
          <p:cNvPr id="1043" name="Google Shape;1043;p73: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44" name="Google Shape;1044;p73: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1045" name="Google Shape;1045;p73: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108</a:t>
            </a:fld>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1"/>
        <p:cNvGrpSpPr/>
        <p:nvPr/>
      </p:nvGrpSpPr>
      <p:grpSpPr>
        <a:xfrm>
          <a:off x="0" y="0"/>
          <a:ext cx="0" cy="0"/>
          <a:chOff x="0" y="0"/>
          <a:chExt cx="0" cy="0"/>
        </a:xfrm>
      </p:grpSpPr>
      <p:sp>
        <p:nvSpPr>
          <p:cNvPr id="1052" name="Google Shape;1052;p74: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53" name="Google Shape;1053;p74: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1054" name="Google Shape;1054;p74: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109</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g26cc3137979_0_408:notes"/>
          <p:cNvSpPr txBox="1">
            <a:spLocks noGrp="1"/>
          </p:cNvSpPr>
          <p:nvPr>
            <p:ph type="body" idx="1"/>
          </p:nvPr>
        </p:nvSpPr>
        <p:spPr>
          <a:xfrm>
            <a:off x="731522" y="18254135"/>
            <a:ext cx="5852100" cy="14935200"/>
          </a:xfrm>
          <a:prstGeom prst="rect">
            <a:avLst/>
          </a:prstGeom>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308" name="Google Shape;308;g26cc3137979_0_408: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0"/>
        <p:cNvGrpSpPr/>
        <p:nvPr/>
      </p:nvGrpSpPr>
      <p:grpSpPr>
        <a:xfrm>
          <a:off x="0" y="0"/>
          <a:ext cx="0" cy="0"/>
          <a:chOff x="0" y="0"/>
          <a:chExt cx="0" cy="0"/>
        </a:xfrm>
      </p:grpSpPr>
      <p:sp>
        <p:nvSpPr>
          <p:cNvPr id="1061" name="Google Shape;1061;p75: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62" name="Google Shape;1062;p75: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1063" name="Google Shape;1063;p75: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110</a:t>
            </a:fld>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9"/>
        <p:cNvGrpSpPr/>
        <p:nvPr/>
      </p:nvGrpSpPr>
      <p:grpSpPr>
        <a:xfrm>
          <a:off x="0" y="0"/>
          <a:ext cx="0" cy="0"/>
          <a:chOff x="0" y="0"/>
          <a:chExt cx="0" cy="0"/>
        </a:xfrm>
      </p:grpSpPr>
      <p:sp>
        <p:nvSpPr>
          <p:cNvPr id="1070" name="Google Shape;1070;p76: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71" name="Google Shape;1071;p76: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1072" name="Google Shape;1072;p76: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111</a:t>
            </a:fld>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8"/>
        <p:cNvGrpSpPr/>
        <p:nvPr/>
      </p:nvGrpSpPr>
      <p:grpSpPr>
        <a:xfrm>
          <a:off x="0" y="0"/>
          <a:ext cx="0" cy="0"/>
          <a:chOff x="0" y="0"/>
          <a:chExt cx="0" cy="0"/>
        </a:xfrm>
      </p:grpSpPr>
      <p:sp>
        <p:nvSpPr>
          <p:cNvPr id="1079" name="Google Shape;1079;p77: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80" name="Google Shape;1080;p77: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1081" name="Google Shape;1081;p77: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112</a:t>
            </a:fld>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7"/>
        <p:cNvGrpSpPr/>
        <p:nvPr/>
      </p:nvGrpSpPr>
      <p:grpSpPr>
        <a:xfrm>
          <a:off x="0" y="0"/>
          <a:ext cx="0" cy="0"/>
          <a:chOff x="0" y="0"/>
          <a:chExt cx="0" cy="0"/>
        </a:xfrm>
      </p:grpSpPr>
      <p:sp>
        <p:nvSpPr>
          <p:cNvPr id="1088" name="Google Shape;1088;p78: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89" name="Google Shape;1089;p78: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1090" name="Google Shape;1090;p78: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113</a:t>
            </a:fld>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6"/>
        <p:cNvGrpSpPr/>
        <p:nvPr/>
      </p:nvGrpSpPr>
      <p:grpSpPr>
        <a:xfrm>
          <a:off x="0" y="0"/>
          <a:ext cx="0" cy="0"/>
          <a:chOff x="0" y="0"/>
          <a:chExt cx="0" cy="0"/>
        </a:xfrm>
      </p:grpSpPr>
      <p:sp>
        <p:nvSpPr>
          <p:cNvPr id="1097" name="Google Shape;1097;p79: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98" name="Google Shape;1098;p79: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1099" name="Google Shape;1099;p79: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114</a:t>
            </a:fld>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6"/>
        <p:cNvGrpSpPr/>
        <p:nvPr/>
      </p:nvGrpSpPr>
      <p:grpSpPr>
        <a:xfrm>
          <a:off x="0" y="0"/>
          <a:ext cx="0" cy="0"/>
          <a:chOff x="0" y="0"/>
          <a:chExt cx="0" cy="0"/>
        </a:xfrm>
      </p:grpSpPr>
      <p:sp>
        <p:nvSpPr>
          <p:cNvPr id="1107" name="Google Shape;1107;p80: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08" name="Google Shape;1108;p80: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1109" name="Google Shape;1109;p80: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115</a:t>
            </a:fld>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5"/>
        <p:cNvGrpSpPr/>
        <p:nvPr/>
      </p:nvGrpSpPr>
      <p:grpSpPr>
        <a:xfrm>
          <a:off x="0" y="0"/>
          <a:ext cx="0" cy="0"/>
          <a:chOff x="0" y="0"/>
          <a:chExt cx="0" cy="0"/>
        </a:xfrm>
      </p:grpSpPr>
      <p:sp>
        <p:nvSpPr>
          <p:cNvPr id="1116" name="Google Shape;1116;p81:notes"/>
          <p:cNvSpPr txBox="1">
            <a:spLocks noGrp="1"/>
          </p:cNvSpPr>
          <p:nvPr>
            <p:ph type="body" idx="1"/>
          </p:nvPr>
        </p:nvSpPr>
        <p:spPr>
          <a:xfrm>
            <a:off x="731522" y="18254135"/>
            <a:ext cx="5852160" cy="14935200"/>
          </a:xfrm>
          <a:prstGeom prst="rect">
            <a:avLst/>
          </a:prstGeom>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1117" name="Google Shape;1117;p81: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0"/>
        <p:cNvGrpSpPr/>
        <p:nvPr/>
      </p:nvGrpSpPr>
      <p:grpSpPr>
        <a:xfrm>
          <a:off x="0" y="0"/>
          <a:ext cx="0" cy="0"/>
          <a:chOff x="0" y="0"/>
          <a:chExt cx="0" cy="0"/>
        </a:xfrm>
      </p:grpSpPr>
      <p:sp>
        <p:nvSpPr>
          <p:cNvPr id="1121" name="Google Shape;1121;p82:notes"/>
          <p:cNvSpPr txBox="1">
            <a:spLocks noGrp="1"/>
          </p:cNvSpPr>
          <p:nvPr>
            <p:ph type="body" idx="1"/>
          </p:nvPr>
        </p:nvSpPr>
        <p:spPr>
          <a:xfrm>
            <a:off x="731522" y="18254135"/>
            <a:ext cx="5852160" cy="14935200"/>
          </a:xfrm>
          <a:prstGeom prst="rect">
            <a:avLst/>
          </a:prstGeom>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1122" name="Google Shape;1122;p82: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6"/>
        <p:cNvGrpSpPr/>
        <p:nvPr/>
      </p:nvGrpSpPr>
      <p:grpSpPr>
        <a:xfrm>
          <a:off x="0" y="0"/>
          <a:ext cx="0" cy="0"/>
          <a:chOff x="0" y="0"/>
          <a:chExt cx="0" cy="0"/>
        </a:xfrm>
      </p:grpSpPr>
      <p:sp>
        <p:nvSpPr>
          <p:cNvPr id="1127" name="Google Shape;1127;p83: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28" name="Google Shape;1128;p83: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1129" name="Google Shape;1129;p83: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118</a:t>
            </a:fld>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3"/>
        <p:cNvGrpSpPr/>
        <p:nvPr/>
      </p:nvGrpSpPr>
      <p:grpSpPr>
        <a:xfrm>
          <a:off x="0" y="0"/>
          <a:ext cx="0" cy="0"/>
          <a:chOff x="0" y="0"/>
          <a:chExt cx="0" cy="0"/>
        </a:xfrm>
      </p:grpSpPr>
      <p:sp>
        <p:nvSpPr>
          <p:cNvPr id="1134" name="Google Shape;1134;p84: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35" name="Google Shape;1135;p84: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1136" name="Google Shape;1136;p84: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119</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g26cc3137979_0_408:notes"/>
          <p:cNvSpPr txBox="1">
            <a:spLocks noGrp="1"/>
          </p:cNvSpPr>
          <p:nvPr>
            <p:ph type="body" idx="1"/>
          </p:nvPr>
        </p:nvSpPr>
        <p:spPr>
          <a:xfrm>
            <a:off x="731522" y="18254135"/>
            <a:ext cx="5852100" cy="14935200"/>
          </a:xfrm>
          <a:prstGeom prst="rect">
            <a:avLst/>
          </a:prstGeom>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308" name="Google Shape;308;g26cc3137979_0_408: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49952100"/>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0"/>
        <p:cNvGrpSpPr/>
        <p:nvPr/>
      </p:nvGrpSpPr>
      <p:grpSpPr>
        <a:xfrm>
          <a:off x="0" y="0"/>
          <a:ext cx="0" cy="0"/>
          <a:chOff x="0" y="0"/>
          <a:chExt cx="0" cy="0"/>
        </a:xfrm>
      </p:grpSpPr>
      <p:sp>
        <p:nvSpPr>
          <p:cNvPr id="1141" name="Google Shape;1141;p85: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42" name="Google Shape;1142;p85: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1143" name="Google Shape;1143;p85: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120</a:t>
            </a:fld>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7"/>
        <p:cNvGrpSpPr/>
        <p:nvPr/>
      </p:nvGrpSpPr>
      <p:grpSpPr>
        <a:xfrm>
          <a:off x="0" y="0"/>
          <a:ext cx="0" cy="0"/>
          <a:chOff x="0" y="0"/>
          <a:chExt cx="0" cy="0"/>
        </a:xfrm>
      </p:grpSpPr>
      <p:sp>
        <p:nvSpPr>
          <p:cNvPr id="1148" name="Google Shape;1148;p86: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49" name="Google Shape;1149;p86: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1150" name="Google Shape;1150;p86: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121</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g26cc3137979_0_408:notes"/>
          <p:cNvSpPr txBox="1">
            <a:spLocks noGrp="1"/>
          </p:cNvSpPr>
          <p:nvPr>
            <p:ph type="body" idx="1"/>
          </p:nvPr>
        </p:nvSpPr>
        <p:spPr>
          <a:xfrm>
            <a:off x="731522" y="18254135"/>
            <a:ext cx="5852100" cy="14935200"/>
          </a:xfrm>
          <a:prstGeom prst="rect">
            <a:avLst/>
          </a:prstGeom>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308" name="Google Shape;308;g26cc3137979_0_408: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012349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p3:notes"/>
          <p:cNvSpPr txBox="1">
            <a:spLocks noGrp="1"/>
          </p:cNvSpPr>
          <p:nvPr>
            <p:ph type="body" idx="1"/>
          </p:nvPr>
        </p:nvSpPr>
        <p:spPr>
          <a:xfrm>
            <a:off x="731522" y="18254135"/>
            <a:ext cx="5852160" cy="14935200"/>
          </a:xfrm>
          <a:prstGeom prst="rect">
            <a:avLst/>
          </a:prstGeom>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314" name="Google Shape;314;p3: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p5:notes"/>
          <p:cNvSpPr txBox="1">
            <a:spLocks noGrp="1"/>
          </p:cNvSpPr>
          <p:nvPr>
            <p:ph type="body" idx="1"/>
          </p:nvPr>
        </p:nvSpPr>
        <p:spPr>
          <a:xfrm>
            <a:off x="731522" y="18254135"/>
            <a:ext cx="5852160" cy="14935200"/>
          </a:xfrm>
          <a:prstGeom prst="rect">
            <a:avLst/>
          </a:prstGeom>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326" name="Google Shape;326;p5: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p6:notes"/>
          <p:cNvSpPr txBox="1">
            <a:spLocks noGrp="1"/>
          </p:cNvSpPr>
          <p:nvPr>
            <p:ph type="body" idx="1"/>
          </p:nvPr>
        </p:nvSpPr>
        <p:spPr>
          <a:xfrm>
            <a:off x="731522" y="18254135"/>
            <a:ext cx="5852160" cy="14935200"/>
          </a:xfrm>
          <a:prstGeom prst="rect">
            <a:avLst/>
          </a:prstGeom>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332" name="Google Shape;332;p6: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p7:notes"/>
          <p:cNvSpPr txBox="1">
            <a:spLocks noGrp="1"/>
          </p:cNvSpPr>
          <p:nvPr>
            <p:ph type="body" idx="1"/>
          </p:nvPr>
        </p:nvSpPr>
        <p:spPr>
          <a:xfrm>
            <a:off x="731522" y="18254135"/>
            <a:ext cx="5852160" cy="14935200"/>
          </a:xfrm>
          <a:prstGeom prst="rect">
            <a:avLst/>
          </a:prstGeom>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338" name="Google Shape;338;p7: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26cc3137979_0_428:notes"/>
          <p:cNvSpPr txBox="1">
            <a:spLocks noGrp="1"/>
          </p:cNvSpPr>
          <p:nvPr>
            <p:ph type="body" idx="1"/>
          </p:nvPr>
        </p:nvSpPr>
        <p:spPr>
          <a:xfrm>
            <a:off x="731522" y="18254135"/>
            <a:ext cx="5852100" cy="14935200"/>
          </a:xfrm>
          <a:prstGeom prst="rect">
            <a:avLst/>
          </a:prstGeom>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346" name="Google Shape;346;g26cc3137979_0_428:notes"/>
          <p:cNvSpPr>
            <a:spLocks noGrp="1" noRot="1" noChangeAspect="1"/>
          </p:cNvSpPr>
          <p:nvPr>
            <p:ph type="sldImg" idx="2"/>
          </p:nvPr>
        </p:nvSpPr>
        <p:spPr>
          <a:xfrm>
            <a:off x="-7721600" y="4740275"/>
            <a:ext cx="22758300" cy="12801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p8:notes"/>
          <p:cNvSpPr txBox="1">
            <a:spLocks noGrp="1"/>
          </p:cNvSpPr>
          <p:nvPr>
            <p:ph type="body" idx="1"/>
          </p:nvPr>
        </p:nvSpPr>
        <p:spPr>
          <a:xfrm>
            <a:off x="731522" y="18254135"/>
            <a:ext cx="5852160" cy="14935200"/>
          </a:xfrm>
          <a:prstGeom prst="rect">
            <a:avLst/>
          </a:prstGeom>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356" name="Google Shape;356;p8: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p2:notes"/>
          <p:cNvSpPr txBox="1">
            <a:spLocks noGrp="1"/>
          </p:cNvSpPr>
          <p:nvPr>
            <p:ph type="body" idx="1"/>
          </p:nvPr>
        </p:nvSpPr>
        <p:spPr>
          <a:xfrm>
            <a:off x="731522" y="18254135"/>
            <a:ext cx="5852100" cy="14935200"/>
          </a:xfrm>
          <a:prstGeom prst="rect">
            <a:avLst/>
          </a:prstGeom>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95" name="Google Shape;95;p2:notes"/>
          <p:cNvSpPr>
            <a:spLocks noGrp="1" noRot="1" noChangeAspect="1"/>
          </p:cNvSpPr>
          <p:nvPr>
            <p:ph type="sldImg" idx="2"/>
          </p:nvPr>
        </p:nvSpPr>
        <p:spPr>
          <a:xfrm>
            <a:off x="-7721600" y="4740275"/>
            <a:ext cx="22758300" cy="12801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p9:notes"/>
          <p:cNvSpPr txBox="1">
            <a:spLocks noGrp="1"/>
          </p:cNvSpPr>
          <p:nvPr>
            <p:ph type="body" idx="1"/>
          </p:nvPr>
        </p:nvSpPr>
        <p:spPr>
          <a:xfrm>
            <a:off x="731522" y="18254135"/>
            <a:ext cx="5852160" cy="14935200"/>
          </a:xfrm>
          <a:prstGeom prst="rect">
            <a:avLst/>
          </a:prstGeom>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364" name="Google Shape;364;p9: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p10:notes"/>
          <p:cNvSpPr txBox="1">
            <a:spLocks noGrp="1"/>
          </p:cNvSpPr>
          <p:nvPr>
            <p:ph type="body" idx="1"/>
          </p:nvPr>
        </p:nvSpPr>
        <p:spPr>
          <a:xfrm>
            <a:off x="731522" y="18254135"/>
            <a:ext cx="5852160" cy="14935200"/>
          </a:xfrm>
          <a:prstGeom prst="rect">
            <a:avLst/>
          </a:prstGeom>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370" name="Google Shape;370;p10: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p11:notes"/>
          <p:cNvSpPr txBox="1">
            <a:spLocks noGrp="1"/>
          </p:cNvSpPr>
          <p:nvPr>
            <p:ph type="body" idx="1"/>
          </p:nvPr>
        </p:nvSpPr>
        <p:spPr>
          <a:xfrm>
            <a:off x="731522" y="18254135"/>
            <a:ext cx="5852160" cy="14935200"/>
          </a:xfrm>
          <a:prstGeom prst="rect">
            <a:avLst/>
          </a:prstGeom>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376" name="Google Shape;376;p11: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26cc3137979_0_455:notes"/>
          <p:cNvSpPr txBox="1">
            <a:spLocks noGrp="1"/>
          </p:cNvSpPr>
          <p:nvPr>
            <p:ph type="body" idx="1"/>
          </p:nvPr>
        </p:nvSpPr>
        <p:spPr>
          <a:xfrm>
            <a:off x="731522" y="18254135"/>
            <a:ext cx="5852100" cy="14935200"/>
          </a:xfrm>
          <a:prstGeom prst="rect">
            <a:avLst/>
          </a:prstGeom>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382" name="Google Shape;382;g26cc3137979_0_455:notes"/>
          <p:cNvSpPr>
            <a:spLocks noGrp="1" noRot="1" noChangeAspect="1"/>
          </p:cNvSpPr>
          <p:nvPr>
            <p:ph type="sldImg" idx="2"/>
          </p:nvPr>
        </p:nvSpPr>
        <p:spPr>
          <a:xfrm>
            <a:off x="-7721600" y="4740275"/>
            <a:ext cx="22758300" cy="12801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g26cc3137979_0_463:notes"/>
          <p:cNvSpPr txBox="1">
            <a:spLocks noGrp="1"/>
          </p:cNvSpPr>
          <p:nvPr>
            <p:ph type="body" idx="1"/>
          </p:nvPr>
        </p:nvSpPr>
        <p:spPr>
          <a:xfrm>
            <a:off x="731522" y="18254135"/>
            <a:ext cx="5852100" cy="14935200"/>
          </a:xfrm>
          <a:prstGeom prst="rect">
            <a:avLst/>
          </a:prstGeom>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389" name="Google Shape;389;g26cc3137979_0_463:notes"/>
          <p:cNvSpPr>
            <a:spLocks noGrp="1" noRot="1" noChangeAspect="1"/>
          </p:cNvSpPr>
          <p:nvPr>
            <p:ph type="sldImg" idx="2"/>
          </p:nvPr>
        </p:nvSpPr>
        <p:spPr>
          <a:xfrm>
            <a:off x="-7721600" y="4740275"/>
            <a:ext cx="22758300" cy="12801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p12:notes"/>
          <p:cNvSpPr txBox="1">
            <a:spLocks noGrp="1"/>
          </p:cNvSpPr>
          <p:nvPr>
            <p:ph type="body" idx="1"/>
          </p:nvPr>
        </p:nvSpPr>
        <p:spPr>
          <a:xfrm>
            <a:off x="731522" y="18254135"/>
            <a:ext cx="5852160" cy="14935200"/>
          </a:xfrm>
          <a:prstGeom prst="rect">
            <a:avLst/>
          </a:prstGeom>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396" name="Google Shape;396;p12: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p14: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9" name="Google Shape;409;p14: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410" name="Google Shape;410;p14: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26</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p15:notes"/>
          <p:cNvSpPr txBox="1">
            <a:spLocks noGrp="1"/>
          </p:cNvSpPr>
          <p:nvPr>
            <p:ph type="body" idx="1"/>
          </p:nvPr>
        </p:nvSpPr>
        <p:spPr>
          <a:xfrm>
            <a:off x="731522" y="18254135"/>
            <a:ext cx="5852160" cy="14935200"/>
          </a:xfrm>
          <a:prstGeom prst="rect">
            <a:avLst/>
          </a:prstGeom>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416" name="Google Shape;416;p15: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g1f4fd317710_0_0:notes"/>
          <p:cNvSpPr txBox="1">
            <a:spLocks noGrp="1"/>
          </p:cNvSpPr>
          <p:nvPr>
            <p:ph type="body" idx="1"/>
          </p:nvPr>
        </p:nvSpPr>
        <p:spPr>
          <a:xfrm>
            <a:off x="731522" y="18254135"/>
            <a:ext cx="5852100" cy="14935200"/>
          </a:xfrm>
          <a:prstGeom prst="rect">
            <a:avLst/>
          </a:prstGeom>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423" name="Google Shape;423;g1f4fd317710_0_0: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Google Shape;430;p16:notes"/>
          <p:cNvSpPr txBox="1">
            <a:spLocks noGrp="1"/>
          </p:cNvSpPr>
          <p:nvPr>
            <p:ph type="body" idx="1"/>
          </p:nvPr>
        </p:nvSpPr>
        <p:spPr>
          <a:xfrm>
            <a:off x="731522" y="18254135"/>
            <a:ext cx="5852160" cy="14935200"/>
          </a:xfrm>
          <a:prstGeom prst="rect">
            <a:avLst/>
          </a:prstGeom>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431" name="Google Shape;431;p16: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26cc3137979_0_1:notes"/>
          <p:cNvSpPr txBox="1">
            <a:spLocks noGrp="1"/>
          </p:cNvSpPr>
          <p:nvPr>
            <p:ph type="body" idx="1"/>
          </p:nvPr>
        </p:nvSpPr>
        <p:spPr>
          <a:xfrm>
            <a:off x="731522" y="18254135"/>
            <a:ext cx="5852100" cy="14935200"/>
          </a:xfrm>
          <a:prstGeom prst="rect">
            <a:avLst/>
          </a:prstGeom>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101" name="Google Shape;101;g26cc3137979_0_1:notes"/>
          <p:cNvSpPr>
            <a:spLocks noGrp="1" noRot="1" noChangeAspect="1"/>
          </p:cNvSpPr>
          <p:nvPr>
            <p:ph type="sldImg" idx="2"/>
          </p:nvPr>
        </p:nvSpPr>
        <p:spPr>
          <a:xfrm>
            <a:off x="-7721600" y="4740275"/>
            <a:ext cx="22758300" cy="12801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Google Shape;430;p16:notes"/>
          <p:cNvSpPr txBox="1">
            <a:spLocks noGrp="1"/>
          </p:cNvSpPr>
          <p:nvPr>
            <p:ph type="body" idx="1"/>
          </p:nvPr>
        </p:nvSpPr>
        <p:spPr>
          <a:xfrm>
            <a:off x="731522" y="18254135"/>
            <a:ext cx="5852160" cy="14935200"/>
          </a:xfrm>
          <a:prstGeom prst="rect">
            <a:avLst/>
          </a:prstGeom>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431" name="Google Shape;431;p16: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5482899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Google Shape;436;p17:notes"/>
          <p:cNvSpPr txBox="1">
            <a:spLocks noGrp="1"/>
          </p:cNvSpPr>
          <p:nvPr>
            <p:ph type="body" idx="1"/>
          </p:nvPr>
        </p:nvSpPr>
        <p:spPr>
          <a:xfrm>
            <a:off x="731522" y="18254135"/>
            <a:ext cx="5852160" cy="14935200"/>
          </a:xfrm>
          <a:prstGeom prst="rect">
            <a:avLst/>
          </a:prstGeom>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437" name="Google Shape;437;p17: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p18:notes"/>
          <p:cNvSpPr txBox="1">
            <a:spLocks noGrp="1"/>
          </p:cNvSpPr>
          <p:nvPr>
            <p:ph type="body" idx="1"/>
          </p:nvPr>
        </p:nvSpPr>
        <p:spPr>
          <a:xfrm>
            <a:off x="731522" y="18254135"/>
            <a:ext cx="5852160" cy="14935200"/>
          </a:xfrm>
          <a:prstGeom prst="rect">
            <a:avLst/>
          </a:prstGeom>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446" name="Google Shape;446;p18: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
        <p:cNvGrpSpPr/>
        <p:nvPr/>
      </p:nvGrpSpPr>
      <p:grpSpPr>
        <a:xfrm>
          <a:off x="0" y="0"/>
          <a:ext cx="0" cy="0"/>
          <a:chOff x="0" y="0"/>
          <a:chExt cx="0" cy="0"/>
        </a:xfrm>
      </p:grpSpPr>
      <p:sp>
        <p:nvSpPr>
          <p:cNvPr id="458" name="Google Shape;458;p20: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9" name="Google Shape;459;p20: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460" name="Google Shape;460;p20: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33</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Google Shape;465;p21: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66" name="Google Shape;466;p21: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467" name="Google Shape;467;p21: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34</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1f4fd317710_0_12: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5" name="Google Shape;475;g1f4fd317710_0_12:notes"/>
          <p:cNvSpPr txBox="1">
            <a:spLocks noGrp="1"/>
          </p:cNvSpPr>
          <p:nvPr>
            <p:ph type="body" idx="1"/>
          </p:nvPr>
        </p:nvSpPr>
        <p:spPr>
          <a:xfrm>
            <a:off x="731522" y="18254135"/>
            <a:ext cx="585210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476" name="Google Shape;476;g1f4fd317710_0_12:notes"/>
          <p:cNvSpPr txBox="1">
            <a:spLocks noGrp="1"/>
          </p:cNvSpPr>
          <p:nvPr>
            <p:ph type="sldNum" idx="12"/>
          </p:nvPr>
        </p:nvSpPr>
        <p:spPr>
          <a:xfrm>
            <a:off x="4143592" y="36027558"/>
            <a:ext cx="3169800" cy="1903200"/>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35</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1f4fd317710_0_12: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5" name="Google Shape;475;g1f4fd317710_0_12:notes"/>
          <p:cNvSpPr txBox="1">
            <a:spLocks noGrp="1"/>
          </p:cNvSpPr>
          <p:nvPr>
            <p:ph type="body" idx="1"/>
          </p:nvPr>
        </p:nvSpPr>
        <p:spPr>
          <a:xfrm>
            <a:off x="731522" y="18254135"/>
            <a:ext cx="585210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476" name="Google Shape;476;g1f4fd317710_0_12:notes"/>
          <p:cNvSpPr txBox="1">
            <a:spLocks noGrp="1"/>
          </p:cNvSpPr>
          <p:nvPr>
            <p:ph type="sldNum" idx="12"/>
          </p:nvPr>
        </p:nvSpPr>
        <p:spPr>
          <a:xfrm>
            <a:off x="4143592" y="36027558"/>
            <a:ext cx="3169800" cy="1903200"/>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36</a:t>
            </a:fld>
            <a:endParaRPr/>
          </a:p>
        </p:txBody>
      </p:sp>
    </p:spTree>
    <p:extLst>
      <p:ext uri="{BB962C8B-B14F-4D97-AF65-F5344CB8AC3E}">
        <p14:creationId xmlns:p14="http://schemas.microsoft.com/office/powerpoint/2010/main" val="425441788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3"/>
        <p:cNvGrpSpPr/>
        <p:nvPr/>
      </p:nvGrpSpPr>
      <p:grpSpPr>
        <a:xfrm>
          <a:off x="0" y="0"/>
          <a:ext cx="0" cy="0"/>
          <a:chOff x="0" y="0"/>
          <a:chExt cx="0" cy="0"/>
        </a:xfrm>
      </p:grpSpPr>
      <p:sp>
        <p:nvSpPr>
          <p:cNvPr id="484" name="Google Shape;484;g1f4fd317710_0_26: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5" name="Google Shape;485;g1f4fd317710_0_26:notes"/>
          <p:cNvSpPr txBox="1">
            <a:spLocks noGrp="1"/>
          </p:cNvSpPr>
          <p:nvPr>
            <p:ph type="body" idx="1"/>
          </p:nvPr>
        </p:nvSpPr>
        <p:spPr>
          <a:xfrm>
            <a:off x="731522" y="18254135"/>
            <a:ext cx="585210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486" name="Google Shape;486;g1f4fd317710_0_26:notes"/>
          <p:cNvSpPr txBox="1">
            <a:spLocks noGrp="1"/>
          </p:cNvSpPr>
          <p:nvPr>
            <p:ph type="sldNum" idx="12"/>
          </p:nvPr>
        </p:nvSpPr>
        <p:spPr>
          <a:xfrm>
            <a:off x="4143592" y="36027558"/>
            <a:ext cx="3169800" cy="1903200"/>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37</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
        <p:cNvGrpSpPr/>
        <p:nvPr/>
      </p:nvGrpSpPr>
      <p:grpSpPr>
        <a:xfrm>
          <a:off x="0" y="0"/>
          <a:ext cx="0" cy="0"/>
          <a:chOff x="0" y="0"/>
          <a:chExt cx="0" cy="0"/>
        </a:xfrm>
      </p:grpSpPr>
      <p:sp>
        <p:nvSpPr>
          <p:cNvPr id="495" name="Google Shape;495;g1f4fd317710_0_47:notes"/>
          <p:cNvSpPr>
            <a:spLocks noGrp="1" noRot="1" noChangeAspect="1"/>
          </p:cNvSpPr>
          <p:nvPr>
            <p:ph type="sldImg" idx="2"/>
          </p:nvPr>
        </p:nvSpPr>
        <p:spPr>
          <a:xfrm>
            <a:off x="-7721600" y="4740275"/>
            <a:ext cx="227583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96" name="Google Shape;496;g1f4fd317710_0_47:notes"/>
          <p:cNvSpPr txBox="1">
            <a:spLocks noGrp="1"/>
          </p:cNvSpPr>
          <p:nvPr>
            <p:ph type="body" idx="1"/>
          </p:nvPr>
        </p:nvSpPr>
        <p:spPr>
          <a:xfrm>
            <a:off x="731522" y="18254135"/>
            <a:ext cx="585210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497" name="Google Shape;497;g1f4fd317710_0_47:notes"/>
          <p:cNvSpPr txBox="1">
            <a:spLocks noGrp="1"/>
          </p:cNvSpPr>
          <p:nvPr>
            <p:ph type="sldNum" idx="12"/>
          </p:nvPr>
        </p:nvSpPr>
        <p:spPr>
          <a:xfrm>
            <a:off x="4143592" y="36027558"/>
            <a:ext cx="3169800" cy="1903200"/>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38</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1"/>
        <p:cNvGrpSpPr/>
        <p:nvPr/>
      </p:nvGrpSpPr>
      <p:grpSpPr>
        <a:xfrm>
          <a:off x="0" y="0"/>
          <a:ext cx="0" cy="0"/>
          <a:chOff x="0" y="0"/>
          <a:chExt cx="0" cy="0"/>
        </a:xfrm>
      </p:grpSpPr>
      <p:sp>
        <p:nvSpPr>
          <p:cNvPr id="502" name="Google Shape;502;g1f4fd317710_0_62: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03" name="Google Shape;503;g1f4fd317710_0_62:notes"/>
          <p:cNvSpPr txBox="1">
            <a:spLocks noGrp="1"/>
          </p:cNvSpPr>
          <p:nvPr>
            <p:ph type="body" idx="1"/>
          </p:nvPr>
        </p:nvSpPr>
        <p:spPr>
          <a:xfrm>
            <a:off x="731522" y="18254135"/>
            <a:ext cx="585210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504" name="Google Shape;504;g1f4fd317710_0_62:notes"/>
          <p:cNvSpPr txBox="1">
            <a:spLocks noGrp="1"/>
          </p:cNvSpPr>
          <p:nvPr>
            <p:ph type="sldNum" idx="12"/>
          </p:nvPr>
        </p:nvSpPr>
        <p:spPr>
          <a:xfrm>
            <a:off x="4143592" y="36027558"/>
            <a:ext cx="3169800" cy="1903200"/>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39</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26cc3137979_0_23:notes"/>
          <p:cNvSpPr txBox="1">
            <a:spLocks noGrp="1"/>
          </p:cNvSpPr>
          <p:nvPr>
            <p:ph type="body" idx="1"/>
          </p:nvPr>
        </p:nvSpPr>
        <p:spPr>
          <a:xfrm>
            <a:off x="731522" y="18254135"/>
            <a:ext cx="5852100" cy="14935200"/>
          </a:xfrm>
          <a:prstGeom prst="rect">
            <a:avLst/>
          </a:prstGeom>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115" name="Google Shape;115;g26cc3137979_0_23:notes"/>
          <p:cNvSpPr>
            <a:spLocks noGrp="1" noRot="1" noChangeAspect="1"/>
          </p:cNvSpPr>
          <p:nvPr>
            <p:ph type="sldImg" idx="2"/>
          </p:nvPr>
        </p:nvSpPr>
        <p:spPr>
          <a:xfrm>
            <a:off x="-7721600" y="4740275"/>
            <a:ext cx="22758300" cy="12801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g1f4fd317710_0_70: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10" name="Google Shape;510;g1f4fd317710_0_70:notes"/>
          <p:cNvSpPr txBox="1">
            <a:spLocks noGrp="1"/>
          </p:cNvSpPr>
          <p:nvPr>
            <p:ph type="body" idx="1"/>
          </p:nvPr>
        </p:nvSpPr>
        <p:spPr>
          <a:xfrm>
            <a:off x="731522" y="18254135"/>
            <a:ext cx="585210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511" name="Google Shape;511;g1f4fd317710_0_70:notes"/>
          <p:cNvSpPr txBox="1">
            <a:spLocks noGrp="1"/>
          </p:cNvSpPr>
          <p:nvPr>
            <p:ph type="sldNum" idx="12"/>
          </p:nvPr>
        </p:nvSpPr>
        <p:spPr>
          <a:xfrm>
            <a:off x="4143592" y="36027558"/>
            <a:ext cx="3169800" cy="1903200"/>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40</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g1f4fd317710_0_77: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17" name="Google Shape;517;g1f4fd317710_0_77:notes"/>
          <p:cNvSpPr txBox="1">
            <a:spLocks noGrp="1"/>
          </p:cNvSpPr>
          <p:nvPr>
            <p:ph type="body" idx="1"/>
          </p:nvPr>
        </p:nvSpPr>
        <p:spPr>
          <a:xfrm>
            <a:off x="731522" y="18254135"/>
            <a:ext cx="585210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518" name="Google Shape;518;g1f4fd317710_0_77:notes"/>
          <p:cNvSpPr txBox="1">
            <a:spLocks noGrp="1"/>
          </p:cNvSpPr>
          <p:nvPr>
            <p:ph type="sldNum" idx="12"/>
          </p:nvPr>
        </p:nvSpPr>
        <p:spPr>
          <a:xfrm>
            <a:off x="4143592" y="36027558"/>
            <a:ext cx="3169800" cy="1903200"/>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41</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4"/>
        <p:cNvGrpSpPr/>
        <p:nvPr/>
      </p:nvGrpSpPr>
      <p:grpSpPr>
        <a:xfrm>
          <a:off x="0" y="0"/>
          <a:ext cx="0" cy="0"/>
          <a:chOff x="0" y="0"/>
          <a:chExt cx="0" cy="0"/>
        </a:xfrm>
      </p:grpSpPr>
      <p:sp>
        <p:nvSpPr>
          <p:cNvPr id="555" name="Google Shape;555;g1f4fd317710_0_124: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56" name="Google Shape;556;g1f4fd317710_0_124:notes"/>
          <p:cNvSpPr txBox="1">
            <a:spLocks noGrp="1"/>
          </p:cNvSpPr>
          <p:nvPr>
            <p:ph type="body" idx="1"/>
          </p:nvPr>
        </p:nvSpPr>
        <p:spPr>
          <a:xfrm>
            <a:off x="731522" y="18254135"/>
            <a:ext cx="585210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557" name="Google Shape;557;g1f4fd317710_0_124:notes"/>
          <p:cNvSpPr txBox="1">
            <a:spLocks noGrp="1"/>
          </p:cNvSpPr>
          <p:nvPr>
            <p:ph type="sldNum" idx="12"/>
          </p:nvPr>
        </p:nvSpPr>
        <p:spPr>
          <a:xfrm>
            <a:off x="4143592" y="36027558"/>
            <a:ext cx="3169800" cy="1903200"/>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42</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1"/>
        <p:cNvGrpSpPr/>
        <p:nvPr/>
      </p:nvGrpSpPr>
      <p:grpSpPr>
        <a:xfrm>
          <a:off x="0" y="0"/>
          <a:ext cx="0" cy="0"/>
          <a:chOff x="0" y="0"/>
          <a:chExt cx="0" cy="0"/>
        </a:xfrm>
      </p:grpSpPr>
      <p:sp>
        <p:nvSpPr>
          <p:cNvPr id="562" name="Google Shape;562;g1f4fd317710_0_166:notes"/>
          <p:cNvSpPr>
            <a:spLocks noGrp="1" noRot="1" noChangeAspect="1"/>
          </p:cNvSpPr>
          <p:nvPr>
            <p:ph type="sldImg" idx="2"/>
          </p:nvPr>
        </p:nvSpPr>
        <p:spPr>
          <a:xfrm>
            <a:off x="-7721600" y="4740275"/>
            <a:ext cx="227583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63" name="Google Shape;563;g1f4fd317710_0_166:notes"/>
          <p:cNvSpPr txBox="1">
            <a:spLocks noGrp="1"/>
          </p:cNvSpPr>
          <p:nvPr>
            <p:ph type="body" idx="1"/>
          </p:nvPr>
        </p:nvSpPr>
        <p:spPr>
          <a:xfrm>
            <a:off x="731522" y="18254135"/>
            <a:ext cx="585210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564" name="Google Shape;564;g1f4fd317710_0_166:notes"/>
          <p:cNvSpPr txBox="1">
            <a:spLocks noGrp="1"/>
          </p:cNvSpPr>
          <p:nvPr>
            <p:ph type="sldNum" idx="12"/>
          </p:nvPr>
        </p:nvSpPr>
        <p:spPr>
          <a:xfrm>
            <a:off x="4143592" y="36027558"/>
            <a:ext cx="3169800" cy="1903200"/>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43</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9"/>
        <p:cNvGrpSpPr/>
        <p:nvPr/>
      </p:nvGrpSpPr>
      <p:grpSpPr>
        <a:xfrm>
          <a:off x="0" y="0"/>
          <a:ext cx="0" cy="0"/>
          <a:chOff x="0" y="0"/>
          <a:chExt cx="0" cy="0"/>
        </a:xfrm>
      </p:grpSpPr>
      <p:sp>
        <p:nvSpPr>
          <p:cNvPr id="570" name="Google Shape;570;g1f4fd317710_0_173: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71" name="Google Shape;571;g1f4fd317710_0_173:notes"/>
          <p:cNvSpPr txBox="1">
            <a:spLocks noGrp="1"/>
          </p:cNvSpPr>
          <p:nvPr>
            <p:ph type="body" idx="1"/>
          </p:nvPr>
        </p:nvSpPr>
        <p:spPr>
          <a:xfrm>
            <a:off x="731522" y="18254135"/>
            <a:ext cx="585210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572" name="Google Shape;572;g1f4fd317710_0_173:notes"/>
          <p:cNvSpPr txBox="1">
            <a:spLocks noGrp="1"/>
          </p:cNvSpPr>
          <p:nvPr>
            <p:ph type="sldNum" idx="12"/>
          </p:nvPr>
        </p:nvSpPr>
        <p:spPr>
          <a:xfrm>
            <a:off x="4143592" y="36027558"/>
            <a:ext cx="3169800" cy="1903200"/>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44</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6"/>
        <p:cNvGrpSpPr/>
        <p:nvPr/>
      </p:nvGrpSpPr>
      <p:grpSpPr>
        <a:xfrm>
          <a:off x="0" y="0"/>
          <a:ext cx="0" cy="0"/>
          <a:chOff x="0" y="0"/>
          <a:chExt cx="0" cy="0"/>
        </a:xfrm>
      </p:grpSpPr>
      <p:sp>
        <p:nvSpPr>
          <p:cNvPr id="577" name="Google Shape;577;g1f4fd317710_0_181: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78" name="Google Shape;578;g1f4fd317710_0_181:notes"/>
          <p:cNvSpPr txBox="1">
            <a:spLocks noGrp="1"/>
          </p:cNvSpPr>
          <p:nvPr>
            <p:ph type="body" idx="1"/>
          </p:nvPr>
        </p:nvSpPr>
        <p:spPr>
          <a:xfrm>
            <a:off x="731522" y="18254135"/>
            <a:ext cx="585210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579" name="Google Shape;579;g1f4fd317710_0_181:notes"/>
          <p:cNvSpPr txBox="1">
            <a:spLocks noGrp="1"/>
          </p:cNvSpPr>
          <p:nvPr>
            <p:ph type="sldNum" idx="12"/>
          </p:nvPr>
        </p:nvSpPr>
        <p:spPr>
          <a:xfrm>
            <a:off x="4143592" y="36027558"/>
            <a:ext cx="3169800" cy="1903200"/>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45</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4"/>
        <p:cNvGrpSpPr/>
        <p:nvPr/>
      </p:nvGrpSpPr>
      <p:grpSpPr>
        <a:xfrm>
          <a:off x="0" y="0"/>
          <a:ext cx="0" cy="0"/>
          <a:chOff x="0" y="0"/>
          <a:chExt cx="0" cy="0"/>
        </a:xfrm>
      </p:grpSpPr>
      <p:sp>
        <p:nvSpPr>
          <p:cNvPr id="585" name="Google Shape;585;p22: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86" name="Google Shape;586;p22: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587" name="Google Shape;587;p22: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46</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7"/>
        <p:cNvGrpSpPr/>
        <p:nvPr/>
      </p:nvGrpSpPr>
      <p:grpSpPr>
        <a:xfrm>
          <a:off x="0" y="0"/>
          <a:ext cx="0" cy="0"/>
          <a:chOff x="0" y="0"/>
          <a:chExt cx="0" cy="0"/>
        </a:xfrm>
      </p:grpSpPr>
      <p:sp>
        <p:nvSpPr>
          <p:cNvPr id="598" name="Google Shape;598;p24: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99" name="Google Shape;599;p24: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600" name="Google Shape;600;p24: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47</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4"/>
        <p:cNvGrpSpPr/>
        <p:nvPr/>
      </p:nvGrpSpPr>
      <p:grpSpPr>
        <a:xfrm>
          <a:off x="0" y="0"/>
          <a:ext cx="0" cy="0"/>
          <a:chOff x="0" y="0"/>
          <a:chExt cx="0" cy="0"/>
        </a:xfrm>
      </p:grpSpPr>
      <p:sp>
        <p:nvSpPr>
          <p:cNvPr id="605" name="Google Shape;605;p25: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6" name="Google Shape;606;p25: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607" name="Google Shape;607;p25: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48</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1"/>
        <p:cNvGrpSpPr/>
        <p:nvPr/>
      </p:nvGrpSpPr>
      <p:grpSpPr>
        <a:xfrm>
          <a:off x="0" y="0"/>
          <a:ext cx="0" cy="0"/>
          <a:chOff x="0" y="0"/>
          <a:chExt cx="0" cy="0"/>
        </a:xfrm>
      </p:grpSpPr>
      <p:sp>
        <p:nvSpPr>
          <p:cNvPr id="612" name="Google Shape;612;p26: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13" name="Google Shape;613;p26: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614" name="Google Shape;614;p26: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49</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26cc3137979_0_41:notes"/>
          <p:cNvSpPr txBox="1">
            <a:spLocks noGrp="1"/>
          </p:cNvSpPr>
          <p:nvPr>
            <p:ph type="body" idx="1"/>
          </p:nvPr>
        </p:nvSpPr>
        <p:spPr>
          <a:xfrm>
            <a:off x="731522" y="18254135"/>
            <a:ext cx="5852100" cy="14935200"/>
          </a:xfrm>
          <a:prstGeom prst="rect">
            <a:avLst/>
          </a:prstGeom>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125" name="Google Shape;125;g26cc3137979_0_41: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8"/>
        <p:cNvGrpSpPr/>
        <p:nvPr/>
      </p:nvGrpSpPr>
      <p:grpSpPr>
        <a:xfrm>
          <a:off x="0" y="0"/>
          <a:ext cx="0" cy="0"/>
          <a:chOff x="0" y="0"/>
          <a:chExt cx="0" cy="0"/>
        </a:xfrm>
      </p:grpSpPr>
      <p:sp>
        <p:nvSpPr>
          <p:cNvPr id="619" name="Google Shape;619;p27: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20" name="Google Shape;620;p27: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621" name="Google Shape;621;p27: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50</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6"/>
        <p:cNvGrpSpPr/>
        <p:nvPr/>
      </p:nvGrpSpPr>
      <p:grpSpPr>
        <a:xfrm>
          <a:off x="0" y="0"/>
          <a:ext cx="0" cy="0"/>
          <a:chOff x="0" y="0"/>
          <a:chExt cx="0" cy="0"/>
        </a:xfrm>
      </p:grpSpPr>
      <p:sp>
        <p:nvSpPr>
          <p:cNvPr id="627" name="Google Shape;627;p28: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28" name="Google Shape;628;p28: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629" name="Google Shape;629;p28: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51</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4"/>
        <p:cNvGrpSpPr/>
        <p:nvPr/>
      </p:nvGrpSpPr>
      <p:grpSpPr>
        <a:xfrm>
          <a:off x="0" y="0"/>
          <a:ext cx="0" cy="0"/>
          <a:chOff x="0" y="0"/>
          <a:chExt cx="0" cy="0"/>
        </a:xfrm>
      </p:grpSpPr>
      <p:sp>
        <p:nvSpPr>
          <p:cNvPr id="635" name="Google Shape;635;p29: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36" name="Google Shape;636;p29: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637" name="Google Shape;637;p29: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52</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6"/>
        <p:cNvGrpSpPr/>
        <p:nvPr/>
      </p:nvGrpSpPr>
      <p:grpSpPr>
        <a:xfrm>
          <a:off x="0" y="0"/>
          <a:ext cx="0" cy="0"/>
          <a:chOff x="0" y="0"/>
          <a:chExt cx="0" cy="0"/>
        </a:xfrm>
      </p:grpSpPr>
      <p:sp>
        <p:nvSpPr>
          <p:cNvPr id="647" name="Google Shape;647;p30: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48" name="Google Shape;648;p30: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649" name="Google Shape;649;p30: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53</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4"/>
        <p:cNvGrpSpPr/>
        <p:nvPr/>
      </p:nvGrpSpPr>
      <p:grpSpPr>
        <a:xfrm>
          <a:off x="0" y="0"/>
          <a:ext cx="0" cy="0"/>
          <a:chOff x="0" y="0"/>
          <a:chExt cx="0" cy="0"/>
        </a:xfrm>
      </p:grpSpPr>
      <p:sp>
        <p:nvSpPr>
          <p:cNvPr id="655" name="Google Shape;655;p31: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56" name="Google Shape;656;p31: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657" name="Google Shape;657;p31: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54</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Google Shape;663;p32: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64" name="Google Shape;664;p32: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665" name="Google Shape;665;p32: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55</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0"/>
        <p:cNvGrpSpPr/>
        <p:nvPr/>
      </p:nvGrpSpPr>
      <p:grpSpPr>
        <a:xfrm>
          <a:off x="0" y="0"/>
          <a:ext cx="0" cy="0"/>
          <a:chOff x="0" y="0"/>
          <a:chExt cx="0" cy="0"/>
        </a:xfrm>
      </p:grpSpPr>
      <p:sp>
        <p:nvSpPr>
          <p:cNvPr id="671" name="Google Shape;671;p33: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72" name="Google Shape;672;p33: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673" name="Google Shape;673;p33: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56</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7"/>
        <p:cNvGrpSpPr/>
        <p:nvPr/>
      </p:nvGrpSpPr>
      <p:grpSpPr>
        <a:xfrm>
          <a:off x="0" y="0"/>
          <a:ext cx="0" cy="0"/>
          <a:chOff x="0" y="0"/>
          <a:chExt cx="0" cy="0"/>
        </a:xfrm>
      </p:grpSpPr>
      <p:sp>
        <p:nvSpPr>
          <p:cNvPr id="678" name="Google Shape;678;p34: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79" name="Google Shape;679;p34: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680" name="Google Shape;680;p34: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57</a:t>
            </a:fld>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7"/>
        <p:cNvGrpSpPr/>
        <p:nvPr/>
      </p:nvGrpSpPr>
      <p:grpSpPr>
        <a:xfrm>
          <a:off x="0" y="0"/>
          <a:ext cx="0" cy="0"/>
          <a:chOff x="0" y="0"/>
          <a:chExt cx="0" cy="0"/>
        </a:xfrm>
      </p:grpSpPr>
      <p:sp>
        <p:nvSpPr>
          <p:cNvPr id="678" name="Google Shape;678;p34: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79" name="Google Shape;679;p34: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680" name="Google Shape;680;p34: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58</a:t>
            </a:fld>
            <a:endParaRPr/>
          </a:p>
        </p:txBody>
      </p:sp>
    </p:spTree>
    <p:extLst>
      <p:ext uri="{BB962C8B-B14F-4D97-AF65-F5344CB8AC3E}">
        <p14:creationId xmlns:p14="http://schemas.microsoft.com/office/powerpoint/2010/main" val="426938308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7"/>
        <p:cNvGrpSpPr/>
        <p:nvPr/>
      </p:nvGrpSpPr>
      <p:grpSpPr>
        <a:xfrm>
          <a:off x="0" y="0"/>
          <a:ext cx="0" cy="0"/>
          <a:chOff x="0" y="0"/>
          <a:chExt cx="0" cy="0"/>
        </a:xfrm>
      </p:grpSpPr>
      <p:sp>
        <p:nvSpPr>
          <p:cNvPr id="678" name="Google Shape;678;p34: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79" name="Google Shape;679;p34: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680" name="Google Shape;680;p34: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59</a:t>
            </a:fld>
            <a:endParaRPr/>
          </a:p>
        </p:txBody>
      </p:sp>
    </p:spTree>
    <p:extLst>
      <p:ext uri="{BB962C8B-B14F-4D97-AF65-F5344CB8AC3E}">
        <p14:creationId xmlns:p14="http://schemas.microsoft.com/office/powerpoint/2010/main" val="3478020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26cc3137979_0_116:notes"/>
          <p:cNvSpPr txBox="1">
            <a:spLocks noGrp="1"/>
          </p:cNvSpPr>
          <p:nvPr>
            <p:ph type="body" idx="1"/>
          </p:nvPr>
        </p:nvSpPr>
        <p:spPr>
          <a:xfrm>
            <a:off x="731522" y="18254135"/>
            <a:ext cx="5852100" cy="14935200"/>
          </a:xfrm>
          <a:prstGeom prst="rect">
            <a:avLst/>
          </a:prstGeom>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183" name="Google Shape;183;g26cc3137979_0_116:notes"/>
          <p:cNvSpPr>
            <a:spLocks noGrp="1" noRot="1" noChangeAspect="1"/>
          </p:cNvSpPr>
          <p:nvPr>
            <p:ph type="sldImg" idx="2"/>
          </p:nvPr>
        </p:nvSpPr>
        <p:spPr>
          <a:xfrm>
            <a:off x="-7721600" y="4740275"/>
            <a:ext cx="22758300" cy="12801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7"/>
        <p:cNvGrpSpPr/>
        <p:nvPr/>
      </p:nvGrpSpPr>
      <p:grpSpPr>
        <a:xfrm>
          <a:off x="0" y="0"/>
          <a:ext cx="0" cy="0"/>
          <a:chOff x="0" y="0"/>
          <a:chExt cx="0" cy="0"/>
        </a:xfrm>
      </p:grpSpPr>
      <p:sp>
        <p:nvSpPr>
          <p:cNvPr id="678" name="Google Shape;678;p34: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79" name="Google Shape;679;p34: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680" name="Google Shape;680;p34: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60</a:t>
            </a:fld>
            <a:endParaRPr/>
          </a:p>
        </p:txBody>
      </p:sp>
    </p:spTree>
    <p:extLst>
      <p:ext uri="{BB962C8B-B14F-4D97-AF65-F5344CB8AC3E}">
        <p14:creationId xmlns:p14="http://schemas.microsoft.com/office/powerpoint/2010/main" val="158455911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7"/>
        <p:cNvGrpSpPr/>
        <p:nvPr/>
      </p:nvGrpSpPr>
      <p:grpSpPr>
        <a:xfrm>
          <a:off x="0" y="0"/>
          <a:ext cx="0" cy="0"/>
          <a:chOff x="0" y="0"/>
          <a:chExt cx="0" cy="0"/>
        </a:xfrm>
      </p:grpSpPr>
      <p:sp>
        <p:nvSpPr>
          <p:cNvPr id="678" name="Google Shape;678;p34: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79" name="Google Shape;679;p34: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680" name="Google Shape;680;p34: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61</a:t>
            </a:fld>
            <a:endParaRPr/>
          </a:p>
        </p:txBody>
      </p:sp>
    </p:spTree>
    <p:extLst>
      <p:ext uri="{BB962C8B-B14F-4D97-AF65-F5344CB8AC3E}">
        <p14:creationId xmlns:p14="http://schemas.microsoft.com/office/powerpoint/2010/main" val="129123051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7"/>
        <p:cNvGrpSpPr/>
        <p:nvPr/>
      </p:nvGrpSpPr>
      <p:grpSpPr>
        <a:xfrm>
          <a:off x="0" y="0"/>
          <a:ext cx="0" cy="0"/>
          <a:chOff x="0" y="0"/>
          <a:chExt cx="0" cy="0"/>
        </a:xfrm>
      </p:grpSpPr>
      <p:sp>
        <p:nvSpPr>
          <p:cNvPr id="688" name="Google Shape;688;p35: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89" name="Google Shape;689;p35: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690" name="Google Shape;690;p35: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62</a:t>
            </a:fld>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8"/>
        <p:cNvGrpSpPr/>
        <p:nvPr/>
      </p:nvGrpSpPr>
      <p:grpSpPr>
        <a:xfrm>
          <a:off x="0" y="0"/>
          <a:ext cx="0" cy="0"/>
          <a:chOff x="0" y="0"/>
          <a:chExt cx="0" cy="0"/>
        </a:xfrm>
      </p:grpSpPr>
      <p:sp>
        <p:nvSpPr>
          <p:cNvPr id="699" name="Google Shape;699;p36: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00" name="Google Shape;700;p36: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701" name="Google Shape;701;p36: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63</a:t>
            </a:fld>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8"/>
        <p:cNvGrpSpPr/>
        <p:nvPr/>
      </p:nvGrpSpPr>
      <p:grpSpPr>
        <a:xfrm>
          <a:off x="0" y="0"/>
          <a:ext cx="0" cy="0"/>
          <a:chOff x="0" y="0"/>
          <a:chExt cx="0" cy="0"/>
        </a:xfrm>
      </p:grpSpPr>
      <p:sp>
        <p:nvSpPr>
          <p:cNvPr id="699" name="Google Shape;699;p36: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00" name="Google Shape;700;p36: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701" name="Google Shape;701;p36: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64</a:t>
            </a:fld>
            <a:endParaRPr/>
          </a:p>
        </p:txBody>
      </p:sp>
    </p:spTree>
    <p:extLst>
      <p:ext uri="{BB962C8B-B14F-4D97-AF65-F5344CB8AC3E}">
        <p14:creationId xmlns:p14="http://schemas.microsoft.com/office/powerpoint/2010/main" val="295194968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8"/>
        <p:cNvGrpSpPr/>
        <p:nvPr/>
      </p:nvGrpSpPr>
      <p:grpSpPr>
        <a:xfrm>
          <a:off x="0" y="0"/>
          <a:ext cx="0" cy="0"/>
          <a:chOff x="0" y="0"/>
          <a:chExt cx="0" cy="0"/>
        </a:xfrm>
      </p:grpSpPr>
      <p:sp>
        <p:nvSpPr>
          <p:cNvPr id="699" name="Google Shape;699;p36: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00" name="Google Shape;700;p36: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701" name="Google Shape;701;p36: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65</a:t>
            </a:fld>
            <a:endParaRPr/>
          </a:p>
        </p:txBody>
      </p:sp>
    </p:spTree>
    <p:extLst>
      <p:ext uri="{BB962C8B-B14F-4D97-AF65-F5344CB8AC3E}">
        <p14:creationId xmlns:p14="http://schemas.microsoft.com/office/powerpoint/2010/main" val="264679470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8"/>
        <p:cNvGrpSpPr/>
        <p:nvPr/>
      </p:nvGrpSpPr>
      <p:grpSpPr>
        <a:xfrm>
          <a:off x="0" y="0"/>
          <a:ext cx="0" cy="0"/>
          <a:chOff x="0" y="0"/>
          <a:chExt cx="0" cy="0"/>
        </a:xfrm>
      </p:grpSpPr>
      <p:sp>
        <p:nvSpPr>
          <p:cNvPr id="699" name="Google Shape;699;p36: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00" name="Google Shape;700;p36: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701" name="Google Shape;701;p36: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66</a:t>
            </a:fld>
            <a:endParaRPr/>
          </a:p>
        </p:txBody>
      </p:sp>
    </p:spTree>
    <p:extLst>
      <p:ext uri="{BB962C8B-B14F-4D97-AF65-F5344CB8AC3E}">
        <p14:creationId xmlns:p14="http://schemas.microsoft.com/office/powerpoint/2010/main" val="15820142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9"/>
        <p:cNvGrpSpPr/>
        <p:nvPr/>
      </p:nvGrpSpPr>
      <p:grpSpPr>
        <a:xfrm>
          <a:off x="0" y="0"/>
          <a:ext cx="0" cy="0"/>
          <a:chOff x="0" y="0"/>
          <a:chExt cx="0" cy="0"/>
        </a:xfrm>
      </p:grpSpPr>
      <p:sp>
        <p:nvSpPr>
          <p:cNvPr id="710" name="Google Shape;710;p37: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11" name="Google Shape;711;p37: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712" name="Google Shape;712;p37: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67</a:t>
            </a:fld>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9"/>
        <p:cNvGrpSpPr/>
        <p:nvPr/>
      </p:nvGrpSpPr>
      <p:grpSpPr>
        <a:xfrm>
          <a:off x="0" y="0"/>
          <a:ext cx="0" cy="0"/>
          <a:chOff x="0" y="0"/>
          <a:chExt cx="0" cy="0"/>
        </a:xfrm>
      </p:grpSpPr>
      <p:sp>
        <p:nvSpPr>
          <p:cNvPr id="720" name="Google Shape;720;p38: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21" name="Google Shape;721;p38: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722" name="Google Shape;722;p38: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68</a:t>
            </a:fld>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1"/>
        <p:cNvGrpSpPr/>
        <p:nvPr/>
      </p:nvGrpSpPr>
      <p:grpSpPr>
        <a:xfrm>
          <a:off x="0" y="0"/>
          <a:ext cx="0" cy="0"/>
          <a:chOff x="0" y="0"/>
          <a:chExt cx="0" cy="0"/>
        </a:xfrm>
      </p:grpSpPr>
      <p:sp>
        <p:nvSpPr>
          <p:cNvPr id="732" name="Google Shape;732;p39: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33" name="Google Shape;733;p39: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734" name="Google Shape;734;p39: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69</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26cc3137979_0_181:notes"/>
          <p:cNvSpPr txBox="1">
            <a:spLocks noGrp="1"/>
          </p:cNvSpPr>
          <p:nvPr>
            <p:ph type="body" idx="1"/>
          </p:nvPr>
        </p:nvSpPr>
        <p:spPr>
          <a:xfrm>
            <a:off x="731522" y="18254135"/>
            <a:ext cx="5852100" cy="14935200"/>
          </a:xfrm>
          <a:prstGeom prst="rect">
            <a:avLst/>
          </a:prstGeom>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220" name="Google Shape;220;g26cc3137979_0_181:notes"/>
          <p:cNvSpPr>
            <a:spLocks noGrp="1" noRot="1" noChangeAspect="1"/>
          </p:cNvSpPr>
          <p:nvPr>
            <p:ph type="sldImg" idx="2"/>
          </p:nvPr>
        </p:nvSpPr>
        <p:spPr>
          <a:xfrm>
            <a:off x="-7721600" y="4740275"/>
            <a:ext cx="22758300" cy="12801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1"/>
        <p:cNvGrpSpPr/>
        <p:nvPr/>
      </p:nvGrpSpPr>
      <p:grpSpPr>
        <a:xfrm>
          <a:off x="0" y="0"/>
          <a:ext cx="0" cy="0"/>
          <a:chOff x="0" y="0"/>
          <a:chExt cx="0" cy="0"/>
        </a:xfrm>
      </p:grpSpPr>
      <p:sp>
        <p:nvSpPr>
          <p:cNvPr id="732" name="Google Shape;732;p39: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33" name="Google Shape;733;p39: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734" name="Google Shape;734;p39: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70</a:t>
            </a:fld>
            <a:endParaRPr/>
          </a:p>
        </p:txBody>
      </p:sp>
    </p:spTree>
    <p:extLst>
      <p:ext uri="{BB962C8B-B14F-4D97-AF65-F5344CB8AC3E}">
        <p14:creationId xmlns:p14="http://schemas.microsoft.com/office/powerpoint/2010/main" val="72276911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1"/>
        <p:cNvGrpSpPr/>
        <p:nvPr/>
      </p:nvGrpSpPr>
      <p:grpSpPr>
        <a:xfrm>
          <a:off x="0" y="0"/>
          <a:ext cx="0" cy="0"/>
          <a:chOff x="0" y="0"/>
          <a:chExt cx="0" cy="0"/>
        </a:xfrm>
      </p:grpSpPr>
      <p:sp>
        <p:nvSpPr>
          <p:cNvPr id="742" name="Google Shape;742;p40: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43" name="Google Shape;743;p40: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744" name="Google Shape;744;p40: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71</a:t>
            </a:fld>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1"/>
        <p:cNvGrpSpPr/>
        <p:nvPr/>
      </p:nvGrpSpPr>
      <p:grpSpPr>
        <a:xfrm>
          <a:off x="0" y="0"/>
          <a:ext cx="0" cy="0"/>
          <a:chOff x="0" y="0"/>
          <a:chExt cx="0" cy="0"/>
        </a:xfrm>
      </p:grpSpPr>
      <p:sp>
        <p:nvSpPr>
          <p:cNvPr id="752" name="Google Shape;752;p41: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53" name="Google Shape;753;p41: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754" name="Google Shape;754;p41: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72</a:t>
            </a:fld>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1"/>
        <p:cNvGrpSpPr/>
        <p:nvPr/>
      </p:nvGrpSpPr>
      <p:grpSpPr>
        <a:xfrm>
          <a:off x="0" y="0"/>
          <a:ext cx="0" cy="0"/>
          <a:chOff x="0" y="0"/>
          <a:chExt cx="0" cy="0"/>
        </a:xfrm>
      </p:grpSpPr>
      <p:sp>
        <p:nvSpPr>
          <p:cNvPr id="762" name="Google Shape;762;p42: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63" name="Google Shape;763;p42: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764" name="Google Shape;764;p42: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73</a:t>
            </a:fld>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1"/>
        <p:cNvGrpSpPr/>
        <p:nvPr/>
      </p:nvGrpSpPr>
      <p:grpSpPr>
        <a:xfrm>
          <a:off x="0" y="0"/>
          <a:ext cx="0" cy="0"/>
          <a:chOff x="0" y="0"/>
          <a:chExt cx="0" cy="0"/>
        </a:xfrm>
      </p:grpSpPr>
      <p:sp>
        <p:nvSpPr>
          <p:cNvPr id="772" name="Google Shape;772;p43: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73" name="Google Shape;773;p43: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774" name="Google Shape;774;p43: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74</a:t>
            </a:fld>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2"/>
        <p:cNvGrpSpPr/>
        <p:nvPr/>
      </p:nvGrpSpPr>
      <p:grpSpPr>
        <a:xfrm>
          <a:off x="0" y="0"/>
          <a:ext cx="0" cy="0"/>
          <a:chOff x="0" y="0"/>
          <a:chExt cx="0" cy="0"/>
        </a:xfrm>
      </p:grpSpPr>
      <p:sp>
        <p:nvSpPr>
          <p:cNvPr id="783" name="Google Shape;783;p45: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84" name="Google Shape;784;p45: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785" name="Google Shape;785;p45: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75</a:t>
            </a:fld>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3"/>
        <p:cNvGrpSpPr/>
        <p:nvPr/>
      </p:nvGrpSpPr>
      <p:grpSpPr>
        <a:xfrm>
          <a:off x="0" y="0"/>
          <a:ext cx="0" cy="0"/>
          <a:chOff x="0" y="0"/>
          <a:chExt cx="0" cy="0"/>
        </a:xfrm>
      </p:grpSpPr>
      <p:sp>
        <p:nvSpPr>
          <p:cNvPr id="794" name="Google Shape;794;p46: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95" name="Google Shape;795;p46: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796" name="Google Shape;796;p46: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76</a:t>
            </a:fld>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3"/>
        <p:cNvGrpSpPr/>
        <p:nvPr/>
      </p:nvGrpSpPr>
      <p:grpSpPr>
        <a:xfrm>
          <a:off x="0" y="0"/>
          <a:ext cx="0" cy="0"/>
          <a:chOff x="0" y="0"/>
          <a:chExt cx="0" cy="0"/>
        </a:xfrm>
      </p:grpSpPr>
      <p:sp>
        <p:nvSpPr>
          <p:cNvPr id="794" name="Google Shape;794;p46: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95" name="Google Shape;795;p46: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796" name="Google Shape;796;p46: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77</a:t>
            </a:fld>
            <a:endParaRPr/>
          </a:p>
        </p:txBody>
      </p:sp>
    </p:spTree>
    <p:extLst>
      <p:ext uri="{BB962C8B-B14F-4D97-AF65-F5344CB8AC3E}">
        <p14:creationId xmlns:p14="http://schemas.microsoft.com/office/powerpoint/2010/main" val="391356385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3"/>
        <p:cNvGrpSpPr/>
        <p:nvPr/>
      </p:nvGrpSpPr>
      <p:grpSpPr>
        <a:xfrm>
          <a:off x="0" y="0"/>
          <a:ext cx="0" cy="0"/>
          <a:chOff x="0" y="0"/>
          <a:chExt cx="0" cy="0"/>
        </a:xfrm>
      </p:grpSpPr>
      <p:sp>
        <p:nvSpPr>
          <p:cNvPr id="794" name="Google Shape;794;p46: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95" name="Google Shape;795;p46: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796" name="Google Shape;796;p46: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78</a:t>
            </a:fld>
            <a:endParaRPr/>
          </a:p>
        </p:txBody>
      </p:sp>
    </p:spTree>
    <p:extLst>
      <p:ext uri="{BB962C8B-B14F-4D97-AF65-F5344CB8AC3E}">
        <p14:creationId xmlns:p14="http://schemas.microsoft.com/office/powerpoint/2010/main" val="4183086870"/>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3"/>
        <p:cNvGrpSpPr/>
        <p:nvPr/>
      </p:nvGrpSpPr>
      <p:grpSpPr>
        <a:xfrm>
          <a:off x="0" y="0"/>
          <a:ext cx="0" cy="0"/>
          <a:chOff x="0" y="0"/>
          <a:chExt cx="0" cy="0"/>
        </a:xfrm>
      </p:grpSpPr>
      <p:sp>
        <p:nvSpPr>
          <p:cNvPr id="804" name="Google Shape;804;p47: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05" name="Google Shape;805;p47: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806" name="Google Shape;806;p47: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79</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26cc3137979_0_224:notes"/>
          <p:cNvSpPr txBox="1">
            <a:spLocks noGrp="1"/>
          </p:cNvSpPr>
          <p:nvPr>
            <p:ph type="body" idx="1"/>
          </p:nvPr>
        </p:nvSpPr>
        <p:spPr>
          <a:xfrm>
            <a:off x="731522" y="18254135"/>
            <a:ext cx="5852100" cy="14935200"/>
          </a:xfrm>
          <a:prstGeom prst="rect">
            <a:avLst/>
          </a:prstGeom>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229" name="Google Shape;229;g26cc3137979_0_224:notes"/>
          <p:cNvSpPr>
            <a:spLocks noGrp="1" noRot="1" noChangeAspect="1"/>
          </p:cNvSpPr>
          <p:nvPr>
            <p:ph type="sldImg" idx="2"/>
          </p:nvPr>
        </p:nvSpPr>
        <p:spPr>
          <a:xfrm>
            <a:off x="-7721600" y="4740275"/>
            <a:ext cx="22758300" cy="12801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2"/>
        <p:cNvGrpSpPr/>
        <p:nvPr/>
      </p:nvGrpSpPr>
      <p:grpSpPr>
        <a:xfrm>
          <a:off x="0" y="0"/>
          <a:ext cx="0" cy="0"/>
          <a:chOff x="0" y="0"/>
          <a:chExt cx="0" cy="0"/>
        </a:xfrm>
      </p:grpSpPr>
      <p:sp>
        <p:nvSpPr>
          <p:cNvPr id="813" name="Google Shape;813;p48: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14" name="Google Shape;814;p48: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815" name="Google Shape;815;p48: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80</a:t>
            </a:fld>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1"/>
        <p:cNvGrpSpPr/>
        <p:nvPr/>
      </p:nvGrpSpPr>
      <p:grpSpPr>
        <a:xfrm>
          <a:off x="0" y="0"/>
          <a:ext cx="0" cy="0"/>
          <a:chOff x="0" y="0"/>
          <a:chExt cx="0" cy="0"/>
        </a:xfrm>
      </p:grpSpPr>
      <p:sp>
        <p:nvSpPr>
          <p:cNvPr id="822" name="Google Shape;822;p49: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23" name="Google Shape;823;p49: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824" name="Google Shape;824;p49: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81</a:t>
            </a:fld>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0"/>
        <p:cNvGrpSpPr/>
        <p:nvPr/>
      </p:nvGrpSpPr>
      <p:grpSpPr>
        <a:xfrm>
          <a:off x="0" y="0"/>
          <a:ext cx="0" cy="0"/>
          <a:chOff x="0" y="0"/>
          <a:chExt cx="0" cy="0"/>
        </a:xfrm>
      </p:grpSpPr>
      <p:sp>
        <p:nvSpPr>
          <p:cNvPr id="831" name="Google Shape;831;p50: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32" name="Google Shape;832;p50: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833" name="Google Shape;833;p50: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82</a:t>
            </a:fld>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1"/>
        <p:cNvGrpSpPr/>
        <p:nvPr/>
      </p:nvGrpSpPr>
      <p:grpSpPr>
        <a:xfrm>
          <a:off x="0" y="0"/>
          <a:ext cx="0" cy="0"/>
          <a:chOff x="0" y="0"/>
          <a:chExt cx="0" cy="0"/>
        </a:xfrm>
      </p:grpSpPr>
      <p:sp>
        <p:nvSpPr>
          <p:cNvPr id="842" name="Google Shape;842;p51:notes"/>
          <p:cNvSpPr txBox="1">
            <a:spLocks noGrp="1"/>
          </p:cNvSpPr>
          <p:nvPr>
            <p:ph type="body" idx="1"/>
          </p:nvPr>
        </p:nvSpPr>
        <p:spPr>
          <a:xfrm>
            <a:off x="731522" y="18254135"/>
            <a:ext cx="5852160" cy="14935200"/>
          </a:xfrm>
          <a:prstGeom prst="rect">
            <a:avLst/>
          </a:prstGeom>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843" name="Google Shape;843;p51: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1"/>
        <p:cNvGrpSpPr/>
        <p:nvPr/>
      </p:nvGrpSpPr>
      <p:grpSpPr>
        <a:xfrm>
          <a:off x="0" y="0"/>
          <a:ext cx="0" cy="0"/>
          <a:chOff x="0" y="0"/>
          <a:chExt cx="0" cy="0"/>
        </a:xfrm>
      </p:grpSpPr>
      <p:sp>
        <p:nvSpPr>
          <p:cNvPr id="852" name="Google Shape;852;p52:notes"/>
          <p:cNvSpPr txBox="1">
            <a:spLocks noGrp="1"/>
          </p:cNvSpPr>
          <p:nvPr>
            <p:ph type="body" idx="1"/>
          </p:nvPr>
        </p:nvSpPr>
        <p:spPr>
          <a:xfrm>
            <a:off x="731522" y="18254135"/>
            <a:ext cx="5852160" cy="14935200"/>
          </a:xfrm>
          <a:prstGeom prst="rect">
            <a:avLst/>
          </a:prstGeom>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853" name="Google Shape;853;p52: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1"/>
        <p:cNvGrpSpPr/>
        <p:nvPr/>
      </p:nvGrpSpPr>
      <p:grpSpPr>
        <a:xfrm>
          <a:off x="0" y="0"/>
          <a:ext cx="0" cy="0"/>
          <a:chOff x="0" y="0"/>
          <a:chExt cx="0" cy="0"/>
        </a:xfrm>
      </p:grpSpPr>
      <p:sp>
        <p:nvSpPr>
          <p:cNvPr id="862" name="Google Shape;862;p53:notes"/>
          <p:cNvSpPr txBox="1">
            <a:spLocks noGrp="1"/>
          </p:cNvSpPr>
          <p:nvPr>
            <p:ph type="body" idx="1"/>
          </p:nvPr>
        </p:nvSpPr>
        <p:spPr>
          <a:xfrm>
            <a:off x="731522" y="18254135"/>
            <a:ext cx="5852160" cy="14935200"/>
          </a:xfrm>
          <a:prstGeom prst="rect">
            <a:avLst/>
          </a:prstGeom>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863" name="Google Shape;863;p53: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1"/>
        <p:cNvGrpSpPr/>
        <p:nvPr/>
      </p:nvGrpSpPr>
      <p:grpSpPr>
        <a:xfrm>
          <a:off x="0" y="0"/>
          <a:ext cx="0" cy="0"/>
          <a:chOff x="0" y="0"/>
          <a:chExt cx="0" cy="0"/>
        </a:xfrm>
      </p:grpSpPr>
      <p:sp>
        <p:nvSpPr>
          <p:cNvPr id="872" name="Google Shape;872;p54: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73" name="Google Shape;873;p54: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874" name="Google Shape;874;p54: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86</a:t>
            </a:fld>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2"/>
        <p:cNvGrpSpPr/>
        <p:nvPr/>
      </p:nvGrpSpPr>
      <p:grpSpPr>
        <a:xfrm>
          <a:off x="0" y="0"/>
          <a:ext cx="0" cy="0"/>
          <a:chOff x="0" y="0"/>
          <a:chExt cx="0" cy="0"/>
        </a:xfrm>
      </p:grpSpPr>
      <p:sp>
        <p:nvSpPr>
          <p:cNvPr id="883" name="Google Shape;883;p55: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84" name="Google Shape;884;p55: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885" name="Google Shape;885;p55: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87</a:t>
            </a:fld>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3"/>
        <p:cNvGrpSpPr/>
        <p:nvPr/>
      </p:nvGrpSpPr>
      <p:grpSpPr>
        <a:xfrm>
          <a:off x="0" y="0"/>
          <a:ext cx="0" cy="0"/>
          <a:chOff x="0" y="0"/>
          <a:chExt cx="0" cy="0"/>
        </a:xfrm>
      </p:grpSpPr>
      <p:sp>
        <p:nvSpPr>
          <p:cNvPr id="894" name="Google Shape;894;p56: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95" name="Google Shape;895;p56: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896" name="Google Shape;896;p56: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88</a:t>
            </a:fld>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0"/>
        <p:cNvGrpSpPr/>
        <p:nvPr/>
      </p:nvGrpSpPr>
      <p:grpSpPr>
        <a:xfrm>
          <a:off x="0" y="0"/>
          <a:ext cx="0" cy="0"/>
          <a:chOff x="0" y="0"/>
          <a:chExt cx="0" cy="0"/>
        </a:xfrm>
      </p:grpSpPr>
      <p:sp>
        <p:nvSpPr>
          <p:cNvPr id="901" name="Google Shape;901;p57: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02" name="Google Shape;902;p57: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903" name="Google Shape;903;p57: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89</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26cc3137979_0_293:notes"/>
          <p:cNvSpPr txBox="1">
            <a:spLocks noGrp="1"/>
          </p:cNvSpPr>
          <p:nvPr>
            <p:ph type="body" idx="1"/>
          </p:nvPr>
        </p:nvSpPr>
        <p:spPr>
          <a:xfrm>
            <a:off x="731522" y="18254135"/>
            <a:ext cx="5852100" cy="14935200"/>
          </a:xfrm>
          <a:prstGeom prst="rect">
            <a:avLst/>
          </a:prstGeom>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258" name="Google Shape;258;g26cc3137979_0_293: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7"/>
        <p:cNvGrpSpPr/>
        <p:nvPr/>
      </p:nvGrpSpPr>
      <p:grpSpPr>
        <a:xfrm>
          <a:off x="0" y="0"/>
          <a:ext cx="0" cy="0"/>
          <a:chOff x="0" y="0"/>
          <a:chExt cx="0" cy="0"/>
        </a:xfrm>
      </p:grpSpPr>
      <p:sp>
        <p:nvSpPr>
          <p:cNvPr id="908" name="Google Shape;908;g1f4fd317710_0_193:notes"/>
          <p:cNvSpPr>
            <a:spLocks noGrp="1" noRot="1" noChangeAspect="1"/>
          </p:cNvSpPr>
          <p:nvPr>
            <p:ph type="sldImg" idx="2"/>
          </p:nvPr>
        </p:nvSpPr>
        <p:spPr>
          <a:xfrm>
            <a:off x="-7721600" y="4740275"/>
            <a:ext cx="227583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09" name="Google Shape;909;g1f4fd317710_0_193:notes"/>
          <p:cNvSpPr txBox="1">
            <a:spLocks noGrp="1"/>
          </p:cNvSpPr>
          <p:nvPr>
            <p:ph type="body" idx="1"/>
          </p:nvPr>
        </p:nvSpPr>
        <p:spPr>
          <a:xfrm>
            <a:off x="731522" y="18254135"/>
            <a:ext cx="585210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910" name="Google Shape;910;g1f4fd317710_0_193:notes"/>
          <p:cNvSpPr txBox="1">
            <a:spLocks noGrp="1"/>
          </p:cNvSpPr>
          <p:nvPr>
            <p:ph type="sldNum" idx="12"/>
          </p:nvPr>
        </p:nvSpPr>
        <p:spPr>
          <a:xfrm>
            <a:off x="4143592" y="36027558"/>
            <a:ext cx="3169800" cy="1903200"/>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90</a:t>
            </a:fld>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4"/>
        <p:cNvGrpSpPr/>
        <p:nvPr/>
      </p:nvGrpSpPr>
      <p:grpSpPr>
        <a:xfrm>
          <a:off x="0" y="0"/>
          <a:ext cx="0" cy="0"/>
          <a:chOff x="0" y="0"/>
          <a:chExt cx="0" cy="0"/>
        </a:xfrm>
      </p:grpSpPr>
      <p:sp>
        <p:nvSpPr>
          <p:cNvPr id="915" name="Google Shape;915;p58:notes"/>
          <p:cNvSpPr txBox="1">
            <a:spLocks noGrp="1"/>
          </p:cNvSpPr>
          <p:nvPr>
            <p:ph type="body" idx="1"/>
          </p:nvPr>
        </p:nvSpPr>
        <p:spPr>
          <a:xfrm>
            <a:off x="731522" y="18254135"/>
            <a:ext cx="5852160" cy="14935200"/>
          </a:xfrm>
          <a:prstGeom prst="rect">
            <a:avLst/>
          </a:prstGeom>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916" name="Google Shape;916;p58: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0"/>
        <p:cNvGrpSpPr/>
        <p:nvPr/>
      </p:nvGrpSpPr>
      <p:grpSpPr>
        <a:xfrm>
          <a:off x="0" y="0"/>
          <a:ext cx="0" cy="0"/>
          <a:chOff x="0" y="0"/>
          <a:chExt cx="0" cy="0"/>
        </a:xfrm>
      </p:grpSpPr>
      <p:sp>
        <p:nvSpPr>
          <p:cNvPr id="921" name="Google Shape;921;g26cc3137979_0_483:notes"/>
          <p:cNvSpPr txBox="1">
            <a:spLocks noGrp="1"/>
          </p:cNvSpPr>
          <p:nvPr>
            <p:ph type="body" idx="1"/>
          </p:nvPr>
        </p:nvSpPr>
        <p:spPr>
          <a:xfrm>
            <a:off x="731522" y="18254135"/>
            <a:ext cx="5852100" cy="14935200"/>
          </a:xfrm>
          <a:prstGeom prst="rect">
            <a:avLst/>
          </a:prstGeom>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922" name="Google Shape;922;g26cc3137979_0_483:notes"/>
          <p:cNvSpPr>
            <a:spLocks noGrp="1" noRot="1" noChangeAspect="1"/>
          </p:cNvSpPr>
          <p:nvPr>
            <p:ph type="sldImg" idx="2"/>
          </p:nvPr>
        </p:nvSpPr>
        <p:spPr>
          <a:xfrm>
            <a:off x="-7721600" y="4740275"/>
            <a:ext cx="22758300" cy="12801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3"/>
        <p:cNvGrpSpPr/>
        <p:nvPr/>
      </p:nvGrpSpPr>
      <p:grpSpPr>
        <a:xfrm>
          <a:off x="0" y="0"/>
          <a:ext cx="0" cy="0"/>
          <a:chOff x="0" y="0"/>
          <a:chExt cx="0" cy="0"/>
        </a:xfrm>
      </p:grpSpPr>
      <p:sp>
        <p:nvSpPr>
          <p:cNvPr id="934" name="Google Shape;934;p59:notes"/>
          <p:cNvSpPr txBox="1">
            <a:spLocks noGrp="1"/>
          </p:cNvSpPr>
          <p:nvPr>
            <p:ph type="body" idx="1"/>
          </p:nvPr>
        </p:nvSpPr>
        <p:spPr>
          <a:xfrm>
            <a:off x="731522" y="18254135"/>
            <a:ext cx="5852160" cy="14935200"/>
          </a:xfrm>
          <a:prstGeom prst="rect">
            <a:avLst/>
          </a:prstGeom>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935" name="Google Shape;935;p59: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9"/>
        <p:cNvGrpSpPr/>
        <p:nvPr/>
      </p:nvGrpSpPr>
      <p:grpSpPr>
        <a:xfrm>
          <a:off x="0" y="0"/>
          <a:ext cx="0" cy="0"/>
          <a:chOff x="0" y="0"/>
          <a:chExt cx="0" cy="0"/>
        </a:xfrm>
      </p:grpSpPr>
      <p:sp>
        <p:nvSpPr>
          <p:cNvPr id="940" name="Google Shape;940;p60: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41" name="Google Shape;941;p60: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r>
              <a:rPr lang="pt-BR"/>
              <a:t>	</a:t>
            </a:r>
            <a:endParaRPr/>
          </a:p>
        </p:txBody>
      </p:sp>
      <p:sp>
        <p:nvSpPr>
          <p:cNvPr id="942" name="Google Shape;942;p60: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94</a:t>
            </a:fld>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7"/>
        <p:cNvGrpSpPr/>
        <p:nvPr/>
      </p:nvGrpSpPr>
      <p:grpSpPr>
        <a:xfrm>
          <a:off x="0" y="0"/>
          <a:ext cx="0" cy="0"/>
          <a:chOff x="0" y="0"/>
          <a:chExt cx="0" cy="0"/>
        </a:xfrm>
      </p:grpSpPr>
      <p:sp>
        <p:nvSpPr>
          <p:cNvPr id="948" name="Google Shape;948;g1f4fd317710_0_212:notes"/>
          <p:cNvSpPr>
            <a:spLocks noGrp="1" noRot="1" noChangeAspect="1"/>
          </p:cNvSpPr>
          <p:nvPr>
            <p:ph type="sldImg" idx="2"/>
          </p:nvPr>
        </p:nvSpPr>
        <p:spPr>
          <a:xfrm>
            <a:off x="-7721600" y="4740275"/>
            <a:ext cx="227583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49" name="Google Shape;949;g1f4fd317710_0_212:notes"/>
          <p:cNvSpPr txBox="1">
            <a:spLocks noGrp="1"/>
          </p:cNvSpPr>
          <p:nvPr>
            <p:ph type="body" idx="1"/>
          </p:nvPr>
        </p:nvSpPr>
        <p:spPr>
          <a:xfrm>
            <a:off x="731522" y="18254135"/>
            <a:ext cx="585210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r>
              <a:rPr lang="pt-BR"/>
              <a:t>	</a:t>
            </a:r>
            <a:endParaRPr/>
          </a:p>
        </p:txBody>
      </p:sp>
      <p:sp>
        <p:nvSpPr>
          <p:cNvPr id="950" name="Google Shape;950;g1f4fd317710_0_212:notes"/>
          <p:cNvSpPr txBox="1">
            <a:spLocks noGrp="1"/>
          </p:cNvSpPr>
          <p:nvPr>
            <p:ph type="sldNum" idx="12"/>
          </p:nvPr>
        </p:nvSpPr>
        <p:spPr>
          <a:xfrm>
            <a:off x="4143592" y="36027558"/>
            <a:ext cx="3169800" cy="1903200"/>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95</a:t>
            </a:fld>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5"/>
        <p:cNvGrpSpPr/>
        <p:nvPr/>
      </p:nvGrpSpPr>
      <p:grpSpPr>
        <a:xfrm>
          <a:off x="0" y="0"/>
          <a:ext cx="0" cy="0"/>
          <a:chOff x="0" y="0"/>
          <a:chExt cx="0" cy="0"/>
        </a:xfrm>
      </p:grpSpPr>
      <p:sp>
        <p:nvSpPr>
          <p:cNvPr id="956" name="Google Shape;956;p61: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57" name="Google Shape;957;p61: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r>
              <a:rPr lang="pt-BR"/>
              <a:t>	</a:t>
            </a:r>
            <a:endParaRPr/>
          </a:p>
        </p:txBody>
      </p:sp>
      <p:sp>
        <p:nvSpPr>
          <p:cNvPr id="958" name="Google Shape;958;p61: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96</a:t>
            </a:fld>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2"/>
        <p:cNvGrpSpPr/>
        <p:nvPr/>
      </p:nvGrpSpPr>
      <p:grpSpPr>
        <a:xfrm>
          <a:off x="0" y="0"/>
          <a:ext cx="0" cy="0"/>
          <a:chOff x="0" y="0"/>
          <a:chExt cx="0" cy="0"/>
        </a:xfrm>
      </p:grpSpPr>
      <p:sp>
        <p:nvSpPr>
          <p:cNvPr id="963" name="Google Shape;963;p62: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64" name="Google Shape;964;p62: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965" name="Google Shape;965;p62: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97</a:t>
            </a:fld>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8"/>
        <p:cNvGrpSpPr/>
        <p:nvPr/>
      </p:nvGrpSpPr>
      <p:grpSpPr>
        <a:xfrm>
          <a:off x="0" y="0"/>
          <a:ext cx="0" cy="0"/>
          <a:chOff x="0" y="0"/>
          <a:chExt cx="0" cy="0"/>
        </a:xfrm>
      </p:grpSpPr>
      <p:sp>
        <p:nvSpPr>
          <p:cNvPr id="969" name="Google Shape;969;p63: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70" name="Google Shape;970;p63: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971" name="Google Shape;971;p63: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98</a:t>
            </a:fld>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5"/>
        <p:cNvGrpSpPr/>
        <p:nvPr/>
      </p:nvGrpSpPr>
      <p:grpSpPr>
        <a:xfrm>
          <a:off x="0" y="0"/>
          <a:ext cx="0" cy="0"/>
          <a:chOff x="0" y="0"/>
          <a:chExt cx="0" cy="0"/>
        </a:xfrm>
      </p:grpSpPr>
      <p:sp>
        <p:nvSpPr>
          <p:cNvPr id="976" name="Google Shape;976;p64:notes"/>
          <p:cNvSpPr txBox="1">
            <a:spLocks noGrp="1"/>
          </p:cNvSpPr>
          <p:nvPr>
            <p:ph type="body" idx="1"/>
          </p:nvPr>
        </p:nvSpPr>
        <p:spPr>
          <a:xfrm>
            <a:off x="731522" y="18254135"/>
            <a:ext cx="5852160" cy="14935200"/>
          </a:xfrm>
          <a:prstGeom prst="rect">
            <a:avLst/>
          </a:prstGeom>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977" name="Google Shape;977;p64: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lide de Título" type="title">
  <p:cSld name="TITLE">
    <p:spTree>
      <p:nvGrpSpPr>
        <p:cNvPr id="1" name="Shape 15"/>
        <p:cNvGrpSpPr/>
        <p:nvPr/>
      </p:nvGrpSpPr>
      <p:grpSpPr>
        <a:xfrm>
          <a:off x="0" y="0"/>
          <a:ext cx="0" cy="0"/>
          <a:chOff x="0" y="0"/>
          <a:chExt cx="0" cy="0"/>
        </a:xfrm>
      </p:grpSpPr>
      <p:sp>
        <p:nvSpPr>
          <p:cNvPr id="16" name="Google Shape;16;p2"/>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2"/>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8" name="Google Shape;18;p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ítulo e Texto Vertical" type="vertTx">
  <p:cSld name="VERTICAL_TEXT">
    <p:spTree>
      <p:nvGrpSpPr>
        <p:cNvPr id="1" name="Shape 72"/>
        <p:cNvGrpSpPr/>
        <p:nvPr/>
      </p:nvGrpSpPr>
      <p:grpSpPr>
        <a:xfrm>
          <a:off x="0" y="0"/>
          <a:ext cx="0" cy="0"/>
          <a:chOff x="0" y="0"/>
          <a:chExt cx="0" cy="0"/>
        </a:xfrm>
      </p:grpSpPr>
      <p:sp>
        <p:nvSpPr>
          <p:cNvPr id="73" name="Google Shape;73;p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1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exto e Título Vertical" type="vertTitleAndTx">
  <p:cSld name="VERTICAL_TITLE_AND_VERTICAL_TEXT">
    <p:spTree>
      <p:nvGrpSpPr>
        <p:cNvPr id="1" name="Shape 78"/>
        <p:cNvGrpSpPr/>
        <p:nvPr/>
      </p:nvGrpSpPr>
      <p:grpSpPr>
        <a:xfrm>
          <a:off x="0" y="0"/>
          <a:ext cx="0" cy="0"/>
          <a:chOff x="0" y="0"/>
          <a:chExt cx="0" cy="0"/>
        </a:xfrm>
      </p:grpSpPr>
      <p:sp>
        <p:nvSpPr>
          <p:cNvPr id="79" name="Google Shape;79;p1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1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 name="Google Shape;81;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ítulo e Conteúdo" type="obj">
  <p:cSld name="OBJECT">
    <p:spTree>
      <p:nvGrpSpPr>
        <p:cNvPr id="1" name="Shape 21"/>
        <p:cNvGrpSpPr/>
        <p:nvPr/>
      </p:nvGrpSpPr>
      <p:grpSpPr>
        <a:xfrm>
          <a:off x="0" y="0"/>
          <a:ext cx="0" cy="0"/>
          <a:chOff x="0" y="0"/>
          <a:chExt cx="0" cy="0"/>
        </a:xfrm>
      </p:grpSpPr>
      <p:sp>
        <p:nvSpPr>
          <p:cNvPr id="22" name="Google Shape;22;p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 name="Google Shape;24;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abeçalho da Seção" type="secHead">
  <p:cSld name="SECTION_HEADER">
    <p:spTree>
      <p:nvGrpSpPr>
        <p:cNvPr id="1" name="Shape 27"/>
        <p:cNvGrpSpPr/>
        <p:nvPr/>
      </p:nvGrpSpPr>
      <p:grpSpPr>
        <a:xfrm>
          <a:off x="0" y="0"/>
          <a:ext cx="0" cy="0"/>
          <a:chOff x="0" y="0"/>
          <a:chExt cx="0" cy="0"/>
        </a:xfrm>
      </p:grpSpPr>
      <p:sp>
        <p:nvSpPr>
          <p:cNvPr id="28" name="Google Shape;28;p4"/>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4"/>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0" name="Google Shape;30;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Duas Partes de Conteúdo" type="twoObj">
  <p:cSld name="TWO_OBJECTS">
    <p:spTree>
      <p:nvGrpSpPr>
        <p:cNvPr id="1" name="Shape 33"/>
        <p:cNvGrpSpPr/>
        <p:nvPr/>
      </p:nvGrpSpPr>
      <p:grpSpPr>
        <a:xfrm>
          <a:off x="0" y="0"/>
          <a:ext cx="0" cy="0"/>
          <a:chOff x="0" y="0"/>
          <a:chExt cx="0" cy="0"/>
        </a:xfrm>
      </p:grpSpPr>
      <p:sp>
        <p:nvSpPr>
          <p:cNvPr id="34" name="Google Shape;34;p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5"/>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 name="Google Shape;36;p5"/>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 name="Google Shape;37;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ação" type="twoTxTwoObj">
  <p:cSld name="TWO_OBJECTS_WITH_TEXT">
    <p:spTree>
      <p:nvGrpSpPr>
        <p:cNvPr id="1" name="Shape 40"/>
        <p:cNvGrpSpPr/>
        <p:nvPr/>
      </p:nvGrpSpPr>
      <p:grpSpPr>
        <a:xfrm>
          <a:off x="0" y="0"/>
          <a:ext cx="0" cy="0"/>
          <a:chOff x="0" y="0"/>
          <a:chExt cx="0" cy="0"/>
        </a:xfrm>
      </p:grpSpPr>
      <p:sp>
        <p:nvSpPr>
          <p:cNvPr id="41" name="Google Shape;41;p6"/>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6"/>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3" name="Google Shape;43;p6"/>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 name="Google Shape;44;p6"/>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5" name="Google Shape;45;p6"/>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6" name="Google Shape;46;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omente Título" type="titleOnly">
  <p:cSld name="TITLE_ONLY">
    <p:spTree>
      <p:nvGrpSpPr>
        <p:cNvPr id="1" name="Shape 49"/>
        <p:cNvGrpSpPr/>
        <p:nvPr/>
      </p:nvGrpSpPr>
      <p:grpSpPr>
        <a:xfrm>
          <a:off x="0" y="0"/>
          <a:ext cx="0" cy="0"/>
          <a:chOff x="0" y="0"/>
          <a:chExt cx="0" cy="0"/>
        </a:xfrm>
      </p:grpSpPr>
      <p:sp>
        <p:nvSpPr>
          <p:cNvPr id="50" name="Google Shape;50;p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Em Branco" type="blank">
  <p:cSld name="BLANK">
    <p:spTree>
      <p:nvGrpSpPr>
        <p:cNvPr id="1" name="Shape 54"/>
        <p:cNvGrpSpPr/>
        <p:nvPr/>
      </p:nvGrpSpPr>
      <p:grpSpPr>
        <a:xfrm>
          <a:off x="0" y="0"/>
          <a:ext cx="0" cy="0"/>
          <a:chOff x="0" y="0"/>
          <a:chExt cx="0" cy="0"/>
        </a:xfrm>
      </p:grpSpPr>
      <p:sp>
        <p:nvSpPr>
          <p:cNvPr id="55" name="Google Shape;55;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údo com Legenda" type="objTx">
  <p:cSld name="OBJECT_WITH_CAPTION_TEXT">
    <p:spTree>
      <p:nvGrpSpPr>
        <p:cNvPr id="1" name="Shape 58"/>
        <p:cNvGrpSpPr/>
        <p:nvPr/>
      </p:nvGrpSpPr>
      <p:grpSpPr>
        <a:xfrm>
          <a:off x="0" y="0"/>
          <a:ext cx="0" cy="0"/>
          <a:chOff x="0" y="0"/>
          <a:chExt cx="0" cy="0"/>
        </a:xfrm>
      </p:grpSpPr>
      <p:sp>
        <p:nvSpPr>
          <p:cNvPr id="59" name="Google Shape;59;p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1" name="Google Shape;61;p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2" name="Google Shape;62;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Imagem com Legenda" type="picTx">
  <p:cSld name="PICTURE_WITH_CAPTION_TEXT">
    <p:spTree>
      <p:nvGrpSpPr>
        <p:cNvPr id="1" name="Shape 65"/>
        <p:cNvGrpSpPr/>
        <p:nvPr/>
      </p:nvGrpSpPr>
      <p:grpSpPr>
        <a:xfrm>
          <a:off x="0" y="0"/>
          <a:ext cx="0" cy="0"/>
          <a:chOff x="0" y="0"/>
          <a:chExt cx="0" cy="0"/>
        </a:xfrm>
      </p:grpSpPr>
      <p:sp>
        <p:nvSpPr>
          <p:cNvPr id="66" name="Google Shape;66;p1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10"/>
          <p:cNvSpPr>
            <a:spLocks noGrp="1"/>
          </p:cNvSpPr>
          <p:nvPr>
            <p:ph type="pic" idx="2"/>
          </p:nvPr>
        </p:nvSpPr>
        <p:spPr>
          <a:xfrm>
            <a:off x="5183188" y="987425"/>
            <a:ext cx="6172200" cy="4873625"/>
          </a:xfrm>
          <a:prstGeom prst="rect">
            <a:avLst/>
          </a:prstGeom>
          <a:noFill/>
          <a:ln>
            <a:noFill/>
          </a:ln>
        </p:spPr>
      </p:sp>
      <p:sp>
        <p:nvSpPr>
          <p:cNvPr id="68" name="Google Shape;68;p1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9" name="Google Shape;69;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pt-BR"/>
              <a:t>‹nº›</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1.jpg"/></Relationships>
</file>

<file path=ppt/slides/_rels/slide100.xml.rels><?xml version="1.0" encoding="UTF-8" standalone="yes"?>
<Relationships xmlns="http://schemas.openxmlformats.org/package/2006/relationships"><Relationship Id="rId3" Type="http://schemas.openxmlformats.org/officeDocument/2006/relationships/hyperlink" Target="https://forms.gle/GcUzx93wjeiM5rLR9" TargetMode="External"/><Relationship Id="rId2" Type="http://schemas.openxmlformats.org/officeDocument/2006/relationships/notesSlide" Target="../notesSlides/notesSlide100.xml"/><Relationship Id="rId1" Type="http://schemas.openxmlformats.org/officeDocument/2006/relationships/slideLayout" Target="../slideLayouts/slideLayout2.xml"/><Relationship Id="rId4" Type="http://schemas.openxmlformats.org/officeDocument/2006/relationships/image" Target="../media/image89.png"/></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103.xml"/><Relationship Id="rId1" Type="http://schemas.openxmlformats.org/officeDocument/2006/relationships/slideLayout" Target="../slideLayouts/slideLayout2.xml"/><Relationship Id="rId4" Type="http://schemas.openxmlformats.org/officeDocument/2006/relationships/image" Target="../media/image92.png"/></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hyperlink" Target="https://kaggle.com/" TargetMode="External"/><Relationship Id="rId2" Type="http://schemas.openxmlformats.org/officeDocument/2006/relationships/notesSlide" Target="../notesSlides/notesSlide117.xml"/><Relationship Id="rId1" Type="http://schemas.openxmlformats.org/officeDocument/2006/relationships/slideLayout" Target="../slideLayouts/slideLayout2.xml"/><Relationship Id="rId4" Type="http://schemas.openxmlformats.org/officeDocument/2006/relationships/hyperlink" Target="https://universe.roboflow.com/" TargetMode="Externa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www.edgeimpulse.com/blog/announcing-fomo-faster-objects-more-objects/"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hyperlink" Target="https://arxiv.org/pdf/2311.07163.pdf"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32.xml.rels><?xml version="1.0" encoding="UTF-8" standalone="yes"?>
<Relationships xmlns="http://schemas.openxmlformats.org/package/2006/relationships"><Relationship Id="rId3" Type="http://schemas.openxmlformats.org/officeDocument/2006/relationships/hyperlink" Target="https://netron.app/" TargetMode="External"/><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hyperlink" Target="https://openaccess.thecvf.com/content_cvpr_2018/papers/Sandler_MobileNetV2_Inverted_Residuals_CVPR_2018_paper.pdf"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hyperlink" Target="https://edgeimpulse.com/" TargetMode="External"/><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5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5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58.xml.rels><?xml version="1.0" encoding="UTF-8" standalone="yes"?>
<Relationships xmlns="http://schemas.openxmlformats.org/package/2006/relationships"><Relationship Id="rId3" Type="http://schemas.openxmlformats.org/officeDocument/2006/relationships/hyperlink" Target="https://colab.research.google.com/drive/1v9PbN5J7_S2LWvOxW3JrZlKlF5GQDbYV?usp=sharing" TargetMode="External"/><Relationship Id="rId2" Type="http://schemas.openxmlformats.org/officeDocument/2006/relationships/notesSlide" Target="../notesSlides/notesSlide58.xml"/><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6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68.xml"/><Relationship Id="rId1" Type="http://schemas.openxmlformats.org/officeDocument/2006/relationships/slideLayout" Target="../slideLayouts/slideLayout2.xml"/><Relationship Id="rId5" Type="http://schemas.openxmlformats.org/officeDocument/2006/relationships/hyperlink" Target="https://github.com/google/learned_optimization/tree/main" TargetMode="External"/><Relationship Id="rId4" Type="http://schemas.openxmlformats.org/officeDocument/2006/relationships/hyperlink" Target="https://arxiv.org/abs/2211.09760" TargetMode="Externa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9.jpg"/><Relationship Id="rId4" Type="http://schemas.openxmlformats.org/officeDocument/2006/relationships/image" Target="../media/image8.png"/></Relationships>
</file>

<file path=ppt/slides/_rels/slide7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8" Type="http://schemas.openxmlformats.org/officeDocument/2006/relationships/hyperlink" Target="https://studio.edgeimpulse.com/public/365785/live" TargetMode="External"/><Relationship Id="rId3" Type="http://schemas.openxmlformats.org/officeDocument/2006/relationships/hyperlink" Target="https://studio.edgeimpulse.com/public/366784/live" TargetMode="External"/><Relationship Id="rId7" Type="http://schemas.openxmlformats.org/officeDocument/2006/relationships/hyperlink" Target="https://universe.roboflow.com/nicomedia/cow-count/dataset/2" TargetMode="External"/><Relationship Id="rId12" Type="http://schemas.openxmlformats.org/officeDocument/2006/relationships/hyperlink" Target="https://studio.edgeimpulse.com/public/365455/live" TargetMode="External"/><Relationship Id="rId2" Type="http://schemas.openxmlformats.org/officeDocument/2006/relationships/notesSlide" Target="../notesSlides/notesSlide81.xml"/><Relationship Id="rId1" Type="http://schemas.openxmlformats.org/officeDocument/2006/relationships/slideLayout" Target="../slideLayouts/slideLayout2.xml"/><Relationship Id="rId6" Type="http://schemas.openxmlformats.org/officeDocument/2006/relationships/hyperlink" Target="https://studio.edgeimpulse.com/public/365781/live" TargetMode="External"/><Relationship Id="rId11" Type="http://schemas.openxmlformats.org/officeDocument/2006/relationships/hyperlink" Target="https://www.kaggle.com/datasets/akhatova/pcb-defects" TargetMode="External"/><Relationship Id="rId5" Type="http://schemas.openxmlformats.org/officeDocument/2006/relationships/hyperlink" Target="https://universe.roboflow.com/blanks-dimensions/whitebloodcell-2" TargetMode="External"/><Relationship Id="rId10" Type="http://schemas.openxmlformats.org/officeDocument/2006/relationships/hyperlink" Target="https://studio.edgeimpulse.com/public/365782/live" TargetMode="External"/><Relationship Id="rId4" Type="http://schemas.openxmlformats.org/officeDocument/2006/relationships/hyperlink" Target="https://studio.edgeimpulse.com/public/365391/live" TargetMode="External"/><Relationship Id="rId9" Type="http://schemas.openxmlformats.org/officeDocument/2006/relationships/hyperlink" Target="https://universe.roboflow.com/visocomputacional/datasetships/dataset/1" TargetMode="External"/></Relationships>
</file>

<file path=ppt/slides/_rels/slide82.xml.rels><?xml version="1.0" encoding="UTF-8" standalone="yes"?>
<Relationships xmlns="http://schemas.openxmlformats.org/package/2006/relationships"><Relationship Id="rId3" Type="http://schemas.openxmlformats.org/officeDocument/2006/relationships/hyperlink" Target="https://studio.edgeimpulse.com/public/366784/live" TargetMode="External"/><Relationship Id="rId2" Type="http://schemas.openxmlformats.org/officeDocument/2006/relationships/notesSlide" Target="../notesSlides/notesSlide82.xml"/><Relationship Id="rId1" Type="http://schemas.openxmlformats.org/officeDocument/2006/relationships/slideLayout" Target="../slideLayouts/slideLayout2.xml"/><Relationship Id="rId5" Type="http://schemas.openxmlformats.org/officeDocument/2006/relationships/image" Target="../media/image68.png"/><Relationship Id="rId4" Type="http://schemas.openxmlformats.org/officeDocument/2006/relationships/image" Target="../media/image67.png"/></Relationships>
</file>

<file path=ppt/slides/_rels/slide83.xml.rels><?xml version="1.0" encoding="UTF-8" standalone="yes"?>
<Relationships xmlns="http://schemas.openxmlformats.org/package/2006/relationships"><Relationship Id="rId3" Type="http://schemas.openxmlformats.org/officeDocument/2006/relationships/hyperlink" Target="https://studio.edgeimpulse.com/public/366459/live" TargetMode="External"/><Relationship Id="rId2" Type="http://schemas.openxmlformats.org/officeDocument/2006/relationships/notesSlide" Target="../notesSlides/notesSlide83.xml"/><Relationship Id="rId1" Type="http://schemas.openxmlformats.org/officeDocument/2006/relationships/slideLayout" Target="../slideLayouts/slideLayout2.xml"/><Relationship Id="rId5" Type="http://schemas.openxmlformats.org/officeDocument/2006/relationships/image" Target="../media/image70.png"/><Relationship Id="rId4" Type="http://schemas.openxmlformats.org/officeDocument/2006/relationships/image" Target="../media/image69.png"/></Relationships>
</file>

<file path=ppt/slides/_rels/slide84.xml.rels><?xml version="1.0" encoding="UTF-8" standalone="yes"?>
<Relationships xmlns="http://schemas.openxmlformats.org/package/2006/relationships"><Relationship Id="rId3" Type="http://schemas.openxmlformats.org/officeDocument/2006/relationships/hyperlink" Target="https://studio.edgeimpulse.com/public/365781/live" TargetMode="External"/><Relationship Id="rId2" Type="http://schemas.openxmlformats.org/officeDocument/2006/relationships/notesSlide" Target="../notesSlides/notesSlide84.xml"/><Relationship Id="rId1" Type="http://schemas.openxmlformats.org/officeDocument/2006/relationships/slideLayout" Target="../slideLayouts/slideLayout2.xml"/><Relationship Id="rId5" Type="http://schemas.openxmlformats.org/officeDocument/2006/relationships/image" Target="../media/image72.png"/><Relationship Id="rId4" Type="http://schemas.openxmlformats.org/officeDocument/2006/relationships/image" Target="../media/image71.png"/></Relationships>
</file>

<file path=ppt/slides/_rels/slide85.xml.rels><?xml version="1.0" encoding="UTF-8" standalone="yes"?>
<Relationships xmlns="http://schemas.openxmlformats.org/package/2006/relationships"><Relationship Id="rId3" Type="http://schemas.openxmlformats.org/officeDocument/2006/relationships/hyperlink" Target="https://studio.edgeimpulse.com/public/365785/live" TargetMode="External"/><Relationship Id="rId2" Type="http://schemas.openxmlformats.org/officeDocument/2006/relationships/notesSlide" Target="../notesSlides/notesSlide85.xml"/><Relationship Id="rId1" Type="http://schemas.openxmlformats.org/officeDocument/2006/relationships/slideLayout" Target="../slideLayouts/slideLayout2.xml"/><Relationship Id="rId5" Type="http://schemas.openxmlformats.org/officeDocument/2006/relationships/image" Target="../media/image74.png"/><Relationship Id="rId4" Type="http://schemas.openxmlformats.org/officeDocument/2006/relationships/image" Target="../media/image73.png"/></Relationships>
</file>

<file path=ppt/slides/_rels/slide86.xml.rels><?xml version="1.0" encoding="UTF-8" standalone="yes"?>
<Relationships xmlns="http://schemas.openxmlformats.org/package/2006/relationships"><Relationship Id="rId3" Type="http://schemas.openxmlformats.org/officeDocument/2006/relationships/hyperlink" Target="https://studio.edgeimpulse.com/public/365782/live" TargetMode="External"/><Relationship Id="rId2" Type="http://schemas.openxmlformats.org/officeDocument/2006/relationships/notesSlide" Target="../notesSlides/notesSlide86.xml"/><Relationship Id="rId1" Type="http://schemas.openxmlformats.org/officeDocument/2006/relationships/slideLayout" Target="../slideLayouts/slideLayout2.xml"/><Relationship Id="rId5" Type="http://schemas.openxmlformats.org/officeDocument/2006/relationships/image" Target="../media/image76.png"/><Relationship Id="rId4" Type="http://schemas.openxmlformats.org/officeDocument/2006/relationships/image" Target="../media/image75.png"/></Relationships>
</file>

<file path=ppt/slides/_rels/slide87.xml.rels><?xml version="1.0" encoding="UTF-8" standalone="yes"?>
<Relationships xmlns="http://schemas.openxmlformats.org/package/2006/relationships"><Relationship Id="rId3" Type="http://schemas.openxmlformats.org/officeDocument/2006/relationships/hyperlink" Target="https://studio.edgeimpulse.com/public/365455/live" TargetMode="External"/><Relationship Id="rId2" Type="http://schemas.openxmlformats.org/officeDocument/2006/relationships/notesSlide" Target="../notesSlides/notesSlide87.xml"/><Relationship Id="rId1" Type="http://schemas.openxmlformats.org/officeDocument/2006/relationships/slideLayout" Target="../slideLayouts/slideLayout2.xml"/><Relationship Id="rId5" Type="http://schemas.openxmlformats.org/officeDocument/2006/relationships/image" Target="../media/image78.png"/><Relationship Id="rId4" Type="http://schemas.openxmlformats.org/officeDocument/2006/relationships/image" Target="../media/image77.png"/></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1.jp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notesSlide" Target="../notesSlides/notesSlide92.xml"/><Relationship Id="rId1" Type="http://schemas.openxmlformats.org/officeDocument/2006/relationships/slideLayout" Target="../slideLayouts/slideLayout2.xml"/><Relationship Id="rId6" Type="http://schemas.openxmlformats.org/officeDocument/2006/relationships/image" Target="../media/image82.png"/><Relationship Id="rId5" Type="http://schemas.openxmlformats.org/officeDocument/2006/relationships/image" Target="../media/image81.png"/><Relationship Id="rId10" Type="http://schemas.openxmlformats.org/officeDocument/2006/relationships/image" Target="../media/image86.png"/><Relationship Id="rId4" Type="http://schemas.openxmlformats.org/officeDocument/2006/relationships/image" Target="../media/image80.png"/><Relationship Id="rId9" Type="http://schemas.openxmlformats.org/officeDocument/2006/relationships/image" Target="../media/image85.png"/></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8" Type="http://schemas.openxmlformats.org/officeDocument/2006/relationships/hyperlink" Target="https://studio.edgeimpulse.com/public/366538/live" TargetMode="External"/><Relationship Id="rId13" Type="http://schemas.openxmlformats.org/officeDocument/2006/relationships/hyperlink" Target="https://universe.roboflow.com/nicomedia/cow-count/dataset/2" TargetMode="External"/><Relationship Id="rId18" Type="http://schemas.openxmlformats.org/officeDocument/2006/relationships/hyperlink" Target="https://studio.edgeimpulse.com/public/365782/live" TargetMode="External"/><Relationship Id="rId3" Type="http://schemas.openxmlformats.org/officeDocument/2006/relationships/hyperlink" Target="https://studio.edgeimpulse.com/public/366784/live" TargetMode="External"/><Relationship Id="rId21" Type="http://schemas.openxmlformats.org/officeDocument/2006/relationships/hyperlink" Target="https://studio.edgeimpulse.com/public/366546/live" TargetMode="External"/><Relationship Id="rId7" Type="http://schemas.openxmlformats.org/officeDocument/2006/relationships/hyperlink" Target="https://studio.edgeimpulse.com/public/366541/live" TargetMode="External"/><Relationship Id="rId12" Type="http://schemas.openxmlformats.org/officeDocument/2006/relationships/hyperlink" Target="https://studio.edgeimpulse.com/public/366542/live" TargetMode="External"/><Relationship Id="rId17" Type="http://schemas.openxmlformats.org/officeDocument/2006/relationships/hyperlink" Target="https://universe.roboflow.com/visocomputacional/datasetships/dataset/1" TargetMode="External"/><Relationship Id="rId25" Type="http://schemas.openxmlformats.org/officeDocument/2006/relationships/hyperlink" Target="https://studio.edgeimpulse.com/public/366549/live" TargetMode="External"/><Relationship Id="rId2" Type="http://schemas.openxmlformats.org/officeDocument/2006/relationships/notesSlide" Target="../notesSlides/notesSlide94.xml"/><Relationship Id="rId16" Type="http://schemas.openxmlformats.org/officeDocument/2006/relationships/hyperlink" Target="https://studio.edgeimpulse.com/public/366544/live" TargetMode="External"/><Relationship Id="rId20" Type="http://schemas.openxmlformats.org/officeDocument/2006/relationships/hyperlink" Target="https://colab.research.google.com/drive/1XQyzP6u659umOv1854oin7l8AuSjwoVM?usp=sharing" TargetMode="External"/><Relationship Id="rId1" Type="http://schemas.openxmlformats.org/officeDocument/2006/relationships/slideLayout" Target="../slideLayouts/slideLayout2.xml"/><Relationship Id="rId6" Type="http://schemas.openxmlformats.org/officeDocument/2006/relationships/hyperlink" Target="https://studio.edgeimpulse.com/public/366459/live" TargetMode="External"/><Relationship Id="rId11" Type="http://schemas.openxmlformats.org/officeDocument/2006/relationships/hyperlink" Target="https://studio.edgeimpulse.com/public/366543/live" TargetMode="External"/><Relationship Id="rId24" Type="http://schemas.openxmlformats.org/officeDocument/2006/relationships/hyperlink" Target="https://studio.edgeimpulse.com/public/366548/live" TargetMode="External"/><Relationship Id="rId5" Type="http://schemas.openxmlformats.org/officeDocument/2006/relationships/hyperlink" Target="https://studio.edgeimpulse.com/public/366536/live" TargetMode="External"/><Relationship Id="rId15" Type="http://schemas.openxmlformats.org/officeDocument/2006/relationships/hyperlink" Target="https://studio.edgeimpulse.com/public/366545/live" TargetMode="External"/><Relationship Id="rId23" Type="http://schemas.openxmlformats.org/officeDocument/2006/relationships/hyperlink" Target="https://studio.edgeimpulse.com/public/365455/live" TargetMode="External"/><Relationship Id="rId10" Type="http://schemas.openxmlformats.org/officeDocument/2006/relationships/hyperlink" Target="https://studio.edgeimpulse.com/public/365781/live" TargetMode="External"/><Relationship Id="rId19" Type="http://schemas.openxmlformats.org/officeDocument/2006/relationships/hyperlink" Target="https://colab.research.google.com/drive/1qOVa1FPsbolQKbdun2ChcXywgVG4Wwqp?usp=sharing" TargetMode="External"/><Relationship Id="rId4" Type="http://schemas.openxmlformats.org/officeDocument/2006/relationships/hyperlink" Target="https://studio.edgeimpulse.com/public/366452/live" TargetMode="External"/><Relationship Id="rId9" Type="http://schemas.openxmlformats.org/officeDocument/2006/relationships/hyperlink" Target="https://universe.roboflow.com/blanks-dimensions/whitebloodcell-2" TargetMode="External"/><Relationship Id="rId14" Type="http://schemas.openxmlformats.org/officeDocument/2006/relationships/hyperlink" Target="https://studio.edgeimpulse.com/public/365785/live" TargetMode="External"/><Relationship Id="rId22" Type="http://schemas.openxmlformats.org/officeDocument/2006/relationships/hyperlink" Target="https://www.kaggle.com/datasets/akhatova/pcb-defects" TargetMode="External"/></Relationships>
</file>

<file path=ppt/slides/_rels/slide95.xml.rels><?xml version="1.0" encoding="UTF-8" standalone="yes"?>
<Relationships xmlns="http://schemas.openxmlformats.org/package/2006/relationships"><Relationship Id="rId3" Type="http://schemas.openxmlformats.org/officeDocument/2006/relationships/hyperlink" Target="https://arxiv.org/pdf/2311.07163.pdf" TargetMode="External"/><Relationship Id="rId2" Type="http://schemas.openxmlformats.org/officeDocument/2006/relationships/notesSlide" Target="../notesSlides/notesSlide95.xml"/><Relationship Id="rId1" Type="http://schemas.openxmlformats.org/officeDocument/2006/relationships/slideLayout" Target="../slideLayouts/slideLayout2.xml"/><Relationship Id="rId4" Type="http://schemas.openxmlformats.org/officeDocument/2006/relationships/image" Target="../media/image87.png"/></Relationships>
</file>

<file path=ppt/slides/_rels/slide96.xml.rels><?xml version="1.0" encoding="UTF-8" standalone="yes"?>
<Relationships xmlns="http://schemas.openxmlformats.org/package/2006/relationships"><Relationship Id="rId3" Type="http://schemas.openxmlformats.org/officeDocument/2006/relationships/notesSlide" Target="../notesSlides/notesSlide96.xml"/><Relationship Id="rId2" Type="http://schemas.openxmlformats.org/officeDocument/2006/relationships/slideLayout" Target="../slideLayouts/slideLayout2.xml"/><Relationship Id="rId1" Type="http://schemas.openxmlformats.org/officeDocument/2006/relationships/video" Target="https://www.youtube.com/embed/G5KI8j-wC4A?feature=oembed" TargetMode="External"/><Relationship Id="rId4" Type="http://schemas.openxmlformats.org/officeDocument/2006/relationships/image" Target="../media/image88.jpeg"/></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8" Type="http://schemas.openxmlformats.org/officeDocument/2006/relationships/hyperlink" Target="https://docs.edgeimpulse.com/docs/tutorials/end-to-end-tutorials/object-detection/detect-objects-using-fomo" TargetMode="External"/><Relationship Id="rId3" Type="http://schemas.openxmlformats.org/officeDocument/2006/relationships/hyperlink" Target="https://edgeimpulse.com/" TargetMode="External"/><Relationship Id="rId7" Type="http://schemas.openxmlformats.org/officeDocument/2006/relationships/hyperlink" Target="https://docs.edgeimpulse.com/docs/edge-impulse-studio/learning-blocks/object-detection/fomo-object-detection-for-constrained-devices" TargetMode="External"/><Relationship Id="rId2" Type="http://schemas.openxmlformats.org/officeDocument/2006/relationships/notesSlide" Target="../notesSlides/notesSlide98.xml"/><Relationship Id="rId1" Type="http://schemas.openxmlformats.org/officeDocument/2006/relationships/slideLayout" Target="../slideLayouts/slideLayout2.xml"/><Relationship Id="rId6" Type="http://schemas.openxmlformats.org/officeDocument/2006/relationships/hyperlink" Target="https://docs.edgeimpulse.com/experts/image-projects/pcb-defect-detection-with-computer-vision-raspberry-pi#training-with-yolov5" TargetMode="External"/><Relationship Id="rId11" Type="http://schemas.openxmlformats.org/officeDocument/2006/relationships/hyperlink" Target="https://www.edgeimpulse.com/blog/announcing-fomo-faster-objects-more-objects/" TargetMode="External"/><Relationship Id="rId5" Type="http://schemas.openxmlformats.org/officeDocument/2006/relationships/hyperlink" Target="https://kaggle.com/" TargetMode="External"/><Relationship Id="rId10" Type="http://schemas.openxmlformats.org/officeDocument/2006/relationships/hyperlink" Target="https://arxiv.org/pdf/1801.04381.pdf" TargetMode="External"/><Relationship Id="rId4" Type="http://schemas.openxmlformats.org/officeDocument/2006/relationships/hyperlink" Target="https://universe.roboflow.com/" TargetMode="External"/><Relationship Id="rId9" Type="http://schemas.openxmlformats.org/officeDocument/2006/relationships/hyperlink" Target="https://arxiv.org/pdf/2311.07163.pdf" TargetMode="Externa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3"/>
          <p:cNvSpPr txBox="1">
            <a:spLocks noGrp="1"/>
          </p:cNvSpPr>
          <p:nvPr>
            <p:ph type="ctrTitle"/>
          </p:nvPr>
        </p:nvSpPr>
        <p:spPr>
          <a:xfrm>
            <a:off x="1091608" y="749730"/>
            <a:ext cx="10290266" cy="2690156"/>
          </a:xfrm>
          <a:prstGeom prst="rect">
            <a:avLst/>
          </a:prstGeom>
          <a:noFill/>
          <a:ln>
            <a:noFill/>
          </a:ln>
        </p:spPr>
        <p:txBody>
          <a:bodyPr spcFirstLastPara="1" wrap="square" lIns="91425" tIns="45700" rIns="91425" bIns="45700" anchor="b" anchorCtr="0">
            <a:normAutofit fontScale="90000"/>
          </a:bodyPr>
          <a:lstStyle/>
          <a:p>
            <a:pPr marL="0" lvl="0" indent="0" algn="ctr" rtl="0">
              <a:lnSpc>
                <a:spcPct val="90000"/>
              </a:lnSpc>
              <a:spcBef>
                <a:spcPts val="0"/>
              </a:spcBef>
              <a:spcAft>
                <a:spcPts val="0"/>
              </a:spcAft>
              <a:buClr>
                <a:schemeClr val="dk1"/>
              </a:buClr>
              <a:buSzPct val="100000"/>
              <a:buFont typeface="Calibri"/>
              <a:buNone/>
            </a:pPr>
            <a:r>
              <a:rPr lang="pt-BR" sz="5400"/>
              <a:t>TP558 - Tópicos avançados em Machine Learning:</a:t>
            </a:r>
            <a:br>
              <a:rPr lang="pt-BR"/>
            </a:br>
            <a:r>
              <a:rPr lang="pt-BR" b="1" i="1"/>
              <a:t>FOMO – Faster Objects More Objects</a:t>
            </a:r>
            <a:endParaRPr/>
          </a:p>
        </p:txBody>
      </p:sp>
      <p:sp>
        <p:nvSpPr>
          <p:cNvPr id="90" name="Google Shape;90;p13"/>
          <p:cNvSpPr txBox="1"/>
          <p:nvPr/>
        </p:nvSpPr>
        <p:spPr>
          <a:xfrm>
            <a:off x="7915801" y="5780602"/>
            <a:ext cx="4004345" cy="67710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2000" b="0" i="0" u="none" strike="noStrike" cap="none">
                <a:solidFill>
                  <a:schemeClr val="dk1"/>
                </a:solidFill>
                <a:latin typeface="Calibri"/>
                <a:ea typeface="Calibri"/>
                <a:cs typeface="Calibri"/>
                <a:sym typeface="Calibri"/>
              </a:rPr>
              <a:t>Hyago Vieira Lemes Barbosa Silva</a:t>
            </a:r>
            <a:endParaRPr/>
          </a:p>
          <a:p>
            <a:pPr marL="0" marR="0" lvl="0" indent="0" algn="l" rtl="0">
              <a:spcBef>
                <a:spcPts val="0"/>
              </a:spcBef>
              <a:spcAft>
                <a:spcPts val="0"/>
              </a:spcAft>
              <a:buNone/>
            </a:pPr>
            <a:r>
              <a:rPr lang="pt-BR" sz="1800">
                <a:solidFill>
                  <a:schemeClr val="dk1"/>
                </a:solidFill>
                <a:latin typeface="Calibri"/>
                <a:ea typeface="Calibri"/>
                <a:cs typeface="Calibri"/>
                <a:sym typeface="Calibri"/>
              </a:rPr>
              <a:t>hyago.silva@mtel.inatel.br</a:t>
            </a:r>
            <a:endParaRPr/>
          </a:p>
        </p:txBody>
      </p:sp>
      <p:pic>
        <p:nvPicPr>
          <p:cNvPr id="91" name="Google Shape;91;p13" descr="Logo"/>
          <p:cNvPicPr preferRelativeResize="0"/>
          <p:nvPr/>
        </p:nvPicPr>
        <p:blipFill rotWithShape="1">
          <a:blip r:embed="rId3">
            <a:alphaModFix/>
          </a:blip>
          <a:srcRect t="28759" b="28871"/>
          <a:stretch/>
        </p:blipFill>
        <p:spPr>
          <a:xfrm>
            <a:off x="393306" y="5780602"/>
            <a:ext cx="2261388" cy="677109"/>
          </a:xfrm>
          <a:prstGeom prst="rect">
            <a:avLst/>
          </a:prstGeom>
          <a:noFill/>
          <a:ln>
            <a:noFill/>
          </a:ln>
        </p:spPr>
      </p:pic>
      <p:pic>
        <p:nvPicPr>
          <p:cNvPr id="92" name="Google Shape;92;p13" descr="Image result for machine learning"/>
          <p:cNvPicPr preferRelativeResize="0"/>
          <p:nvPr/>
        </p:nvPicPr>
        <p:blipFill rotWithShape="1">
          <a:blip r:embed="rId4">
            <a:alphaModFix/>
          </a:blip>
          <a:srcRect l="20193" t="8107" r="14530" b="5794"/>
          <a:stretch/>
        </p:blipFill>
        <p:spPr>
          <a:xfrm>
            <a:off x="4965305" y="3439886"/>
            <a:ext cx="2261389" cy="223706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Google Shape;293;p23"/>
          <p:cNvSpPr txBox="1">
            <a:spLocks noGrp="1"/>
          </p:cNvSpPr>
          <p:nvPr>
            <p:ph type="title"/>
          </p:nvPr>
        </p:nvSpPr>
        <p:spPr>
          <a:xfrm>
            <a:off x="838188" y="489413"/>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dirty="0"/>
              <a:t>Arquitetura e Funcionamento</a:t>
            </a:r>
            <a:endParaRPr dirty="0"/>
          </a:p>
          <a:p>
            <a:pPr marL="0" lvl="0" indent="0" algn="l" rtl="0">
              <a:lnSpc>
                <a:spcPct val="90000"/>
              </a:lnSpc>
              <a:spcBef>
                <a:spcPts val="0"/>
              </a:spcBef>
              <a:spcAft>
                <a:spcPts val="0"/>
              </a:spcAft>
              <a:buClr>
                <a:schemeClr val="dk1"/>
              </a:buClr>
              <a:buSzPts val="4400"/>
              <a:buFont typeface="Calibri"/>
              <a:buNone/>
            </a:pPr>
            <a:endParaRPr dirty="0"/>
          </a:p>
        </p:txBody>
      </p:sp>
      <p:pic>
        <p:nvPicPr>
          <p:cNvPr id="294" name="Google Shape;294;p23"/>
          <p:cNvPicPr preferRelativeResize="0"/>
          <p:nvPr/>
        </p:nvPicPr>
        <p:blipFill>
          <a:blip r:embed="rId3">
            <a:alphaModFix/>
          </a:blip>
          <a:stretch>
            <a:fillRect/>
          </a:stretch>
        </p:blipFill>
        <p:spPr>
          <a:xfrm>
            <a:off x="525911" y="1397063"/>
            <a:ext cx="4057885" cy="4969999"/>
          </a:xfrm>
          <a:prstGeom prst="rect">
            <a:avLst/>
          </a:prstGeom>
          <a:noFill/>
          <a:ln>
            <a:noFill/>
          </a:ln>
        </p:spPr>
      </p:pic>
      <p:sp>
        <p:nvSpPr>
          <p:cNvPr id="295" name="Google Shape;295;p23"/>
          <p:cNvSpPr/>
          <p:nvPr/>
        </p:nvSpPr>
        <p:spPr>
          <a:xfrm>
            <a:off x="525553" y="1397064"/>
            <a:ext cx="421421" cy="393300"/>
          </a:xfrm>
          <a:prstGeom prst="rect">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pic>
        <p:nvPicPr>
          <p:cNvPr id="296" name="Google Shape;296;p23"/>
          <p:cNvPicPr preferRelativeResize="0"/>
          <p:nvPr/>
        </p:nvPicPr>
        <p:blipFill>
          <a:blip r:embed="rId4">
            <a:alphaModFix/>
          </a:blip>
          <a:stretch>
            <a:fillRect/>
          </a:stretch>
        </p:blipFill>
        <p:spPr>
          <a:xfrm rot="5400000">
            <a:off x="5203363" y="3481751"/>
            <a:ext cx="2876597" cy="2893710"/>
          </a:xfrm>
          <a:prstGeom prst="rect">
            <a:avLst/>
          </a:prstGeom>
          <a:noFill/>
          <a:ln>
            <a:noFill/>
          </a:ln>
        </p:spPr>
      </p:pic>
      <p:sp>
        <p:nvSpPr>
          <p:cNvPr id="297" name="Google Shape;297;p23"/>
          <p:cNvSpPr/>
          <p:nvPr/>
        </p:nvSpPr>
        <p:spPr>
          <a:xfrm>
            <a:off x="5212532" y="3490163"/>
            <a:ext cx="121468" cy="132065"/>
          </a:xfrm>
          <a:prstGeom prst="rect">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cxnSp>
        <p:nvCxnSpPr>
          <p:cNvPr id="298" name="Google Shape;298;p23"/>
          <p:cNvCxnSpPr>
            <a:cxnSpLocks/>
            <a:stCxn id="297" idx="0"/>
          </p:cNvCxnSpPr>
          <p:nvPr/>
        </p:nvCxnSpPr>
        <p:spPr>
          <a:xfrm flipH="1" flipV="1">
            <a:off x="959293" y="1416119"/>
            <a:ext cx="4313973" cy="2074044"/>
          </a:xfrm>
          <a:prstGeom prst="straightConnector1">
            <a:avLst/>
          </a:prstGeom>
          <a:noFill/>
          <a:ln w="28575" cap="flat" cmpd="sng">
            <a:solidFill>
              <a:srgbClr val="FF0000"/>
            </a:solidFill>
            <a:prstDash val="solid"/>
            <a:round/>
            <a:headEnd type="none" w="med" len="med"/>
            <a:tailEnd type="none" w="med" len="med"/>
          </a:ln>
        </p:spPr>
      </p:cxnSp>
      <p:cxnSp>
        <p:nvCxnSpPr>
          <p:cNvPr id="299" name="Google Shape;299;p23"/>
          <p:cNvCxnSpPr>
            <a:cxnSpLocks/>
          </p:cNvCxnSpPr>
          <p:nvPr/>
        </p:nvCxnSpPr>
        <p:spPr>
          <a:xfrm flipH="1" flipV="1">
            <a:off x="525553" y="1790363"/>
            <a:ext cx="4686979" cy="1831710"/>
          </a:xfrm>
          <a:prstGeom prst="straightConnector1">
            <a:avLst/>
          </a:prstGeom>
          <a:noFill/>
          <a:ln w="28575" cap="flat" cmpd="sng">
            <a:solidFill>
              <a:srgbClr val="FF0000"/>
            </a:solidFill>
            <a:prstDash val="solid"/>
            <a:round/>
            <a:headEnd type="none" w="med" len="med"/>
            <a:tailEnd type="none" w="med" len="med"/>
          </a:ln>
        </p:spPr>
      </p:cxnSp>
      <p:sp>
        <p:nvSpPr>
          <p:cNvPr id="300" name="Google Shape;300;p23"/>
          <p:cNvSpPr txBox="1"/>
          <p:nvPr/>
        </p:nvSpPr>
        <p:spPr>
          <a:xfrm>
            <a:off x="5135113" y="1815113"/>
            <a:ext cx="3678000" cy="1276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2800" dirty="0">
                <a:solidFill>
                  <a:schemeClr val="dk1"/>
                </a:solidFill>
                <a:latin typeface="Calibri"/>
                <a:ea typeface="Calibri"/>
                <a:cs typeface="Calibri"/>
                <a:sym typeface="Calibri"/>
              </a:rPr>
              <a:t>Kernel para obtenção do </a:t>
            </a:r>
            <a:r>
              <a:rPr lang="pt-BR" sz="2800" dirty="0" err="1">
                <a:solidFill>
                  <a:schemeClr val="dk1"/>
                </a:solidFill>
                <a:latin typeface="Calibri"/>
                <a:ea typeface="Calibri"/>
                <a:cs typeface="Calibri"/>
                <a:sym typeface="Calibri"/>
              </a:rPr>
              <a:t>heat</a:t>
            </a:r>
            <a:r>
              <a:rPr lang="pt-BR" sz="2800" dirty="0">
                <a:solidFill>
                  <a:schemeClr val="dk1"/>
                </a:solidFill>
                <a:latin typeface="Calibri"/>
                <a:ea typeface="Calibri"/>
                <a:cs typeface="Calibri"/>
                <a:sym typeface="Calibri"/>
              </a:rPr>
              <a:t> </a:t>
            </a:r>
            <a:r>
              <a:rPr lang="pt-BR" sz="2800" dirty="0" err="1">
                <a:solidFill>
                  <a:schemeClr val="dk1"/>
                </a:solidFill>
                <a:latin typeface="Calibri"/>
                <a:ea typeface="Calibri"/>
                <a:cs typeface="Calibri"/>
                <a:sym typeface="Calibri"/>
              </a:rPr>
              <a:t>map</a:t>
            </a:r>
            <a:r>
              <a:rPr lang="pt-BR" sz="2800" dirty="0">
                <a:solidFill>
                  <a:schemeClr val="dk1"/>
                </a:solidFill>
                <a:latin typeface="Calibri"/>
                <a:ea typeface="Calibri"/>
                <a:cs typeface="Calibri"/>
                <a:sym typeface="Calibri"/>
              </a:rPr>
              <a:t> ou mapa de recursos. </a:t>
            </a:r>
            <a:endParaRPr sz="2800" dirty="0">
              <a:solidFill>
                <a:schemeClr val="dk1"/>
              </a:solidFill>
              <a:latin typeface="Calibri"/>
              <a:ea typeface="Calibri"/>
              <a:cs typeface="Calibri"/>
              <a:sym typeface="Calibri"/>
            </a:endParaRPr>
          </a:p>
        </p:txBody>
      </p:sp>
      <p:sp>
        <p:nvSpPr>
          <p:cNvPr id="301" name="Google Shape;301;p23"/>
          <p:cNvSpPr/>
          <p:nvPr/>
        </p:nvSpPr>
        <p:spPr>
          <a:xfrm>
            <a:off x="5351866" y="3490163"/>
            <a:ext cx="121468" cy="131910"/>
          </a:xfrm>
          <a:prstGeom prst="rect">
            <a:avLst/>
          </a:prstGeom>
          <a:noFill/>
          <a:ln w="38100"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cxnSp>
        <p:nvCxnSpPr>
          <p:cNvPr id="302" name="Google Shape;302;p23"/>
          <p:cNvCxnSpPr>
            <a:cxnSpLocks/>
            <a:stCxn id="301" idx="0"/>
          </p:cNvCxnSpPr>
          <p:nvPr/>
        </p:nvCxnSpPr>
        <p:spPr>
          <a:xfrm flipH="1" flipV="1">
            <a:off x="1361376" y="1396908"/>
            <a:ext cx="4051224" cy="2093255"/>
          </a:xfrm>
          <a:prstGeom prst="straightConnector1">
            <a:avLst/>
          </a:prstGeom>
          <a:noFill/>
          <a:ln w="28575" cap="flat" cmpd="sng">
            <a:solidFill>
              <a:srgbClr val="FFFF00"/>
            </a:solidFill>
            <a:prstDash val="solid"/>
            <a:round/>
            <a:headEnd type="none" w="med" len="med"/>
            <a:tailEnd type="none" w="med" len="med"/>
          </a:ln>
        </p:spPr>
      </p:cxnSp>
      <p:cxnSp>
        <p:nvCxnSpPr>
          <p:cNvPr id="303" name="Google Shape;303;p23"/>
          <p:cNvCxnSpPr>
            <a:cxnSpLocks/>
            <a:stCxn id="301" idx="2"/>
          </p:cNvCxnSpPr>
          <p:nvPr/>
        </p:nvCxnSpPr>
        <p:spPr>
          <a:xfrm flipH="1" flipV="1">
            <a:off x="959293" y="1780907"/>
            <a:ext cx="4453307" cy="1841166"/>
          </a:xfrm>
          <a:prstGeom prst="straightConnector1">
            <a:avLst/>
          </a:prstGeom>
          <a:noFill/>
          <a:ln w="28575" cap="flat" cmpd="sng">
            <a:solidFill>
              <a:srgbClr val="FFFF00"/>
            </a:solidFill>
            <a:prstDash val="solid"/>
            <a:round/>
            <a:headEnd type="none" w="med" len="med"/>
            <a:tailEnd type="none" w="med" len="med"/>
          </a:ln>
        </p:spPr>
      </p:cxnSp>
      <p:sp>
        <p:nvSpPr>
          <p:cNvPr id="304" name="Google Shape;304;p23"/>
          <p:cNvSpPr/>
          <p:nvPr/>
        </p:nvSpPr>
        <p:spPr>
          <a:xfrm>
            <a:off x="986336" y="1387762"/>
            <a:ext cx="375040" cy="393145"/>
          </a:xfrm>
          <a:prstGeom prst="rect">
            <a:avLst/>
          </a:prstGeom>
          <a:noFill/>
          <a:ln w="38100"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305" name="Google Shape;305;p23"/>
          <p:cNvSpPr txBox="1"/>
          <p:nvPr/>
        </p:nvSpPr>
        <p:spPr>
          <a:xfrm>
            <a:off x="8578213" y="1790363"/>
            <a:ext cx="3101400" cy="1325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2800">
                <a:solidFill>
                  <a:schemeClr val="dk1"/>
                </a:solidFill>
                <a:latin typeface="Calibri"/>
                <a:ea typeface="Calibri"/>
                <a:cs typeface="Calibri"/>
                <a:sym typeface="Calibri"/>
              </a:rPr>
              <a:t>Cada célula recebe uma pontuação. </a:t>
            </a:r>
            <a:endParaRPr sz="2800">
              <a:solidFill>
                <a:schemeClr val="dk1"/>
              </a:solidFill>
              <a:latin typeface="Calibri"/>
              <a:ea typeface="Calibri"/>
              <a:cs typeface="Calibri"/>
              <a:sym typeface="Calibri"/>
            </a:endParaRPr>
          </a:p>
          <a:p>
            <a:pPr marL="457200" lvl="0" indent="-406400" algn="l" rtl="0">
              <a:spcBef>
                <a:spcPts val="0"/>
              </a:spcBef>
              <a:spcAft>
                <a:spcPts val="0"/>
              </a:spcAft>
              <a:buClr>
                <a:schemeClr val="dk1"/>
              </a:buClr>
              <a:buSzPts val="2800"/>
              <a:buFont typeface="Calibri"/>
              <a:buChar char="●"/>
            </a:pPr>
            <a:r>
              <a:rPr lang="pt-BR" sz="2800">
                <a:solidFill>
                  <a:schemeClr val="dk1"/>
                </a:solidFill>
                <a:latin typeface="Calibri"/>
                <a:ea typeface="Calibri"/>
                <a:cs typeface="Calibri"/>
                <a:sym typeface="Calibri"/>
              </a:rPr>
              <a:t>Pessoa;</a:t>
            </a:r>
            <a:endParaRPr sz="2800">
              <a:solidFill>
                <a:schemeClr val="dk1"/>
              </a:solidFill>
              <a:latin typeface="Calibri"/>
              <a:ea typeface="Calibri"/>
              <a:cs typeface="Calibri"/>
              <a:sym typeface="Calibri"/>
            </a:endParaRPr>
          </a:p>
          <a:p>
            <a:pPr marL="457200" lvl="0" indent="-406400" algn="l" rtl="0">
              <a:spcBef>
                <a:spcPts val="0"/>
              </a:spcBef>
              <a:spcAft>
                <a:spcPts val="0"/>
              </a:spcAft>
              <a:buClr>
                <a:schemeClr val="dk1"/>
              </a:buClr>
              <a:buSzPts val="2800"/>
              <a:buFont typeface="Calibri"/>
              <a:buChar char="●"/>
            </a:pPr>
            <a:r>
              <a:rPr lang="pt-BR" sz="2800">
                <a:solidFill>
                  <a:schemeClr val="dk1"/>
                </a:solidFill>
                <a:latin typeface="Calibri"/>
                <a:ea typeface="Calibri"/>
                <a:cs typeface="Calibri"/>
                <a:sym typeface="Calibri"/>
              </a:rPr>
              <a:t>Relógio;</a:t>
            </a:r>
            <a:endParaRPr sz="2800">
              <a:solidFill>
                <a:schemeClr val="dk1"/>
              </a:solidFill>
              <a:latin typeface="Calibri"/>
              <a:ea typeface="Calibri"/>
              <a:cs typeface="Calibri"/>
              <a:sym typeface="Calibri"/>
            </a:endParaRPr>
          </a:p>
          <a:p>
            <a:pPr marL="457200" lvl="0" indent="-406400" algn="l" rtl="0">
              <a:spcBef>
                <a:spcPts val="0"/>
              </a:spcBef>
              <a:spcAft>
                <a:spcPts val="0"/>
              </a:spcAft>
              <a:buClr>
                <a:schemeClr val="dk1"/>
              </a:buClr>
              <a:buSzPts val="2800"/>
              <a:buFont typeface="Calibri"/>
              <a:buChar char="●"/>
            </a:pPr>
            <a:r>
              <a:rPr lang="pt-BR" sz="2800">
                <a:solidFill>
                  <a:schemeClr val="dk1"/>
                </a:solidFill>
                <a:latin typeface="Calibri"/>
                <a:ea typeface="Calibri"/>
                <a:cs typeface="Calibri"/>
                <a:sym typeface="Calibri"/>
              </a:rPr>
              <a:t>Carro;</a:t>
            </a:r>
            <a:endParaRPr sz="2800">
              <a:solidFill>
                <a:schemeClr val="dk1"/>
              </a:solidFill>
              <a:latin typeface="Calibri"/>
              <a:ea typeface="Calibri"/>
              <a:cs typeface="Calibri"/>
              <a:sym typeface="Calibri"/>
            </a:endParaRPr>
          </a:p>
          <a:p>
            <a:pPr marL="457200" lvl="0" indent="-406400" algn="l" rtl="0">
              <a:spcBef>
                <a:spcPts val="0"/>
              </a:spcBef>
              <a:spcAft>
                <a:spcPts val="0"/>
              </a:spcAft>
              <a:buClr>
                <a:schemeClr val="dk1"/>
              </a:buClr>
              <a:buSzPts val="2800"/>
              <a:buFont typeface="Calibri"/>
              <a:buChar char="●"/>
            </a:pPr>
            <a:r>
              <a:rPr lang="pt-BR" sz="2800">
                <a:solidFill>
                  <a:schemeClr val="dk1"/>
                </a:solidFill>
                <a:latin typeface="Calibri"/>
                <a:ea typeface="Calibri"/>
                <a:cs typeface="Calibri"/>
                <a:sym typeface="Calibri"/>
              </a:rPr>
              <a:t>Cachorro;</a:t>
            </a:r>
            <a:endParaRPr sz="2800">
              <a:solidFill>
                <a:schemeClr val="dk1"/>
              </a:solidFill>
              <a:latin typeface="Calibri"/>
              <a:ea typeface="Calibri"/>
              <a:cs typeface="Calibri"/>
              <a:sym typeface="Calibri"/>
            </a:endParaRPr>
          </a:p>
          <a:p>
            <a:pPr marL="457200" lvl="0" indent="-406400" algn="l" rtl="0">
              <a:spcBef>
                <a:spcPts val="0"/>
              </a:spcBef>
              <a:spcAft>
                <a:spcPts val="0"/>
              </a:spcAft>
              <a:buClr>
                <a:schemeClr val="dk1"/>
              </a:buClr>
              <a:buSzPts val="2800"/>
              <a:buFont typeface="Calibri"/>
              <a:buChar char="●"/>
            </a:pPr>
            <a:r>
              <a:rPr lang="pt-BR" sz="2800">
                <a:solidFill>
                  <a:schemeClr val="dk1"/>
                </a:solidFill>
                <a:latin typeface="Calibri"/>
                <a:ea typeface="Calibri"/>
                <a:cs typeface="Calibri"/>
                <a:sym typeface="Calibri"/>
              </a:rPr>
              <a:t>Fundo “background”.</a:t>
            </a:r>
            <a:endParaRPr sz="2800">
              <a:solidFill>
                <a:schemeClr val="dk1"/>
              </a:solidFill>
              <a:latin typeface="Calibri"/>
              <a:ea typeface="Calibri"/>
              <a:cs typeface="Calibri"/>
              <a:sym typeface="Calibri"/>
            </a:endParaRPr>
          </a:p>
          <a:p>
            <a:pPr marL="0" lvl="0" indent="0" algn="l" rtl="0">
              <a:spcBef>
                <a:spcPts val="0"/>
              </a:spcBef>
              <a:spcAft>
                <a:spcPts val="0"/>
              </a:spcAft>
              <a:buNone/>
            </a:pPr>
            <a:endParaRPr sz="2800">
              <a:solidFill>
                <a:schemeClr val="dk1"/>
              </a:solidFill>
              <a:latin typeface="Calibri"/>
              <a:ea typeface="Calibri"/>
              <a:cs typeface="Calibri"/>
              <a:sym typeface="Calibri"/>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983"/>
        <p:cNvGrpSpPr/>
        <p:nvPr/>
      </p:nvGrpSpPr>
      <p:grpSpPr>
        <a:xfrm>
          <a:off x="0" y="0"/>
          <a:ext cx="0" cy="0"/>
          <a:chOff x="0" y="0"/>
          <a:chExt cx="0" cy="0"/>
        </a:xfrm>
      </p:grpSpPr>
      <p:sp>
        <p:nvSpPr>
          <p:cNvPr id="984" name="Google Shape;984;p103"/>
          <p:cNvSpPr txBox="1"/>
          <p:nvPr/>
        </p:nvSpPr>
        <p:spPr>
          <a:xfrm>
            <a:off x="1524000" y="2914229"/>
            <a:ext cx="9144000" cy="1029541"/>
          </a:xfrm>
          <a:prstGeom prst="rect">
            <a:avLst/>
          </a:prstGeom>
          <a:noFill/>
          <a:ln>
            <a:noFill/>
          </a:ln>
        </p:spPr>
        <p:txBody>
          <a:bodyPr spcFirstLastPara="1" wrap="square" lIns="91425" tIns="45700" rIns="91425" bIns="45700" anchor="ctr" anchorCtr="0">
            <a:normAutofit fontScale="62500" lnSpcReduction="20000"/>
          </a:bodyPr>
          <a:lstStyle/>
          <a:p>
            <a:pPr marL="0" marR="0" lvl="0" indent="0" algn="ctr" rtl="0">
              <a:lnSpc>
                <a:spcPct val="90000"/>
              </a:lnSpc>
              <a:spcBef>
                <a:spcPts val="0"/>
              </a:spcBef>
              <a:spcAft>
                <a:spcPts val="0"/>
              </a:spcAft>
              <a:buClr>
                <a:schemeClr val="dk1"/>
              </a:buClr>
              <a:buSzPct val="100000"/>
              <a:buFont typeface="Calibri"/>
              <a:buNone/>
            </a:pPr>
            <a:r>
              <a:rPr lang="pt-BR" sz="6600" b="1">
                <a:solidFill>
                  <a:schemeClr val="dk1"/>
                </a:solidFill>
                <a:latin typeface="Calibri"/>
                <a:ea typeface="Calibri"/>
                <a:cs typeface="Calibri"/>
                <a:sym typeface="Calibri"/>
              </a:rPr>
              <a:t>Quis FOMO!</a:t>
            </a:r>
            <a:endParaRPr/>
          </a:p>
          <a:p>
            <a:pPr marL="0" marR="0" lvl="0" indent="0" algn="ctr" rtl="0">
              <a:lnSpc>
                <a:spcPct val="90000"/>
              </a:lnSpc>
              <a:spcBef>
                <a:spcPts val="0"/>
              </a:spcBef>
              <a:spcAft>
                <a:spcPts val="0"/>
              </a:spcAft>
              <a:buClr>
                <a:schemeClr val="dk1"/>
              </a:buClr>
              <a:buSzPct val="100000"/>
              <a:buFont typeface="Calibri"/>
              <a:buNone/>
            </a:pPr>
            <a:r>
              <a:rPr lang="pt-BR" sz="6600" b="1" i="1" u="sng">
                <a:solidFill>
                  <a:schemeClr val="hlink"/>
                </a:solidFill>
                <a:latin typeface="Calibri"/>
                <a:ea typeface="Calibri"/>
                <a:cs typeface="Calibri"/>
                <a:sym typeface="Calibri"/>
                <a:hlinkClick r:id="rId3"/>
              </a:rPr>
              <a:t>https://forms.gle/GcUzx93wjeiM5rLR9</a:t>
            </a:r>
            <a:endParaRPr sz="6600" b="1" i="1">
              <a:solidFill>
                <a:schemeClr val="dk1"/>
              </a:solidFill>
              <a:latin typeface="Calibri"/>
              <a:ea typeface="Calibri"/>
              <a:cs typeface="Calibri"/>
              <a:sym typeface="Calibri"/>
            </a:endParaRPr>
          </a:p>
          <a:p>
            <a:pPr marL="0" marR="0" lvl="0" indent="0" algn="ctr" rtl="0">
              <a:lnSpc>
                <a:spcPct val="90000"/>
              </a:lnSpc>
              <a:spcBef>
                <a:spcPts val="0"/>
              </a:spcBef>
              <a:spcAft>
                <a:spcPts val="0"/>
              </a:spcAft>
              <a:buClr>
                <a:schemeClr val="dk1"/>
              </a:buClr>
              <a:buSzPct val="100000"/>
              <a:buFont typeface="Calibri"/>
              <a:buNone/>
            </a:pPr>
            <a:endParaRPr sz="6600" b="1" i="1">
              <a:solidFill>
                <a:schemeClr val="dk1"/>
              </a:solidFill>
              <a:latin typeface="Calibri"/>
              <a:ea typeface="Calibri"/>
              <a:cs typeface="Calibri"/>
              <a:sym typeface="Calibri"/>
            </a:endParaRPr>
          </a:p>
          <a:p>
            <a:pPr marL="0" marR="0" lvl="0" indent="0" algn="ctr" rtl="0">
              <a:lnSpc>
                <a:spcPct val="90000"/>
              </a:lnSpc>
              <a:spcBef>
                <a:spcPts val="0"/>
              </a:spcBef>
              <a:spcAft>
                <a:spcPts val="0"/>
              </a:spcAft>
              <a:buClr>
                <a:schemeClr val="dk1"/>
              </a:buClr>
              <a:buSzPct val="100000"/>
              <a:buFont typeface="Calibri"/>
              <a:buNone/>
            </a:pPr>
            <a:endParaRPr sz="6600" b="1" i="1">
              <a:solidFill>
                <a:schemeClr val="dk1"/>
              </a:solidFill>
              <a:latin typeface="Calibri"/>
              <a:ea typeface="Calibri"/>
              <a:cs typeface="Calibri"/>
              <a:sym typeface="Calibri"/>
            </a:endParaRPr>
          </a:p>
        </p:txBody>
      </p:sp>
      <p:pic>
        <p:nvPicPr>
          <p:cNvPr id="985" name="Google Shape;985;p103"/>
          <p:cNvPicPr preferRelativeResize="0"/>
          <p:nvPr/>
        </p:nvPicPr>
        <p:blipFill rotWithShape="1">
          <a:blip r:embed="rId4">
            <a:alphaModFix/>
          </a:blip>
          <a:srcRect/>
          <a:stretch/>
        </p:blipFill>
        <p:spPr>
          <a:xfrm>
            <a:off x="0" y="0"/>
            <a:ext cx="2614707" cy="1029541"/>
          </a:xfrm>
          <a:prstGeom prst="rect">
            <a:avLst/>
          </a:prstGeom>
          <a:noFill/>
          <a:ln>
            <a:noFill/>
          </a:ln>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989"/>
        <p:cNvGrpSpPr/>
        <p:nvPr/>
      </p:nvGrpSpPr>
      <p:grpSpPr>
        <a:xfrm>
          <a:off x="0" y="0"/>
          <a:ext cx="0" cy="0"/>
          <a:chOff x="0" y="0"/>
          <a:chExt cx="0" cy="0"/>
        </a:xfrm>
      </p:grpSpPr>
      <p:sp>
        <p:nvSpPr>
          <p:cNvPr id="990" name="Google Shape;990;p104"/>
          <p:cNvSpPr txBox="1">
            <a:spLocks noGrp="1"/>
          </p:cNvSpPr>
          <p:nvPr>
            <p:ph type="title"/>
          </p:nvPr>
        </p:nvSpPr>
        <p:spPr>
          <a:xfrm>
            <a:off x="838200" y="2766218"/>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	Anexo 1 – Detalhamento do código</a:t>
            </a:r>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995"/>
        <p:cNvGrpSpPr/>
        <p:nvPr/>
      </p:nvGrpSpPr>
      <p:grpSpPr>
        <a:xfrm>
          <a:off x="0" y="0"/>
          <a:ext cx="0" cy="0"/>
          <a:chOff x="0" y="0"/>
          <a:chExt cx="0" cy="0"/>
        </a:xfrm>
      </p:grpSpPr>
      <p:sp>
        <p:nvSpPr>
          <p:cNvPr id="996" name="Google Shape;996;p105"/>
          <p:cNvSpPr txBox="1">
            <a:spLocks noGrp="1"/>
          </p:cNvSpPr>
          <p:nvPr>
            <p:ph type="body" idx="1"/>
          </p:nvPr>
        </p:nvSpPr>
        <p:spPr>
          <a:xfrm>
            <a:off x="838200" y="1690688"/>
            <a:ext cx="10515600" cy="435133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800"/>
              <a:buNone/>
            </a:pPr>
            <a:r>
              <a:rPr lang="pt-BR" b="1"/>
              <a:t>Dependências bibliotecas e arquivos:</a:t>
            </a:r>
            <a:endParaRPr/>
          </a:p>
          <a:p>
            <a:pPr marL="0" lvl="0" indent="0" algn="l" rtl="0">
              <a:lnSpc>
                <a:spcPct val="90000"/>
              </a:lnSpc>
              <a:spcBef>
                <a:spcPts val="1000"/>
              </a:spcBef>
              <a:spcAft>
                <a:spcPts val="0"/>
              </a:spcAft>
              <a:buClr>
                <a:schemeClr val="dk1"/>
              </a:buClr>
              <a:buSzPts val="2000"/>
              <a:buNone/>
            </a:pPr>
            <a:r>
              <a:rPr lang="pt-BR" sz="2000" b="1" i="1"/>
              <a:t>WEIGHTS_PREFIX = os.environ.get('WEIGHTS_PREFIX', os.getcwd())</a:t>
            </a:r>
            <a:endParaRPr/>
          </a:p>
          <a:p>
            <a:pPr marL="0" lvl="0" indent="0" algn="just" rtl="0">
              <a:lnSpc>
                <a:spcPct val="90000"/>
              </a:lnSpc>
              <a:spcBef>
                <a:spcPts val="1000"/>
              </a:spcBef>
              <a:spcAft>
                <a:spcPts val="0"/>
              </a:spcAft>
              <a:buClr>
                <a:schemeClr val="dk1"/>
              </a:buClr>
              <a:buSzPts val="2000"/>
              <a:buNone/>
            </a:pPr>
            <a:r>
              <a:rPr lang="pt-BR" sz="2000"/>
              <a:t>O código acima é uma função que verifica se os pesos pré-treinados para uma combinação específica de num_channels e alpha estão disponíveis. Se estiverem, a função retorna o caminho para os pesos. Se não estiverem, a função tenta baixar os pesos da internet.</a:t>
            </a:r>
            <a:endParaRPr/>
          </a:p>
        </p:txBody>
      </p:sp>
      <p:pic>
        <p:nvPicPr>
          <p:cNvPr id="997" name="Google Shape;997;p105"/>
          <p:cNvPicPr preferRelativeResize="0"/>
          <p:nvPr/>
        </p:nvPicPr>
        <p:blipFill rotWithShape="1">
          <a:blip r:embed="rId3">
            <a:alphaModFix/>
          </a:blip>
          <a:srcRect/>
          <a:stretch/>
        </p:blipFill>
        <p:spPr>
          <a:xfrm>
            <a:off x="838200" y="3746181"/>
            <a:ext cx="5820587" cy="2295845"/>
          </a:xfrm>
          <a:prstGeom prst="rect">
            <a:avLst/>
          </a:prstGeom>
          <a:noFill/>
          <a:ln>
            <a:noFill/>
          </a:ln>
        </p:spPr>
      </p:pic>
      <p:sp>
        <p:nvSpPr>
          <p:cNvPr id="998" name="Google Shape;998;p105"/>
          <p:cNvSpPr txBox="1"/>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chemeClr val="dk1"/>
              </a:buClr>
              <a:buSzPts val="4400"/>
              <a:buFont typeface="Calibri"/>
              <a:buNone/>
            </a:pPr>
            <a:r>
              <a:rPr lang="pt-BR" sz="4400">
                <a:solidFill>
                  <a:schemeClr val="dk1"/>
                </a:solidFill>
                <a:latin typeface="Calibri"/>
                <a:ea typeface="Calibri"/>
                <a:cs typeface="Calibri"/>
                <a:sym typeface="Calibri"/>
              </a:rPr>
              <a:t>Detalhamento do código</a:t>
            </a:r>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1003"/>
        <p:cNvGrpSpPr/>
        <p:nvPr/>
      </p:nvGrpSpPr>
      <p:grpSpPr>
        <a:xfrm>
          <a:off x="0" y="0"/>
          <a:ext cx="0" cy="0"/>
          <a:chOff x="0" y="0"/>
          <a:chExt cx="0" cy="0"/>
        </a:xfrm>
      </p:grpSpPr>
      <p:sp>
        <p:nvSpPr>
          <p:cNvPr id="1004" name="Google Shape;1004;p10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Detalhamento do código</a:t>
            </a:r>
            <a:endParaRPr/>
          </a:p>
        </p:txBody>
      </p:sp>
      <p:sp>
        <p:nvSpPr>
          <p:cNvPr id="1005" name="Google Shape;1005;p106"/>
          <p:cNvSpPr txBox="1">
            <a:spLocks noGrp="1"/>
          </p:cNvSpPr>
          <p:nvPr>
            <p:ph type="body" idx="1"/>
          </p:nvPr>
        </p:nvSpPr>
        <p:spPr>
          <a:xfrm>
            <a:off x="838200" y="1690688"/>
            <a:ext cx="10515600" cy="435133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800"/>
              <a:buNone/>
            </a:pPr>
            <a:r>
              <a:rPr lang="pt-BR" b="1"/>
              <a:t>Dependências bibliotecas e arquivos:</a:t>
            </a:r>
            <a:endParaRPr/>
          </a:p>
          <a:p>
            <a:pPr marL="0" lvl="0" indent="0" algn="just" rtl="0">
              <a:lnSpc>
                <a:spcPct val="90000"/>
              </a:lnSpc>
              <a:spcBef>
                <a:spcPts val="1000"/>
              </a:spcBef>
              <a:spcAft>
                <a:spcPts val="0"/>
              </a:spcAft>
              <a:buClr>
                <a:schemeClr val="dk1"/>
              </a:buClr>
              <a:buSzPts val="2000"/>
              <a:buNone/>
            </a:pPr>
            <a:r>
              <a:rPr lang="pt-BR" sz="2000" b="1" i="1"/>
              <a:t>WEIGHTS_PREFIX = os.environ.get('WEIGHTS_PREFIX', os.getcwd())</a:t>
            </a:r>
            <a:endParaRPr/>
          </a:p>
          <a:p>
            <a:pPr marL="0" lvl="0" indent="0" algn="just" rtl="0">
              <a:lnSpc>
                <a:spcPct val="90000"/>
              </a:lnSpc>
              <a:spcBef>
                <a:spcPts val="1000"/>
              </a:spcBef>
              <a:spcAft>
                <a:spcPts val="0"/>
              </a:spcAft>
              <a:buClr>
                <a:schemeClr val="dk1"/>
              </a:buClr>
              <a:buSzPts val="2000"/>
              <a:buNone/>
            </a:pPr>
            <a:r>
              <a:rPr lang="pt-BR" sz="2000"/>
              <a:t>A função get_weights_path_if_available verifica se os pesos pré-treinados para uma combinação específica de num_channels, alpha e dimension estão disponíveis localmente. Se estiverem, a função retorna o caminho para os pesos. Se não estiverem, a função retorna None. Implicando em uma inicialização aleatória.</a:t>
            </a:r>
            <a:endParaRPr/>
          </a:p>
          <a:p>
            <a:pPr marL="0" lvl="0" indent="0" algn="l" rtl="0">
              <a:lnSpc>
                <a:spcPct val="90000"/>
              </a:lnSpc>
              <a:spcBef>
                <a:spcPts val="1000"/>
              </a:spcBef>
              <a:spcAft>
                <a:spcPts val="0"/>
              </a:spcAft>
              <a:buClr>
                <a:schemeClr val="dk1"/>
              </a:buClr>
              <a:buSzPts val="2000"/>
              <a:buNone/>
            </a:pPr>
            <a:endParaRPr sz="2000"/>
          </a:p>
          <a:p>
            <a:pPr marL="0" lvl="0" indent="0" algn="l" rtl="0">
              <a:lnSpc>
                <a:spcPct val="90000"/>
              </a:lnSpc>
              <a:spcBef>
                <a:spcPts val="1000"/>
              </a:spcBef>
              <a:spcAft>
                <a:spcPts val="0"/>
              </a:spcAft>
              <a:buClr>
                <a:schemeClr val="dk1"/>
              </a:buClr>
              <a:buSzPts val="2000"/>
              <a:buNone/>
            </a:pPr>
            <a:endParaRPr sz="2000"/>
          </a:p>
          <a:p>
            <a:pPr marL="0" lvl="0" indent="0" algn="l" rtl="0">
              <a:lnSpc>
                <a:spcPct val="90000"/>
              </a:lnSpc>
              <a:spcBef>
                <a:spcPts val="1000"/>
              </a:spcBef>
              <a:spcAft>
                <a:spcPts val="0"/>
              </a:spcAft>
              <a:buClr>
                <a:schemeClr val="dk1"/>
              </a:buClr>
              <a:buSzPts val="2000"/>
              <a:buNone/>
            </a:pPr>
            <a:endParaRPr sz="2000"/>
          </a:p>
        </p:txBody>
      </p:sp>
      <p:pic>
        <p:nvPicPr>
          <p:cNvPr id="1006" name="Google Shape;1006;p106"/>
          <p:cNvPicPr preferRelativeResize="0"/>
          <p:nvPr/>
        </p:nvPicPr>
        <p:blipFill rotWithShape="1">
          <a:blip r:embed="rId3">
            <a:alphaModFix/>
          </a:blip>
          <a:srcRect/>
          <a:stretch/>
        </p:blipFill>
        <p:spPr>
          <a:xfrm>
            <a:off x="838200" y="3855759"/>
            <a:ext cx="4882116" cy="2186267"/>
          </a:xfrm>
          <a:prstGeom prst="rect">
            <a:avLst/>
          </a:prstGeom>
          <a:noFill/>
          <a:ln>
            <a:noFill/>
          </a:ln>
        </p:spPr>
      </p:pic>
      <p:pic>
        <p:nvPicPr>
          <p:cNvPr id="1007" name="Google Shape;1007;p106"/>
          <p:cNvPicPr preferRelativeResize="0"/>
          <p:nvPr/>
        </p:nvPicPr>
        <p:blipFill rotWithShape="1">
          <a:blip r:embed="rId4">
            <a:alphaModFix/>
          </a:blip>
          <a:srcRect/>
          <a:stretch/>
        </p:blipFill>
        <p:spPr>
          <a:xfrm>
            <a:off x="6167773" y="3855758"/>
            <a:ext cx="5186027" cy="2186267"/>
          </a:xfrm>
          <a:prstGeom prst="rect">
            <a:avLst/>
          </a:prstGeom>
          <a:noFill/>
          <a:ln>
            <a:noFill/>
          </a:ln>
        </p:spPr>
      </p:pic>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1012"/>
        <p:cNvGrpSpPr/>
        <p:nvPr/>
      </p:nvGrpSpPr>
      <p:grpSpPr>
        <a:xfrm>
          <a:off x="0" y="0"/>
          <a:ext cx="0" cy="0"/>
          <a:chOff x="0" y="0"/>
          <a:chExt cx="0" cy="0"/>
        </a:xfrm>
      </p:grpSpPr>
      <p:sp>
        <p:nvSpPr>
          <p:cNvPr id="1013" name="Google Shape;1013;p10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Detalhamento do código</a:t>
            </a:r>
            <a:endParaRPr/>
          </a:p>
        </p:txBody>
      </p:sp>
      <p:sp>
        <p:nvSpPr>
          <p:cNvPr id="1014" name="Google Shape;1014;p107"/>
          <p:cNvSpPr txBox="1">
            <a:spLocks noGrp="1"/>
          </p:cNvSpPr>
          <p:nvPr>
            <p:ph type="body" idx="1"/>
          </p:nvPr>
        </p:nvSpPr>
        <p:spPr>
          <a:xfrm>
            <a:off x="838200" y="1690688"/>
            <a:ext cx="10515600" cy="4351338"/>
          </a:xfrm>
          <a:prstGeom prst="rect">
            <a:avLst/>
          </a:prstGeom>
          <a:noFill/>
          <a:ln>
            <a:noFill/>
          </a:ln>
        </p:spPr>
        <p:txBody>
          <a:bodyPr spcFirstLastPara="1" wrap="square" lIns="91425" tIns="45700" rIns="91425" bIns="45700" anchor="t" anchorCtr="0">
            <a:normAutofit fontScale="92500" lnSpcReduction="20000"/>
          </a:bodyPr>
          <a:lstStyle/>
          <a:p>
            <a:pPr marL="0" lvl="0" indent="0" algn="l" rtl="0">
              <a:lnSpc>
                <a:spcPct val="90000"/>
              </a:lnSpc>
              <a:spcBef>
                <a:spcPts val="0"/>
              </a:spcBef>
              <a:spcAft>
                <a:spcPts val="0"/>
              </a:spcAft>
              <a:buClr>
                <a:schemeClr val="dk1"/>
              </a:buClr>
              <a:buSzPct val="100000"/>
              <a:buNone/>
            </a:pPr>
            <a:r>
              <a:rPr lang="pt-BR" b="1"/>
              <a:t>Construção do modelo (build model):</a:t>
            </a:r>
            <a:endParaRPr/>
          </a:p>
          <a:p>
            <a:pPr marL="228600" lvl="0" indent="-228631" algn="l" rtl="0">
              <a:lnSpc>
                <a:spcPct val="90000"/>
              </a:lnSpc>
              <a:spcBef>
                <a:spcPts val="1000"/>
              </a:spcBef>
              <a:spcAft>
                <a:spcPts val="0"/>
              </a:spcAft>
              <a:buClr>
                <a:schemeClr val="dk1"/>
              </a:buClr>
              <a:buSzPct val="100000"/>
              <a:buChar char="•"/>
            </a:pPr>
            <a:r>
              <a:rPr lang="pt-BR" sz="1900" b="1" i="1"/>
              <a:t>def build_model(input_shape: tuple, weights: str, alpha: float, num_classes: int) -&gt; tf.keras.Model:</a:t>
            </a:r>
            <a:endParaRPr/>
          </a:p>
          <a:p>
            <a:pPr marL="0" lvl="0" indent="0" algn="just" rtl="0">
              <a:lnSpc>
                <a:spcPct val="90000"/>
              </a:lnSpc>
              <a:spcBef>
                <a:spcPts val="1000"/>
              </a:spcBef>
              <a:spcAft>
                <a:spcPts val="0"/>
              </a:spcAft>
              <a:buClr>
                <a:schemeClr val="dk1"/>
              </a:buClr>
              <a:buSzPct val="100000"/>
              <a:buNone/>
            </a:pPr>
            <a:r>
              <a:rPr lang="pt-BR" sz="1900"/>
              <a:t>A função build_model, recebe quatro argumentos: input_shape (a forma do tensor de entrada), weights (os pesos para inicializar o MobileNet), alpha (um parâmetro do MobileNet), e num_classes (o número de classes na saída). A função retorna um modelo Keras não compilado.</a:t>
            </a:r>
            <a:endParaRPr/>
          </a:p>
          <a:p>
            <a:pPr marL="228600" lvl="0" indent="-228631" algn="l" rtl="0">
              <a:lnSpc>
                <a:spcPct val="90000"/>
              </a:lnSpc>
              <a:spcBef>
                <a:spcPts val="1000"/>
              </a:spcBef>
              <a:spcAft>
                <a:spcPts val="0"/>
              </a:spcAft>
              <a:buClr>
                <a:schemeClr val="dk1"/>
              </a:buClr>
              <a:buSzPct val="100000"/>
              <a:buChar char="•"/>
            </a:pPr>
            <a:r>
              <a:rPr lang="pt-BR" sz="1900" b="1" i="1"/>
              <a:t>mobile_net_v2 = MobileNetV2(input_shape=input_shape, weights=weights, alpha=alpha, include_top=True)</a:t>
            </a:r>
            <a:endParaRPr/>
          </a:p>
          <a:p>
            <a:pPr marL="0" lvl="0" indent="0" algn="just" rtl="0">
              <a:lnSpc>
                <a:spcPct val="90000"/>
              </a:lnSpc>
              <a:spcBef>
                <a:spcPts val="1000"/>
              </a:spcBef>
              <a:spcAft>
                <a:spcPts val="0"/>
              </a:spcAft>
              <a:buClr>
                <a:schemeClr val="dk1"/>
              </a:buClr>
              <a:buSzPct val="100000"/>
              <a:buNone/>
            </a:pPr>
            <a:r>
              <a:rPr lang="pt-BR" sz="1900"/>
              <a:t>Esta linha cria uma instância do MobileNetV2, um modelo de rede neural convolucional. O modelo é inicializado com a forma de entrada especificada, os pesos fornecidos, o valor de alpha e inclui a camada superior (ou seja, a camada de classificação).</a:t>
            </a:r>
            <a:endParaRPr/>
          </a:p>
          <a:p>
            <a:pPr marL="228600" lvl="0" indent="-228631" algn="l" rtl="0">
              <a:lnSpc>
                <a:spcPct val="90000"/>
              </a:lnSpc>
              <a:spcBef>
                <a:spcPts val="1000"/>
              </a:spcBef>
              <a:spcAft>
                <a:spcPts val="0"/>
              </a:spcAft>
              <a:buClr>
                <a:schemeClr val="dk1"/>
              </a:buClr>
              <a:buSzPct val="100000"/>
              <a:buChar char="•"/>
            </a:pPr>
            <a:r>
              <a:rPr lang="pt-BR" sz="1900" b="1" i="1"/>
              <a:t>for layer in mobile_net_v2.layers:</a:t>
            </a:r>
            <a:endParaRPr/>
          </a:p>
          <a:p>
            <a:pPr marL="0" lvl="0" indent="0" algn="l" rtl="0">
              <a:lnSpc>
                <a:spcPct val="90000"/>
              </a:lnSpc>
              <a:spcBef>
                <a:spcPts val="1000"/>
              </a:spcBef>
              <a:spcAft>
                <a:spcPts val="0"/>
              </a:spcAft>
              <a:buClr>
                <a:schemeClr val="dk1"/>
              </a:buClr>
              <a:buSzPct val="100000"/>
              <a:buNone/>
            </a:pPr>
            <a:r>
              <a:rPr lang="pt-BR" sz="1900" b="1" i="1"/>
              <a:t>	if type(layer) == BatchNormalization:</a:t>
            </a:r>
            <a:endParaRPr/>
          </a:p>
          <a:p>
            <a:pPr marL="0" lvl="0" indent="0" algn="l" rtl="0">
              <a:lnSpc>
                <a:spcPct val="90000"/>
              </a:lnSpc>
              <a:spcBef>
                <a:spcPts val="1000"/>
              </a:spcBef>
              <a:spcAft>
                <a:spcPts val="0"/>
              </a:spcAft>
              <a:buClr>
                <a:schemeClr val="dk1"/>
              </a:buClr>
              <a:buSzPct val="100000"/>
              <a:buNone/>
            </a:pPr>
            <a:r>
              <a:rPr lang="pt-BR" sz="1900" b="1" i="1"/>
              <a:t>		  layer.momentum = 0.9</a:t>
            </a:r>
            <a:endParaRPr/>
          </a:p>
          <a:p>
            <a:pPr marL="0" lvl="0" indent="0" algn="just" rtl="0">
              <a:lnSpc>
                <a:spcPct val="90000"/>
              </a:lnSpc>
              <a:spcBef>
                <a:spcPts val="1000"/>
              </a:spcBef>
              <a:spcAft>
                <a:spcPts val="0"/>
              </a:spcAft>
              <a:buClr>
                <a:schemeClr val="dk1"/>
              </a:buClr>
              <a:buSzPct val="100000"/>
              <a:buNone/>
            </a:pPr>
            <a:r>
              <a:rPr lang="pt-BR" sz="1900"/>
              <a:t>Este loop percorre todas as camadas do modelo MobileNetV2. Se a camada for uma camada de normalização em lote (BatchNormalization), o momento da camada é definido como 0.9. O momento é um hiperparâmetro usado na normalização em lote para suavizar as estimativas da média e da variância.</a:t>
            </a:r>
            <a:endParaRPr sz="1900"/>
          </a:p>
          <a:p>
            <a:pPr marL="228600" lvl="0" indent="-117030" algn="l" rtl="0">
              <a:lnSpc>
                <a:spcPct val="90000"/>
              </a:lnSpc>
              <a:spcBef>
                <a:spcPts val="1000"/>
              </a:spcBef>
              <a:spcAft>
                <a:spcPts val="0"/>
              </a:spcAft>
              <a:buClr>
                <a:schemeClr val="dk1"/>
              </a:buClr>
              <a:buSzPct val="100000"/>
              <a:buNone/>
            </a:pPr>
            <a:endParaRPr sz="1900"/>
          </a:p>
          <a:p>
            <a:pPr marL="0" lvl="0" indent="0" algn="l" rtl="0">
              <a:lnSpc>
                <a:spcPct val="90000"/>
              </a:lnSpc>
              <a:spcBef>
                <a:spcPts val="1000"/>
              </a:spcBef>
              <a:spcAft>
                <a:spcPts val="0"/>
              </a:spcAft>
              <a:buClr>
                <a:schemeClr val="dk1"/>
              </a:buClr>
              <a:buSzPct val="100000"/>
              <a:buNone/>
            </a:pPr>
            <a:endParaRPr sz="2000"/>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1019"/>
        <p:cNvGrpSpPr/>
        <p:nvPr/>
      </p:nvGrpSpPr>
      <p:grpSpPr>
        <a:xfrm>
          <a:off x="0" y="0"/>
          <a:ext cx="0" cy="0"/>
          <a:chOff x="0" y="0"/>
          <a:chExt cx="0" cy="0"/>
        </a:xfrm>
      </p:grpSpPr>
      <p:sp>
        <p:nvSpPr>
          <p:cNvPr id="1020" name="Google Shape;1020;p10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Detalhamento do código</a:t>
            </a:r>
            <a:endParaRPr/>
          </a:p>
        </p:txBody>
      </p:sp>
      <p:sp>
        <p:nvSpPr>
          <p:cNvPr id="1021" name="Google Shape;1021;p108"/>
          <p:cNvSpPr txBox="1">
            <a:spLocks noGrp="1"/>
          </p:cNvSpPr>
          <p:nvPr>
            <p:ph type="body" idx="1"/>
          </p:nvPr>
        </p:nvSpPr>
        <p:spPr>
          <a:xfrm>
            <a:off x="838200" y="1690688"/>
            <a:ext cx="10515600" cy="4351338"/>
          </a:xfrm>
          <a:prstGeom prst="rect">
            <a:avLst/>
          </a:prstGeom>
          <a:noFill/>
          <a:ln>
            <a:noFill/>
          </a:ln>
        </p:spPr>
        <p:txBody>
          <a:bodyPr spcFirstLastPara="1" wrap="square" lIns="91425" tIns="45700" rIns="91425" bIns="45700" anchor="t" anchorCtr="0">
            <a:normAutofit fontScale="92500" lnSpcReduction="20000"/>
          </a:bodyPr>
          <a:lstStyle/>
          <a:p>
            <a:pPr marL="0" lvl="0" indent="0" algn="l" rtl="0">
              <a:lnSpc>
                <a:spcPct val="90000"/>
              </a:lnSpc>
              <a:spcBef>
                <a:spcPts val="0"/>
              </a:spcBef>
              <a:spcAft>
                <a:spcPts val="0"/>
              </a:spcAft>
              <a:buClr>
                <a:schemeClr val="dk1"/>
              </a:buClr>
              <a:buSzPct val="100000"/>
              <a:buNone/>
            </a:pPr>
            <a:r>
              <a:rPr lang="pt-BR" b="1"/>
              <a:t>Construção do modelo (build model):</a:t>
            </a:r>
            <a:endParaRPr/>
          </a:p>
          <a:p>
            <a:pPr marL="228600" lvl="0" indent="-228631" algn="l" rtl="0">
              <a:lnSpc>
                <a:spcPct val="90000"/>
              </a:lnSpc>
              <a:spcBef>
                <a:spcPts val="1000"/>
              </a:spcBef>
              <a:spcAft>
                <a:spcPts val="0"/>
              </a:spcAft>
              <a:buClr>
                <a:schemeClr val="dk1"/>
              </a:buClr>
              <a:buSzPct val="100000"/>
              <a:buChar char="•"/>
            </a:pPr>
            <a:r>
              <a:rPr lang="pt-BR" sz="1900" b="1" i="1"/>
              <a:t>cut_point = mobile_net_v2.get_layer('block_6_expand_relu’) </a:t>
            </a:r>
            <a:endParaRPr/>
          </a:p>
          <a:p>
            <a:pPr marL="0" lvl="0" indent="0" algn="just" rtl="0">
              <a:lnSpc>
                <a:spcPct val="90000"/>
              </a:lnSpc>
              <a:spcBef>
                <a:spcPts val="1000"/>
              </a:spcBef>
              <a:spcAft>
                <a:spcPts val="0"/>
              </a:spcAft>
              <a:buClr>
                <a:schemeClr val="dk1"/>
              </a:buClr>
              <a:buSzPct val="100000"/>
              <a:buNone/>
            </a:pPr>
            <a:r>
              <a:rPr lang="pt-BR" sz="1900"/>
              <a:t>A função build_model, recebe quatro argumentos: input_shape (a forma do tensor de entrada), weights (os pesos para inicializar o MobileNet), alpha (um parâmetro do MobileNet), e num_classes (o número de classes na saída). A função retorna um modelo Keras não compilado.</a:t>
            </a:r>
            <a:endParaRPr/>
          </a:p>
          <a:p>
            <a:pPr marL="228600" lvl="0" indent="-228631" algn="l" rtl="0">
              <a:lnSpc>
                <a:spcPct val="90000"/>
              </a:lnSpc>
              <a:spcBef>
                <a:spcPts val="1000"/>
              </a:spcBef>
              <a:spcAft>
                <a:spcPts val="0"/>
              </a:spcAft>
              <a:buClr>
                <a:schemeClr val="dk1"/>
              </a:buClr>
              <a:buSzPct val="100000"/>
              <a:buChar char="•"/>
            </a:pPr>
            <a:r>
              <a:rPr lang="pt-BR" sz="1900" b="1" i="1"/>
              <a:t>model = Conv2D(filters=32, kernel_size=1, strides=1, activation='relu', name='head')(cut_point.output) </a:t>
            </a:r>
            <a:endParaRPr/>
          </a:p>
          <a:p>
            <a:pPr marL="0" lvl="0" indent="0" algn="just" rtl="0">
              <a:lnSpc>
                <a:spcPct val="90000"/>
              </a:lnSpc>
              <a:spcBef>
                <a:spcPts val="1000"/>
              </a:spcBef>
              <a:spcAft>
                <a:spcPts val="0"/>
              </a:spcAft>
              <a:buClr>
                <a:schemeClr val="dk1"/>
              </a:buClr>
              <a:buSzPct val="100000"/>
              <a:buNone/>
            </a:pPr>
            <a:r>
              <a:rPr lang="pt-BR" sz="1900"/>
              <a:t>Esta linha adiciona uma nova camada convolucional 2D ao modelo. A camada tem 32 filtros, um tamanho de kernel de 1, um stride de 1, uma função de ativação ReLU e é nomeada ‘head’. A camada é aplicada à saída da camada cut_point.</a:t>
            </a:r>
            <a:endParaRPr/>
          </a:p>
          <a:p>
            <a:pPr marL="228600" lvl="0" indent="-228631" algn="l" rtl="0">
              <a:lnSpc>
                <a:spcPct val="90000"/>
              </a:lnSpc>
              <a:spcBef>
                <a:spcPts val="1000"/>
              </a:spcBef>
              <a:spcAft>
                <a:spcPts val="0"/>
              </a:spcAft>
              <a:buClr>
                <a:schemeClr val="dk1"/>
              </a:buClr>
              <a:buSzPct val="100000"/>
              <a:buChar char="•"/>
            </a:pPr>
            <a:r>
              <a:rPr lang="pt-BR" sz="1900" b="1" i="1"/>
              <a:t>logits = Conv2D(filters=num_classes, kernel_size=1, strides=1, activation=None, name='logits')(model)</a:t>
            </a:r>
            <a:endParaRPr/>
          </a:p>
          <a:p>
            <a:pPr marL="0" lvl="0" indent="0" algn="just" rtl="0">
              <a:lnSpc>
                <a:spcPct val="90000"/>
              </a:lnSpc>
              <a:spcBef>
                <a:spcPts val="1000"/>
              </a:spcBef>
              <a:spcAft>
                <a:spcPts val="0"/>
              </a:spcAft>
              <a:buClr>
                <a:schemeClr val="dk1"/>
              </a:buClr>
              <a:buSzPct val="100000"/>
              <a:buNone/>
            </a:pPr>
            <a:r>
              <a:rPr lang="pt-BR" sz="1900"/>
              <a:t>Esta linha adiciona outra camada convolucional 2D ao modelo. A camada tem um número de filtros igual ao número de classes, um tamanho de kernel de 1, um stride de 1, nenhuma função de ativação e é nomeada ‘logits’. A camada é aplicada à saída da camada anterior.</a:t>
            </a:r>
            <a:endParaRPr/>
          </a:p>
          <a:p>
            <a:pPr marL="228600" lvl="0" indent="-228631" algn="l" rtl="0">
              <a:lnSpc>
                <a:spcPct val="90000"/>
              </a:lnSpc>
              <a:spcBef>
                <a:spcPts val="1000"/>
              </a:spcBef>
              <a:spcAft>
                <a:spcPts val="0"/>
              </a:spcAft>
              <a:buClr>
                <a:schemeClr val="dk1"/>
              </a:buClr>
              <a:buSzPct val="100000"/>
              <a:buChar char="•"/>
            </a:pPr>
            <a:r>
              <a:rPr lang="pt-BR" sz="1900" b="1" i="1"/>
              <a:t>return Model(inputs=mobile_net_v2.input, outputs=logits)</a:t>
            </a:r>
            <a:endParaRPr/>
          </a:p>
          <a:p>
            <a:pPr marL="0" lvl="0" indent="0" algn="just" rtl="0">
              <a:lnSpc>
                <a:spcPct val="90000"/>
              </a:lnSpc>
              <a:spcBef>
                <a:spcPts val="1000"/>
              </a:spcBef>
              <a:spcAft>
                <a:spcPts val="0"/>
              </a:spcAft>
              <a:buClr>
                <a:schemeClr val="dk1"/>
              </a:buClr>
              <a:buSzPct val="100000"/>
              <a:buNone/>
            </a:pPr>
            <a:r>
              <a:rPr lang="pt-BR" sz="1900"/>
              <a:t>Finalmente, esta linha cria um novo modelo Keras usando a entrada do modelo MobileNetV2 e a saída da última camada convolucional 2D. Este modelo é então retornado pela função.</a:t>
            </a:r>
            <a:endParaRPr sz="1900"/>
          </a:p>
          <a:p>
            <a:pPr marL="228600" lvl="0" indent="-117030" algn="l" rtl="0">
              <a:lnSpc>
                <a:spcPct val="90000"/>
              </a:lnSpc>
              <a:spcBef>
                <a:spcPts val="1000"/>
              </a:spcBef>
              <a:spcAft>
                <a:spcPts val="0"/>
              </a:spcAft>
              <a:buClr>
                <a:schemeClr val="dk1"/>
              </a:buClr>
              <a:buSzPct val="100000"/>
              <a:buNone/>
            </a:pPr>
            <a:endParaRPr sz="1900"/>
          </a:p>
          <a:p>
            <a:pPr marL="0" lvl="0" indent="0" algn="l" rtl="0">
              <a:lnSpc>
                <a:spcPct val="90000"/>
              </a:lnSpc>
              <a:spcBef>
                <a:spcPts val="1000"/>
              </a:spcBef>
              <a:spcAft>
                <a:spcPts val="0"/>
              </a:spcAft>
              <a:buClr>
                <a:schemeClr val="dk1"/>
              </a:buClr>
              <a:buSzPct val="100000"/>
              <a:buNone/>
            </a:pPr>
            <a:endParaRPr sz="2000"/>
          </a:p>
        </p:txBody>
      </p:sp>
      <p:sp>
        <p:nvSpPr>
          <p:cNvPr id="1022" name="Google Shape;1022;p108"/>
          <p:cNvSpPr/>
          <p:nvPr/>
        </p:nvSpPr>
        <p:spPr>
          <a:xfrm>
            <a:off x="0" y="0"/>
            <a:ext cx="12192000" cy="0"/>
          </a:xfrm>
          <a:prstGeom prst="rect">
            <a:avLst/>
          </a:prstGeom>
          <a:noFill/>
          <a:ln>
            <a:noFill/>
          </a:ln>
        </p:spPr>
        <p:txBody>
          <a:bodyPr spcFirstLastPara="1" wrap="square" lIns="12675" tIns="0" rIns="12675" bIns="0" anchor="ctr" anchorCtr="0">
            <a:noAutofit/>
          </a:bodyPr>
          <a:lstStyle/>
          <a:p>
            <a:pPr marL="0" marR="0" lvl="0" indent="0" algn="l" rtl="0">
              <a:lnSpc>
                <a:spcPct val="100000"/>
              </a:lnSpc>
              <a:spcBef>
                <a:spcPts val="0"/>
              </a:spcBef>
              <a:spcAft>
                <a:spcPts val="0"/>
              </a:spcAft>
              <a:buClr>
                <a:srgbClr val="FFFFFF"/>
              </a:buClr>
              <a:buSzPts val="1000"/>
              <a:buFont typeface="Quattrocento Sans"/>
              <a:buNone/>
            </a:pPr>
            <a:r>
              <a:rPr lang="pt-BR" sz="1000" b="0" i="0" u="none" strike="noStrike" cap="none">
                <a:solidFill>
                  <a:srgbClr val="FFFFFF"/>
                </a:solidFill>
                <a:latin typeface="Quattrocento Sans"/>
                <a:ea typeface="Quattrocento Sans"/>
                <a:cs typeface="Quattrocento Sans"/>
                <a:sym typeface="Quattrocento Sans"/>
              </a:rPr>
              <a:t>Esta linha obtém a camada chamada ‘block_6_expand_relu’ do modelo MobileNetV2 e a armazena na variável </a:t>
            </a:r>
            <a:r>
              <a:rPr lang="pt-BR" sz="1000" b="0" i="0" u="none" strike="noStrike" cap="none">
                <a:solidFill>
                  <a:srgbClr val="FFFFFF"/>
                </a:solidFill>
                <a:latin typeface="Arimo"/>
                <a:ea typeface="Arimo"/>
                <a:cs typeface="Arimo"/>
                <a:sym typeface="Arimo"/>
              </a:rPr>
              <a:t>cut_point</a:t>
            </a:r>
            <a:r>
              <a:rPr lang="pt-BR" sz="1000" b="0" i="0" u="none" strike="noStrike" cap="none">
                <a:solidFill>
                  <a:srgbClr val="FFFFFF"/>
                </a:solidFill>
                <a:latin typeface="Quattrocento Sans"/>
                <a:ea typeface="Quattrocento Sans"/>
                <a:cs typeface="Quattrocento Sans"/>
                <a:sym typeface="Quattrocento Sans"/>
              </a:rPr>
              <a:t>. Esta camada é o ponto em que o modelo será cortado.</a:t>
            </a:r>
            <a:r>
              <a:rPr lang="pt-BR" sz="800" b="0" i="0" u="none" strike="noStrike" cap="none">
                <a:solidFill>
                  <a:schemeClr val="dk1"/>
                </a:solidFill>
                <a:latin typeface="Arial"/>
                <a:ea typeface="Arial"/>
                <a:cs typeface="Arial"/>
                <a:sym typeface="Arial"/>
              </a:rPr>
              <a:t> </a:t>
            </a:r>
            <a:endParaRPr sz="1800" b="0" i="0" u="none" strike="noStrike" cap="none">
              <a:solidFill>
                <a:schemeClr val="dk1"/>
              </a:solidFill>
              <a:latin typeface="Arial"/>
              <a:ea typeface="Arial"/>
              <a:cs typeface="Arial"/>
              <a:sym typeface="Arial"/>
            </a:endParaRPr>
          </a:p>
        </p:txBody>
      </p:sp>
      <p:sp>
        <p:nvSpPr>
          <p:cNvPr id="1023" name="Google Shape;1023;p108"/>
          <p:cNvSpPr/>
          <p:nvPr/>
        </p:nvSpPr>
        <p:spPr>
          <a:xfrm>
            <a:off x="0" y="0"/>
            <a:ext cx="12192000" cy="457200"/>
          </a:xfrm>
          <a:prstGeom prst="rect">
            <a:avLst/>
          </a:prstGeom>
          <a:noFill/>
          <a:ln>
            <a:noFill/>
          </a:ln>
        </p:spPr>
        <p:txBody>
          <a:bodyPr spcFirstLastPara="1" wrap="square" lIns="0" tIns="0" rIns="0" bIns="25375" anchor="ctr" anchorCtr="0">
            <a:noAutofit/>
          </a:bodyPr>
          <a:lstStyle/>
          <a:p>
            <a:pPr marL="0" marR="0" lvl="0" indent="0" algn="l" rtl="0">
              <a:lnSpc>
                <a:spcPct val="100000"/>
              </a:lnSpc>
              <a:spcBef>
                <a:spcPts val="0"/>
              </a:spcBef>
              <a:spcAft>
                <a:spcPts val="0"/>
              </a:spcAft>
              <a:buClr>
                <a:srgbClr val="FFFFFF"/>
              </a:buClr>
              <a:buSzPts val="1000"/>
              <a:buFont typeface="Arimo"/>
              <a:buNone/>
            </a:pPr>
            <a:r>
              <a:rPr lang="pt-BR" sz="1000" b="0" i="0" u="none" strike="noStrike" cap="none">
                <a:solidFill>
                  <a:srgbClr val="FFFFFF"/>
                </a:solidFill>
                <a:latin typeface="Arimo"/>
                <a:ea typeface="Arimo"/>
                <a:cs typeface="Arimo"/>
                <a:sym typeface="Arimo"/>
              </a:rPr>
              <a:t>logits = Conv2D(filters=num_classes, kernel_size=1, strides=1, activation=None, name='logits')(model)</a:t>
            </a:r>
            <a:r>
              <a:rPr lang="pt-BR" sz="800" b="0" i="0" u="none" strike="noStrike" cap="none">
                <a:solidFill>
                  <a:schemeClr val="dk1"/>
                </a:solidFill>
                <a:latin typeface="Calibri"/>
                <a:ea typeface="Calibri"/>
                <a:cs typeface="Calibri"/>
                <a:sym typeface="Calibri"/>
              </a:rPr>
              <a:t> </a:t>
            </a:r>
            <a:endParaRPr sz="1800" b="0" i="0" u="none" strike="noStrike" cap="none">
              <a:solidFill>
                <a:schemeClr val="dk1"/>
              </a:solidFill>
              <a:latin typeface="Arial"/>
              <a:ea typeface="Arial"/>
              <a:cs typeface="Arial"/>
              <a:sym typeface="Arial"/>
            </a:endParaRP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1028"/>
        <p:cNvGrpSpPr/>
        <p:nvPr/>
      </p:nvGrpSpPr>
      <p:grpSpPr>
        <a:xfrm>
          <a:off x="0" y="0"/>
          <a:ext cx="0" cy="0"/>
          <a:chOff x="0" y="0"/>
          <a:chExt cx="0" cy="0"/>
        </a:xfrm>
      </p:grpSpPr>
      <p:sp>
        <p:nvSpPr>
          <p:cNvPr id="1029" name="Google Shape;1029;p10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Detalhamento do código</a:t>
            </a:r>
            <a:endParaRPr/>
          </a:p>
        </p:txBody>
      </p:sp>
      <p:sp>
        <p:nvSpPr>
          <p:cNvPr id="1030" name="Google Shape;1030;p109"/>
          <p:cNvSpPr txBox="1">
            <a:spLocks noGrp="1"/>
          </p:cNvSpPr>
          <p:nvPr>
            <p:ph type="body" idx="1"/>
          </p:nvPr>
        </p:nvSpPr>
        <p:spPr>
          <a:xfrm>
            <a:off x="838200" y="1690688"/>
            <a:ext cx="10515600" cy="435133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800"/>
              <a:buNone/>
            </a:pPr>
            <a:r>
              <a:rPr lang="pt-BR" b="1"/>
              <a:t>Construção do modelo (build model):</a:t>
            </a:r>
            <a:endParaRPr/>
          </a:p>
          <a:p>
            <a:pPr marL="0" lvl="0" indent="0" algn="l" rtl="0">
              <a:lnSpc>
                <a:spcPct val="90000"/>
              </a:lnSpc>
              <a:spcBef>
                <a:spcPts val="1000"/>
              </a:spcBef>
              <a:spcAft>
                <a:spcPts val="0"/>
              </a:spcAft>
              <a:buClr>
                <a:schemeClr val="dk1"/>
              </a:buClr>
              <a:buSzPts val="2800"/>
              <a:buNone/>
            </a:pPr>
            <a:endParaRPr b="1"/>
          </a:p>
          <a:p>
            <a:pPr marL="0" lvl="0" indent="0" algn="l" rtl="0">
              <a:lnSpc>
                <a:spcPct val="90000"/>
              </a:lnSpc>
              <a:spcBef>
                <a:spcPts val="1000"/>
              </a:spcBef>
              <a:spcAft>
                <a:spcPts val="0"/>
              </a:spcAft>
              <a:buClr>
                <a:schemeClr val="dk1"/>
              </a:buClr>
              <a:buSzPts val="1900"/>
              <a:buNone/>
            </a:pPr>
            <a:r>
              <a:rPr lang="pt-BR" sz="1900" b="1"/>
              <a:t>(B, H, W, C): </a:t>
            </a:r>
            <a:r>
              <a:rPr lang="pt-BR" sz="1900"/>
              <a:t>Esta é a forma do tensor de entrada para o modelo. B é o tamanho do lote, H é a altura da imagem, W é a largura da imagem e C é o número de canais da imagem.</a:t>
            </a:r>
            <a:endParaRPr/>
          </a:p>
          <a:p>
            <a:pPr marL="0" lvl="0" indent="0" algn="l" rtl="0">
              <a:lnSpc>
                <a:spcPct val="90000"/>
              </a:lnSpc>
              <a:spcBef>
                <a:spcPts val="1000"/>
              </a:spcBef>
              <a:spcAft>
                <a:spcPts val="0"/>
              </a:spcAft>
              <a:buClr>
                <a:schemeClr val="dk1"/>
              </a:buClr>
              <a:buSzPts val="1900"/>
              <a:buNone/>
            </a:pPr>
            <a:r>
              <a:rPr lang="pt-BR" sz="1900" b="1"/>
              <a:t>(B, H//8, W//8, num_classes): </a:t>
            </a:r>
            <a:r>
              <a:rPr lang="pt-BR" sz="1900"/>
              <a:t>Esta é a forma do tensor de saída do modelo. O modelo reduz a altura e a largura da imagem por um fator de 8.</a:t>
            </a:r>
            <a:endParaRPr/>
          </a:p>
          <a:p>
            <a:pPr marL="0" lvl="0" indent="0" algn="l" rtl="0">
              <a:lnSpc>
                <a:spcPct val="90000"/>
              </a:lnSpc>
              <a:spcBef>
                <a:spcPts val="1000"/>
              </a:spcBef>
              <a:spcAft>
                <a:spcPts val="0"/>
              </a:spcAft>
              <a:buClr>
                <a:schemeClr val="dk1"/>
              </a:buClr>
              <a:buSzPts val="1900"/>
              <a:buNone/>
            </a:pPr>
            <a:r>
              <a:rPr lang="pt-BR" sz="1900" b="1"/>
              <a:t>mobile_net_V2 a partir da entrada (HW, HW, C) para a saída (HW/8, HW/8, C): </a:t>
            </a:r>
            <a:r>
              <a:rPr lang="pt-BR" sz="1900"/>
              <a:t>Isso indica que o modelo MobileNetV2 está sendo construído para transformar uma entrada de forma (HW, HW, C) para uma saída de forma (HW/8, HW/8, C). Aqui, HW é a altura e a largura da imagem e C é o número de canais.</a:t>
            </a:r>
            <a:endParaRPr/>
          </a:p>
          <a:p>
            <a:pPr marL="0" lvl="0" indent="0" algn="l" rtl="0">
              <a:lnSpc>
                <a:spcPct val="90000"/>
              </a:lnSpc>
              <a:spcBef>
                <a:spcPts val="1000"/>
              </a:spcBef>
              <a:spcAft>
                <a:spcPts val="0"/>
              </a:spcAft>
              <a:buClr>
                <a:schemeClr val="dk1"/>
              </a:buClr>
              <a:buSzPts val="2000"/>
              <a:buNone/>
            </a:pPr>
            <a:endParaRPr sz="2000"/>
          </a:p>
        </p:txBody>
      </p:sp>
      <p:sp>
        <p:nvSpPr>
          <p:cNvPr id="1031" name="Google Shape;1031;p109"/>
          <p:cNvSpPr/>
          <p:nvPr/>
        </p:nvSpPr>
        <p:spPr>
          <a:xfrm>
            <a:off x="0" y="0"/>
            <a:ext cx="12192000" cy="0"/>
          </a:xfrm>
          <a:prstGeom prst="rect">
            <a:avLst/>
          </a:prstGeom>
          <a:noFill/>
          <a:ln>
            <a:noFill/>
          </a:ln>
        </p:spPr>
        <p:txBody>
          <a:bodyPr spcFirstLastPara="1" wrap="square" lIns="12675" tIns="0" rIns="12675" bIns="0" anchor="ctr" anchorCtr="0">
            <a:noAutofit/>
          </a:bodyPr>
          <a:lstStyle/>
          <a:p>
            <a:pPr marL="0" marR="0" lvl="0" indent="0" algn="l" rtl="0">
              <a:lnSpc>
                <a:spcPct val="100000"/>
              </a:lnSpc>
              <a:spcBef>
                <a:spcPts val="0"/>
              </a:spcBef>
              <a:spcAft>
                <a:spcPts val="0"/>
              </a:spcAft>
              <a:buClr>
                <a:srgbClr val="FFFFFF"/>
              </a:buClr>
              <a:buSzPts val="1000"/>
              <a:buFont typeface="Quattrocento Sans"/>
              <a:buNone/>
            </a:pPr>
            <a:r>
              <a:rPr lang="pt-BR" sz="1000" b="0" i="0" u="none" strike="noStrike" cap="none">
                <a:solidFill>
                  <a:srgbClr val="FFFFFF"/>
                </a:solidFill>
                <a:latin typeface="Quattrocento Sans"/>
                <a:ea typeface="Quattrocento Sans"/>
                <a:cs typeface="Quattrocento Sans"/>
                <a:sym typeface="Quattrocento Sans"/>
              </a:rPr>
              <a:t>Esta linha obtém a camada chamada ‘block_6_expand_relu’ do modelo MobileNetV2 e a armazena na variável </a:t>
            </a:r>
            <a:r>
              <a:rPr lang="pt-BR" sz="1000" b="0" i="0" u="none" strike="noStrike" cap="none">
                <a:solidFill>
                  <a:srgbClr val="FFFFFF"/>
                </a:solidFill>
                <a:latin typeface="Arimo"/>
                <a:ea typeface="Arimo"/>
                <a:cs typeface="Arimo"/>
                <a:sym typeface="Arimo"/>
              </a:rPr>
              <a:t>cut_point</a:t>
            </a:r>
            <a:r>
              <a:rPr lang="pt-BR" sz="1000" b="0" i="0" u="none" strike="noStrike" cap="none">
                <a:solidFill>
                  <a:srgbClr val="FFFFFF"/>
                </a:solidFill>
                <a:latin typeface="Quattrocento Sans"/>
                <a:ea typeface="Quattrocento Sans"/>
                <a:cs typeface="Quattrocento Sans"/>
                <a:sym typeface="Quattrocento Sans"/>
              </a:rPr>
              <a:t>. Esta camada é o ponto em que o modelo será cortado.</a:t>
            </a:r>
            <a:r>
              <a:rPr lang="pt-BR" sz="800" b="0" i="0" u="none" strike="noStrike" cap="none">
                <a:solidFill>
                  <a:schemeClr val="dk1"/>
                </a:solidFill>
                <a:latin typeface="Arial"/>
                <a:ea typeface="Arial"/>
                <a:cs typeface="Arial"/>
                <a:sym typeface="Arial"/>
              </a:rPr>
              <a:t> </a:t>
            </a:r>
            <a:endParaRPr sz="1800" b="0" i="0" u="none" strike="noStrike" cap="none">
              <a:solidFill>
                <a:schemeClr val="dk1"/>
              </a:solidFill>
              <a:latin typeface="Arial"/>
              <a:ea typeface="Arial"/>
              <a:cs typeface="Arial"/>
              <a:sym typeface="Arial"/>
            </a:endParaRPr>
          </a:p>
        </p:txBody>
      </p:sp>
      <p:sp>
        <p:nvSpPr>
          <p:cNvPr id="1032" name="Google Shape;1032;p109"/>
          <p:cNvSpPr/>
          <p:nvPr/>
        </p:nvSpPr>
        <p:spPr>
          <a:xfrm>
            <a:off x="0" y="0"/>
            <a:ext cx="12192000" cy="457200"/>
          </a:xfrm>
          <a:prstGeom prst="rect">
            <a:avLst/>
          </a:prstGeom>
          <a:noFill/>
          <a:ln>
            <a:noFill/>
          </a:ln>
        </p:spPr>
        <p:txBody>
          <a:bodyPr spcFirstLastPara="1" wrap="square" lIns="0" tIns="0" rIns="0" bIns="25375" anchor="ctr" anchorCtr="0">
            <a:noAutofit/>
          </a:bodyPr>
          <a:lstStyle/>
          <a:p>
            <a:pPr marL="0" marR="0" lvl="0" indent="0" algn="l" rtl="0">
              <a:lnSpc>
                <a:spcPct val="100000"/>
              </a:lnSpc>
              <a:spcBef>
                <a:spcPts val="0"/>
              </a:spcBef>
              <a:spcAft>
                <a:spcPts val="0"/>
              </a:spcAft>
              <a:buClr>
                <a:srgbClr val="FFFFFF"/>
              </a:buClr>
              <a:buSzPts val="1000"/>
              <a:buFont typeface="Arimo"/>
              <a:buNone/>
            </a:pPr>
            <a:r>
              <a:rPr lang="pt-BR" sz="1000" b="0" i="0" u="none" strike="noStrike" cap="none">
                <a:solidFill>
                  <a:srgbClr val="FFFFFF"/>
                </a:solidFill>
                <a:latin typeface="Arimo"/>
                <a:ea typeface="Arimo"/>
                <a:cs typeface="Arimo"/>
                <a:sym typeface="Arimo"/>
              </a:rPr>
              <a:t>logits = Conv2D(filters=num_classes, kernel_size=1, strides=1, activation=None, name='logits')(model)</a:t>
            </a:r>
            <a:r>
              <a:rPr lang="pt-BR" sz="800" b="0" i="0" u="none" strike="noStrike" cap="none">
                <a:solidFill>
                  <a:schemeClr val="dk1"/>
                </a:solidFill>
                <a:latin typeface="Calibri"/>
                <a:ea typeface="Calibri"/>
                <a:cs typeface="Calibri"/>
                <a:sym typeface="Calibri"/>
              </a:rPr>
              <a:t> </a:t>
            </a:r>
            <a:endParaRPr sz="1800" b="0" i="0" u="none" strike="noStrike" cap="none">
              <a:solidFill>
                <a:schemeClr val="dk1"/>
              </a:solidFill>
              <a:latin typeface="Arial"/>
              <a:ea typeface="Arial"/>
              <a:cs typeface="Arial"/>
              <a:sym typeface="Arial"/>
            </a:endParaRP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1037"/>
        <p:cNvGrpSpPr/>
        <p:nvPr/>
      </p:nvGrpSpPr>
      <p:grpSpPr>
        <a:xfrm>
          <a:off x="0" y="0"/>
          <a:ext cx="0" cy="0"/>
          <a:chOff x="0" y="0"/>
          <a:chExt cx="0" cy="0"/>
        </a:xfrm>
      </p:grpSpPr>
      <p:sp>
        <p:nvSpPr>
          <p:cNvPr id="1038" name="Google Shape;1038;p11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Detalhamento do código</a:t>
            </a:r>
            <a:endParaRPr/>
          </a:p>
        </p:txBody>
      </p:sp>
      <p:sp>
        <p:nvSpPr>
          <p:cNvPr id="1039" name="Google Shape;1039;p110"/>
          <p:cNvSpPr txBox="1">
            <a:spLocks noGrp="1"/>
          </p:cNvSpPr>
          <p:nvPr>
            <p:ph type="body" idx="1"/>
          </p:nvPr>
        </p:nvSpPr>
        <p:spPr>
          <a:xfrm>
            <a:off x="838200" y="1690688"/>
            <a:ext cx="10515600" cy="4351338"/>
          </a:xfrm>
          <a:prstGeom prst="rect">
            <a:avLst/>
          </a:prstGeom>
          <a:noFill/>
          <a:ln>
            <a:noFill/>
          </a:ln>
        </p:spPr>
        <p:txBody>
          <a:bodyPr spcFirstLastPara="1" wrap="square" lIns="91425" tIns="45700" rIns="91425" bIns="45700" anchor="t" anchorCtr="0">
            <a:normAutofit lnSpcReduction="10000"/>
          </a:bodyPr>
          <a:lstStyle/>
          <a:p>
            <a:pPr marL="0" lvl="0" indent="0" algn="l" rtl="0">
              <a:lnSpc>
                <a:spcPct val="90000"/>
              </a:lnSpc>
              <a:spcBef>
                <a:spcPts val="0"/>
              </a:spcBef>
              <a:spcAft>
                <a:spcPts val="0"/>
              </a:spcAft>
              <a:buClr>
                <a:schemeClr val="dk1"/>
              </a:buClr>
              <a:buSzPts val="2800"/>
              <a:buNone/>
            </a:pPr>
            <a:r>
              <a:rPr lang="pt-BR" b="1"/>
              <a:t>Treinamento do modelo (train model):</a:t>
            </a:r>
            <a:endParaRPr/>
          </a:p>
          <a:p>
            <a:pPr marL="228600" lvl="0" indent="-228600" algn="l" rtl="0">
              <a:lnSpc>
                <a:spcPct val="90000"/>
              </a:lnSpc>
              <a:spcBef>
                <a:spcPts val="1000"/>
              </a:spcBef>
              <a:spcAft>
                <a:spcPts val="0"/>
              </a:spcAft>
              <a:buClr>
                <a:schemeClr val="dk1"/>
              </a:buClr>
              <a:buSzPts val="1600"/>
              <a:buChar char="•"/>
            </a:pPr>
            <a:r>
              <a:rPr lang="pt-BR" sz="1600"/>
              <a:t>def train(num_classes: int, learning_rate: float, num_epochs: int,</a:t>
            </a:r>
            <a:endParaRPr/>
          </a:p>
          <a:p>
            <a:pPr marL="0" lvl="0" indent="0" algn="l" rtl="0">
              <a:lnSpc>
                <a:spcPct val="90000"/>
              </a:lnSpc>
              <a:spcBef>
                <a:spcPts val="1000"/>
              </a:spcBef>
              <a:spcAft>
                <a:spcPts val="0"/>
              </a:spcAft>
              <a:buClr>
                <a:schemeClr val="dk1"/>
              </a:buClr>
              <a:buSzPts val="1600"/>
              <a:buNone/>
            </a:pPr>
            <a:r>
              <a:rPr lang="pt-BR" sz="1600"/>
              <a:t>          alpha: float, object_weight: float,</a:t>
            </a:r>
            <a:endParaRPr/>
          </a:p>
          <a:p>
            <a:pPr marL="0" lvl="0" indent="0" algn="l" rtl="0">
              <a:lnSpc>
                <a:spcPct val="90000"/>
              </a:lnSpc>
              <a:spcBef>
                <a:spcPts val="1000"/>
              </a:spcBef>
              <a:spcAft>
                <a:spcPts val="0"/>
              </a:spcAft>
              <a:buClr>
                <a:schemeClr val="dk1"/>
              </a:buClr>
              <a:buSzPts val="1600"/>
              <a:buNone/>
            </a:pPr>
            <a:r>
              <a:rPr lang="pt-BR" sz="1600"/>
              <a:t>          train_dataset: tf.data.Dataset,</a:t>
            </a:r>
            <a:endParaRPr/>
          </a:p>
          <a:p>
            <a:pPr marL="0" lvl="0" indent="0" algn="l" rtl="0">
              <a:lnSpc>
                <a:spcPct val="90000"/>
              </a:lnSpc>
              <a:spcBef>
                <a:spcPts val="1000"/>
              </a:spcBef>
              <a:spcAft>
                <a:spcPts val="0"/>
              </a:spcAft>
              <a:buClr>
                <a:schemeClr val="dk1"/>
              </a:buClr>
              <a:buSzPts val="1600"/>
              <a:buNone/>
            </a:pPr>
            <a:r>
              <a:rPr lang="pt-BR" sz="1600"/>
              <a:t>          validation_dataset: tf.data.Dataset,</a:t>
            </a:r>
            <a:endParaRPr/>
          </a:p>
          <a:p>
            <a:pPr marL="0" lvl="0" indent="0" algn="l" rtl="0">
              <a:lnSpc>
                <a:spcPct val="90000"/>
              </a:lnSpc>
              <a:spcBef>
                <a:spcPts val="1000"/>
              </a:spcBef>
              <a:spcAft>
                <a:spcPts val="0"/>
              </a:spcAft>
              <a:buClr>
                <a:schemeClr val="dk1"/>
              </a:buClr>
              <a:buSzPts val="1600"/>
              <a:buNone/>
            </a:pPr>
            <a:r>
              <a:rPr lang="pt-BR" sz="1600"/>
              <a:t>          best_model_path: str,</a:t>
            </a:r>
            <a:endParaRPr/>
          </a:p>
          <a:p>
            <a:pPr marL="0" lvl="0" indent="0" algn="l" rtl="0">
              <a:lnSpc>
                <a:spcPct val="90000"/>
              </a:lnSpc>
              <a:spcBef>
                <a:spcPts val="1000"/>
              </a:spcBef>
              <a:spcAft>
                <a:spcPts val="0"/>
              </a:spcAft>
              <a:buClr>
                <a:schemeClr val="dk1"/>
              </a:buClr>
              <a:buSzPts val="1600"/>
              <a:buNone/>
            </a:pPr>
            <a:r>
              <a:rPr lang="pt-BR" sz="1600"/>
              <a:t>          input_shape: tuple,</a:t>
            </a:r>
            <a:endParaRPr/>
          </a:p>
          <a:p>
            <a:pPr marL="0" lvl="0" indent="0" algn="l" rtl="0">
              <a:lnSpc>
                <a:spcPct val="90000"/>
              </a:lnSpc>
              <a:spcBef>
                <a:spcPts val="1000"/>
              </a:spcBef>
              <a:spcAft>
                <a:spcPts val="0"/>
              </a:spcAft>
              <a:buClr>
                <a:schemeClr val="dk1"/>
              </a:buClr>
              <a:buSzPts val="1600"/>
              <a:buNone/>
            </a:pPr>
            <a:r>
              <a:rPr lang="pt-BR" sz="1600"/>
              <a:t>          batch_size: int,</a:t>
            </a:r>
            <a:endParaRPr/>
          </a:p>
          <a:p>
            <a:pPr marL="0" lvl="0" indent="0" algn="l" rtl="0">
              <a:lnSpc>
                <a:spcPct val="90000"/>
              </a:lnSpc>
              <a:spcBef>
                <a:spcPts val="1000"/>
              </a:spcBef>
              <a:spcAft>
                <a:spcPts val="0"/>
              </a:spcAft>
              <a:buClr>
                <a:schemeClr val="dk1"/>
              </a:buClr>
              <a:buSzPts val="1600"/>
              <a:buNone/>
            </a:pPr>
            <a:r>
              <a:rPr lang="pt-BR" sz="1600"/>
              <a:t>          use_velo: bool = False,</a:t>
            </a:r>
            <a:endParaRPr/>
          </a:p>
          <a:p>
            <a:pPr marL="0" lvl="0" indent="0" algn="l" rtl="0">
              <a:lnSpc>
                <a:spcPct val="90000"/>
              </a:lnSpc>
              <a:spcBef>
                <a:spcPts val="1000"/>
              </a:spcBef>
              <a:spcAft>
                <a:spcPts val="0"/>
              </a:spcAft>
              <a:buClr>
                <a:schemeClr val="dk1"/>
              </a:buClr>
              <a:buSzPts val="1600"/>
              <a:buNone/>
            </a:pPr>
            <a:r>
              <a:rPr lang="pt-BR" sz="1600"/>
              <a:t>        ensure_determinism: bool = False) -&gt; tf.keras.Model:</a:t>
            </a:r>
            <a:endParaRPr/>
          </a:p>
          <a:p>
            <a:pPr marL="0" lvl="0" indent="0" algn="just" rtl="0">
              <a:lnSpc>
                <a:spcPct val="90000"/>
              </a:lnSpc>
              <a:spcBef>
                <a:spcPts val="1000"/>
              </a:spcBef>
              <a:spcAft>
                <a:spcPts val="0"/>
              </a:spcAft>
              <a:buClr>
                <a:schemeClr val="dk1"/>
              </a:buClr>
              <a:buSzPts val="1800"/>
              <a:buNone/>
            </a:pPr>
            <a:r>
              <a:rPr lang="pt-BR" sz="1800"/>
              <a:t>Esta função train é usada para construir e treinar um modelo de detecção de objetos. Ela recebe várias entradas, incluindo o número de classes, a taxa de aprendizado, o número de épocas, o valor alfa, o peso do objeto, os conjuntos de dados de treinamento e validação, o caminho para salvar o melhor modelo, a forma de entrada, o tamanho do lote, e duas opções booleanas para usar o Velo e garantir o determinismo.</a:t>
            </a:r>
            <a:endParaRPr/>
          </a:p>
          <a:p>
            <a:pPr marL="228600" lvl="0" indent="-50800" algn="l" rtl="0">
              <a:lnSpc>
                <a:spcPct val="90000"/>
              </a:lnSpc>
              <a:spcBef>
                <a:spcPts val="1000"/>
              </a:spcBef>
              <a:spcAft>
                <a:spcPts val="0"/>
              </a:spcAft>
              <a:buClr>
                <a:schemeClr val="dk1"/>
              </a:buClr>
              <a:buSzPts val="2800"/>
              <a:buNone/>
            </a:pPr>
            <a:endParaRPr b="1"/>
          </a:p>
          <a:p>
            <a:pPr marL="0" lvl="0" indent="0" algn="l" rtl="0">
              <a:lnSpc>
                <a:spcPct val="90000"/>
              </a:lnSpc>
              <a:spcBef>
                <a:spcPts val="1000"/>
              </a:spcBef>
              <a:spcAft>
                <a:spcPts val="0"/>
              </a:spcAft>
              <a:buClr>
                <a:schemeClr val="dk1"/>
              </a:buClr>
              <a:buSzPts val="2000"/>
              <a:buNone/>
            </a:pPr>
            <a:endParaRPr sz="2000"/>
          </a:p>
        </p:txBody>
      </p:sp>
      <p:sp>
        <p:nvSpPr>
          <p:cNvPr id="1040" name="Google Shape;1040;p110"/>
          <p:cNvSpPr/>
          <p:nvPr/>
        </p:nvSpPr>
        <p:spPr>
          <a:xfrm>
            <a:off x="0" y="0"/>
            <a:ext cx="12192000" cy="0"/>
          </a:xfrm>
          <a:prstGeom prst="rect">
            <a:avLst/>
          </a:prstGeom>
          <a:noFill/>
          <a:ln>
            <a:noFill/>
          </a:ln>
        </p:spPr>
        <p:txBody>
          <a:bodyPr spcFirstLastPara="1" wrap="square" lIns="12675" tIns="0" rIns="12675" bIns="0" anchor="ctr" anchorCtr="0">
            <a:noAutofit/>
          </a:bodyPr>
          <a:lstStyle/>
          <a:p>
            <a:pPr marL="0" marR="0" lvl="0" indent="0" algn="l" rtl="0">
              <a:lnSpc>
                <a:spcPct val="100000"/>
              </a:lnSpc>
              <a:spcBef>
                <a:spcPts val="0"/>
              </a:spcBef>
              <a:spcAft>
                <a:spcPts val="0"/>
              </a:spcAft>
              <a:buClr>
                <a:srgbClr val="FFFFFF"/>
              </a:buClr>
              <a:buSzPts val="1000"/>
              <a:buFont typeface="Quattrocento Sans"/>
              <a:buNone/>
            </a:pPr>
            <a:r>
              <a:rPr lang="pt-BR" sz="1000" b="0" i="0" u="none" strike="noStrike" cap="none">
                <a:solidFill>
                  <a:srgbClr val="FFFFFF"/>
                </a:solidFill>
                <a:latin typeface="Quattrocento Sans"/>
                <a:ea typeface="Quattrocento Sans"/>
                <a:cs typeface="Quattrocento Sans"/>
                <a:sym typeface="Quattrocento Sans"/>
              </a:rPr>
              <a:t>Esta linha obtém a camada chamada ‘block_6_expand_relu’ do modelo MobileNetV2 e a armazena na variável </a:t>
            </a:r>
            <a:r>
              <a:rPr lang="pt-BR" sz="1000" b="0" i="0" u="none" strike="noStrike" cap="none">
                <a:solidFill>
                  <a:srgbClr val="FFFFFF"/>
                </a:solidFill>
                <a:latin typeface="Arimo"/>
                <a:ea typeface="Arimo"/>
                <a:cs typeface="Arimo"/>
                <a:sym typeface="Arimo"/>
              </a:rPr>
              <a:t>cut_point</a:t>
            </a:r>
            <a:r>
              <a:rPr lang="pt-BR" sz="1000" b="0" i="0" u="none" strike="noStrike" cap="none">
                <a:solidFill>
                  <a:srgbClr val="FFFFFF"/>
                </a:solidFill>
                <a:latin typeface="Quattrocento Sans"/>
                <a:ea typeface="Quattrocento Sans"/>
                <a:cs typeface="Quattrocento Sans"/>
                <a:sym typeface="Quattrocento Sans"/>
              </a:rPr>
              <a:t>. Esta camada é o ponto em que o modelo será cortado.</a:t>
            </a:r>
            <a:r>
              <a:rPr lang="pt-BR" sz="800" b="0" i="0" u="none" strike="noStrike" cap="none">
                <a:solidFill>
                  <a:schemeClr val="dk1"/>
                </a:solidFill>
                <a:latin typeface="Arial"/>
                <a:ea typeface="Arial"/>
                <a:cs typeface="Arial"/>
                <a:sym typeface="Arial"/>
              </a:rPr>
              <a:t> </a:t>
            </a:r>
            <a:endParaRPr sz="1800" b="0" i="0" u="none" strike="noStrike" cap="none">
              <a:solidFill>
                <a:schemeClr val="dk1"/>
              </a:solidFill>
              <a:latin typeface="Arial"/>
              <a:ea typeface="Arial"/>
              <a:cs typeface="Arial"/>
              <a:sym typeface="Arial"/>
            </a:endParaRPr>
          </a:p>
        </p:txBody>
      </p:sp>
      <p:sp>
        <p:nvSpPr>
          <p:cNvPr id="1041" name="Google Shape;1041;p110"/>
          <p:cNvSpPr/>
          <p:nvPr/>
        </p:nvSpPr>
        <p:spPr>
          <a:xfrm>
            <a:off x="0" y="0"/>
            <a:ext cx="12192000" cy="457200"/>
          </a:xfrm>
          <a:prstGeom prst="rect">
            <a:avLst/>
          </a:prstGeom>
          <a:noFill/>
          <a:ln>
            <a:noFill/>
          </a:ln>
        </p:spPr>
        <p:txBody>
          <a:bodyPr spcFirstLastPara="1" wrap="square" lIns="0" tIns="0" rIns="0" bIns="25375" anchor="ctr" anchorCtr="0">
            <a:noAutofit/>
          </a:bodyPr>
          <a:lstStyle/>
          <a:p>
            <a:pPr marL="0" marR="0" lvl="0" indent="0" algn="l" rtl="0">
              <a:lnSpc>
                <a:spcPct val="100000"/>
              </a:lnSpc>
              <a:spcBef>
                <a:spcPts val="0"/>
              </a:spcBef>
              <a:spcAft>
                <a:spcPts val="0"/>
              </a:spcAft>
              <a:buClr>
                <a:srgbClr val="FFFFFF"/>
              </a:buClr>
              <a:buSzPts val="1000"/>
              <a:buFont typeface="Arimo"/>
              <a:buNone/>
            </a:pPr>
            <a:r>
              <a:rPr lang="pt-BR" sz="1000" b="0" i="0" u="none" strike="noStrike" cap="none">
                <a:solidFill>
                  <a:srgbClr val="FFFFFF"/>
                </a:solidFill>
                <a:latin typeface="Arimo"/>
                <a:ea typeface="Arimo"/>
                <a:cs typeface="Arimo"/>
                <a:sym typeface="Arimo"/>
              </a:rPr>
              <a:t>logits = Conv2D(filters=num_classes, kernel_size=1, strides=1, activation=None, name='logits')(model)</a:t>
            </a:r>
            <a:r>
              <a:rPr lang="pt-BR" sz="800" b="0" i="0" u="none" strike="noStrike" cap="none">
                <a:solidFill>
                  <a:schemeClr val="dk1"/>
                </a:solidFill>
                <a:latin typeface="Calibri"/>
                <a:ea typeface="Calibri"/>
                <a:cs typeface="Calibri"/>
                <a:sym typeface="Calibri"/>
              </a:rPr>
              <a:t> </a:t>
            </a:r>
            <a:endParaRPr sz="1800" b="0" i="0" u="none" strike="noStrike" cap="none">
              <a:solidFill>
                <a:schemeClr val="dk1"/>
              </a:solidFill>
              <a:latin typeface="Arial"/>
              <a:ea typeface="Arial"/>
              <a:cs typeface="Arial"/>
              <a:sym typeface="Arial"/>
            </a:endParaRP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1046"/>
        <p:cNvGrpSpPr/>
        <p:nvPr/>
      </p:nvGrpSpPr>
      <p:grpSpPr>
        <a:xfrm>
          <a:off x="0" y="0"/>
          <a:ext cx="0" cy="0"/>
          <a:chOff x="0" y="0"/>
          <a:chExt cx="0" cy="0"/>
        </a:xfrm>
      </p:grpSpPr>
      <p:sp>
        <p:nvSpPr>
          <p:cNvPr id="1047" name="Google Shape;1047;p1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Detalhamento do código</a:t>
            </a:r>
            <a:endParaRPr/>
          </a:p>
        </p:txBody>
      </p:sp>
      <p:sp>
        <p:nvSpPr>
          <p:cNvPr id="1048" name="Google Shape;1048;p111"/>
          <p:cNvSpPr txBox="1">
            <a:spLocks noGrp="1"/>
          </p:cNvSpPr>
          <p:nvPr>
            <p:ph type="body" idx="1"/>
          </p:nvPr>
        </p:nvSpPr>
        <p:spPr>
          <a:xfrm>
            <a:off x="838200" y="1690688"/>
            <a:ext cx="10515600" cy="4351338"/>
          </a:xfrm>
          <a:prstGeom prst="rect">
            <a:avLst/>
          </a:prstGeom>
          <a:noFill/>
          <a:ln>
            <a:noFill/>
          </a:ln>
        </p:spPr>
        <p:txBody>
          <a:bodyPr spcFirstLastPara="1" wrap="square" lIns="91425" tIns="45700" rIns="91425" bIns="45700" anchor="t" anchorCtr="0">
            <a:normAutofit fontScale="77500" lnSpcReduction="20000"/>
          </a:bodyPr>
          <a:lstStyle/>
          <a:p>
            <a:pPr marL="0" lvl="0" indent="0" algn="l" rtl="0">
              <a:lnSpc>
                <a:spcPct val="90000"/>
              </a:lnSpc>
              <a:spcBef>
                <a:spcPts val="0"/>
              </a:spcBef>
              <a:spcAft>
                <a:spcPts val="0"/>
              </a:spcAft>
              <a:buClr>
                <a:schemeClr val="dk1"/>
              </a:buClr>
              <a:buSzPct val="100000"/>
              <a:buNone/>
            </a:pPr>
            <a:r>
              <a:rPr lang="pt-BR" b="1" dirty="0"/>
              <a:t>Treinamento do modelo (</a:t>
            </a:r>
            <a:r>
              <a:rPr lang="pt-BR" b="1" dirty="0" err="1"/>
              <a:t>train</a:t>
            </a:r>
            <a:r>
              <a:rPr lang="pt-BR" b="1" dirty="0"/>
              <a:t> model):</a:t>
            </a:r>
            <a:endParaRPr dirty="0"/>
          </a:p>
          <a:p>
            <a:pPr marL="228600" lvl="0" indent="-228600" algn="l" rtl="0">
              <a:lnSpc>
                <a:spcPct val="90000"/>
              </a:lnSpc>
              <a:spcBef>
                <a:spcPts val="1000"/>
              </a:spcBef>
              <a:spcAft>
                <a:spcPts val="0"/>
              </a:spcAft>
              <a:buClr>
                <a:schemeClr val="dk1"/>
              </a:buClr>
              <a:buSzPct val="100000"/>
              <a:buChar char="•"/>
            </a:pPr>
            <a:r>
              <a:rPr lang="pt-BR" sz="2000" b="1" i="1" dirty="0" err="1"/>
              <a:t>num_classes_with_background</a:t>
            </a:r>
            <a:r>
              <a:rPr lang="pt-BR" sz="2000" b="1" i="1" dirty="0"/>
              <a:t> = </a:t>
            </a:r>
            <a:r>
              <a:rPr lang="pt-BR" sz="2000" b="1" i="1" dirty="0" err="1"/>
              <a:t>num_classes</a:t>
            </a:r>
            <a:r>
              <a:rPr lang="pt-BR" sz="2000" b="1" i="1" dirty="0"/>
              <a:t> + 1</a:t>
            </a:r>
            <a:endParaRPr dirty="0"/>
          </a:p>
          <a:p>
            <a:pPr marL="0" lvl="0" indent="0" algn="l" rtl="0">
              <a:lnSpc>
                <a:spcPct val="90000"/>
              </a:lnSpc>
              <a:spcBef>
                <a:spcPts val="1000"/>
              </a:spcBef>
              <a:spcAft>
                <a:spcPts val="0"/>
              </a:spcAft>
              <a:buClr>
                <a:schemeClr val="dk1"/>
              </a:buClr>
              <a:buSzPct val="100000"/>
              <a:buNone/>
            </a:pPr>
            <a:r>
              <a:rPr lang="pt-BR" sz="1800" dirty="0"/>
              <a:t>Esta linha adiciona 1 ao número de classes para contabilizar a classe de fundo.</a:t>
            </a:r>
            <a:endParaRPr dirty="0"/>
          </a:p>
          <a:p>
            <a:pPr marL="228600" lvl="0" indent="-228600" algn="l" rtl="0">
              <a:lnSpc>
                <a:spcPct val="90000"/>
              </a:lnSpc>
              <a:spcBef>
                <a:spcPts val="1000"/>
              </a:spcBef>
              <a:spcAft>
                <a:spcPts val="0"/>
              </a:spcAft>
              <a:buClr>
                <a:schemeClr val="dk1"/>
              </a:buClr>
              <a:buSzPct val="100000"/>
              <a:buChar char="•"/>
            </a:pPr>
            <a:r>
              <a:rPr lang="pt-BR" sz="2000" b="1" i="1" dirty="0" err="1"/>
              <a:t>weights</a:t>
            </a:r>
            <a:r>
              <a:rPr lang="pt-BR" sz="2000" b="1" i="1" dirty="0"/>
              <a:t> = </a:t>
            </a:r>
            <a:r>
              <a:rPr lang="pt-BR" sz="2000" b="1" i="1" dirty="0" err="1"/>
              <a:t>get_or_download_pretrained_weights</a:t>
            </a:r>
            <a:r>
              <a:rPr lang="pt-BR" sz="2000" b="1" i="1" dirty="0"/>
              <a:t>(WEIGHTS_PREFIX, </a:t>
            </a:r>
            <a:r>
              <a:rPr lang="pt-BR" sz="2000" b="1" i="1" dirty="0" err="1"/>
              <a:t>input_num_channels</a:t>
            </a:r>
            <a:r>
              <a:rPr lang="pt-BR" sz="2000" b="1" i="1" dirty="0"/>
              <a:t>, alpha, </a:t>
            </a:r>
            <a:r>
              <a:rPr lang="pt-BR" sz="2000" b="1" i="1" dirty="0" err="1"/>
              <a:t>allowed_combinations</a:t>
            </a:r>
            <a:r>
              <a:rPr lang="pt-BR" sz="2000" b="1" i="1" dirty="0"/>
              <a:t>)</a:t>
            </a:r>
            <a:endParaRPr dirty="0"/>
          </a:p>
          <a:p>
            <a:pPr marL="0" lvl="0" indent="0" algn="l" rtl="0">
              <a:lnSpc>
                <a:spcPct val="90000"/>
              </a:lnSpc>
              <a:spcBef>
                <a:spcPts val="1000"/>
              </a:spcBef>
              <a:spcAft>
                <a:spcPts val="0"/>
              </a:spcAft>
              <a:buClr>
                <a:schemeClr val="dk1"/>
              </a:buClr>
              <a:buSzPct val="100000"/>
              <a:buNone/>
            </a:pPr>
            <a:r>
              <a:rPr lang="pt-BR" sz="1800" dirty="0"/>
              <a:t>Esta linha obtém ou baixa os pesos </a:t>
            </a:r>
            <a:r>
              <a:rPr lang="pt-BR" sz="1800" dirty="0" err="1"/>
              <a:t>pré</a:t>
            </a:r>
            <a:r>
              <a:rPr lang="pt-BR" sz="1800" dirty="0"/>
              <a:t>-treinados para o modelo.</a:t>
            </a:r>
            <a:endParaRPr dirty="0"/>
          </a:p>
          <a:p>
            <a:pPr marL="228600" lvl="0" indent="-228600" algn="l" rtl="0">
              <a:lnSpc>
                <a:spcPct val="90000"/>
              </a:lnSpc>
              <a:spcBef>
                <a:spcPts val="1000"/>
              </a:spcBef>
              <a:spcAft>
                <a:spcPts val="0"/>
              </a:spcAft>
              <a:buClr>
                <a:schemeClr val="dk1"/>
              </a:buClr>
              <a:buSzPct val="100000"/>
              <a:buChar char="•"/>
            </a:pPr>
            <a:r>
              <a:rPr lang="pt-BR" sz="2000" b="1" i="1" dirty="0"/>
              <a:t>model = </a:t>
            </a:r>
            <a:r>
              <a:rPr lang="pt-BR" sz="2000" b="1" i="1" dirty="0" err="1"/>
              <a:t>build_model</a:t>
            </a:r>
            <a:r>
              <a:rPr lang="pt-BR" sz="2000" b="1" i="1" dirty="0"/>
              <a:t>(</a:t>
            </a:r>
            <a:endParaRPr dirty="0"/>
          </a:p>
          <a:p>
            <a:pPr marL="0" lvl="0" indent="0" algn="l" rtl="0">
              <a:lnSpc>
                <a:spcPct val="90000"/>
              </a:lnSpc>
              <a:spcBef>
                <a:spcPts val="1000"/>
              </a:spcBef>
              <a:spcAft>
                <a:spcPts val="0"/>
              </a:spcAft>
              <a:buClr>
                <a:schemeClr val="dk1"/>
              </a:buClr>
              <a:buSzPct val="100000"/>
              <a:buNone/>
            </a:pPr>
            <a:r>
              <a:rPr lang="pt-BR" sz="2000" b="1" i="1" dirty="0"/>
              <a:t>    </a:t>
            </a:r>
            <a:r>
              <a:rPr lang="pt-BR" sz="2000" b="1" i="1" dirty="0" err="1"/>
              <a:t>input_shape</a:t>
            </a:r>
            <a:r>
              <a:rPr lang="pt-BR" sz="2000" b="1" i="1" dirty="0"/>
              <a:t>=</a:t>
            </a:r>
            <a:r>
              <a:rPr lang="pt-BR" sz="2000" b="1" i="1" dirty="0" err="1"/>
              <a:t>input_shape</a:t>
            </a:r>
            <a:r>
              <a:rPr lang="pt-BR" sz="2000" b="1" i="1" dirty="0"/>
              <a:t>,</a:t>
            </a:r>
            <a:endParaRPr dirty="0"/>
          </a:p>
          <a:p>
            <a:pPr marL="0" lvl="0" indent="0" algn="l" rtl="0">
              <a:lnSpc>
                <a:spcPct val="90000"/>
              </a:lnSpc>
              <a:spcBef>
                <a:spcPts val="1000"/>
              </a:spcBef>
              <a:spcAft>
                <a:spcPts val="0"/>
              </a:spcAft>
              <a:buClr>
                <a:schemeClr val="dk1"/>
              </a:buClr>
              <a:buSzPct val="100000"/>
              <a:buNone/>
            </a:pPr>
            <a:r>
              <a:rPr lang="pt-BR" sz="2000" b="1" i="1" dirty="0"/>
              <a:t>    </a:t>
            </a:r>
            <a:r>
              <a:rPr lang="pt-BR" sz="2000" b="1" i="1" dirty="0" err="1"/>
              <a:t>weights</a:t>
            </a:r>
            <a:r>
              <a:rPr lang="pt-BR" sz="2000" b="1" i="1" dirty="0"/>
              <a:t>=</a:t>
            </a:r>
            <a:r>
              <a:rPr lang="pt-BR" sz="2000" b="1" i="1" dirty="0" err="1"/>
              <a:t>weights</a:t>
            </a:r>
            <a:r>
              <a:rPr lang="pt-BR" sz="2000" b="1" i="1" dirty="0"/>
              <a:t>,</a:t>
            </a:r>
            <a:endParaRPr dirty="0"/>
          </a:p>
          <a:p>
            <a:pPr marL="0" lvl="0" indent="0" algn="l" rtl="0">
              <a:lnSpc>
                <a:spcPct val="90000"/>
              </a:lnSpc>
              <a:spcBef>
                <a:spcPts val="1000"/>
              </a:spcBef>
              <a:spcAft>
                <a:spcPts val="0"/>
              </a:spcAft>
              <a:buClr>
                <a:schemeClr val="dk1"/>
              </a:buClr>
              <a:buSzPct val="100000"/>
              <a:buNone/>
            </a:pPr>
            <a:r>
              <a:rPr lang="pt-BR" sz="2000" b="1" i="1" dirty="0"/>
              <a:t>    alpha=alpha,</a:t>
            </a:r>
            <a:endParaRPr dirty="0"/>
          </a:p>
          <a:p>
            <a:pPr marL="0" lvl="0" indent="0" algn="l" rtl="0">
              <a:lnSpc>
                <a:spcPct val="90000"/>
              </a:lnSpc>
              <a:spcBef>
                <a:spcPts val="1000"/>
              </a:spcBef>
              <a:spcAft>
                <a:spcPts val="0"/>
              </a:spcAft>
              <a:buClr>
                <a:schemeClr val="dk1"/>
              </a:buClr>
              <a:buSzPct val="100000"/>
              <a:buNone/>
            </a:pPr>
            <a:r>
              <a:rPr lang="pt-BR" sz="2000" b="1" i="1" dirty="0"/>
              <a:t>    </a:t>
            </a:r>
            <a:r>
              <a:rPr lang="pt-BR" sz="2000" b="1" i="1" dirty="0" err="1"/>
              <a:t>num_classes</a:t>
            </a:r>
            <a:r>
              <a:rPr lang="pt-BR" sz="2000" b="1" i="1" dirty="0"/>
              <a:t>=</a:t>
            </a:r>
            <a:r>
              <a:rPr lang="pt-BR" sz="2000" b="1" i="1" dirty="0" err="1"/>
              <a:t>num_classes_with_background</a:t>
            </a:r>
            <a:endParaRPr sz="2000" b="1" i="1" dirty="0"/>
          </a:p>
          <a:p>
            <a:pPr marL="0" lvl="0" indent="0" algn="l" rtl="0">
              <a:lnSpc>
                <a:spcPct val="90000"/>
              </a:lnSpc>
              <a:spcBef>
                <a:spcPts val="1000"/>
              </a:spcBef>
              <a:spcAft>
                <a:spcPts val="0"/>
              </a:spcAft>
              <a:buClr>
                <a:schemeClr val="dk1"/>
              </a:buClr>
              <a:buSzPct val="100000"/>
              <a:buNone/>
            </a:pPr>
            <a:r>
              <a:rPr lang="pt-BR" sz="2000" b="1" i="1" dirty="0"/>
              <a:t>)</a:t>
            </a:r>
            <a:endParaRPr dirty="0"/>
          </a:p>
          <a:p>
            <a:pPr marL="0" lvl="0" indent="0" algn="l" rtl="0">
              <a:lnSpc>
                <a:spcPct val="90000"/>
              </a:lnSpc>
              <a:spcBef>
                <a:spcPts val="1000"/>
              </a:spcBef>
              <a:spcAft>
                <a:spcPts val="0"/>
              </a:spcAft>
              <a:buClr>
                <a:schemeClr val="dk1"/>
              </a:buClr>
              <a:buSzPct val="100000"/>
              <a:buNone/>
            </a:pPr>
            <a:r>
              <a:rPr lang="pt-BR" sz="1800" dirty="0"/>
              <a:t>Esta linha constrói o modelo usando a função </a:t>
            </a:r>
            <a:r>
              <a:rPr lang="pt-BR" sz="1800" dirty="0" err="1"/>
              <a:t>build_model</a:t>
            </a:r>
            <a:r>
              <a:rPr lang="pt-BR" sz="1800" dirty="0"/>
              <a:t>.</a:t>
            </a:r>
            <a:endParaRPr sz="1800" dirty="0"/>
          </a:p>
          <a:p>
            <a:pPr marL="228600" lvl="0" indent="-228600" algn="l" rtl="0">
              <a:lnSpc>
                <a:spcPct val="90000"/>
              </a:lnSpc>
              <a:spcBef>
                <a:spcPts val="1000"/>
              </a:spcBef>
              <a:spcAft>
                <a:spcPts val="0"/>
              </a:spcAft>
              <a:buClr>
                <a:schemeClr val="dk1"/>
              </a:buClr>
              <a:buSzPct val="100000"/>
              <a:buChar char="•"/>
            </a:pPr>
            <a:r>
              <a:rPr lang="pt-BR" sz="2000" b="1" i="1" dirty="0" err="1"/>
              <a:t>weighted_xent</a:t>
            </a:r>
            <a:r>
              <a:rPr lang="pt-BR" sz="2000" b="1" i="1" dirty="0"/>
              <a:t> = </a:t>
            </a:r>
            <a:r>
              <a:rPr lang="pt-BR" sz="2000" b="1" i="1" dirty="0" err="1"/>
              <a:t>models.construct_weighted_xent_fn</a:t>
            </a:r>
            <a:r>
              <a:rPr lang="pt-BR" sz="2000" b="1" i="1" dirty="0"/>
              <a:t>(</a:t>
            </a:r>
            <a:r>
              <a:rPr lang="pt-BR" sz="2000" b="1" i="1" dirty="0" err="1"/>
              <a:t>model.output.shape</a:t>
            </a:r>
            <a:r>
              <a:rPr lang="pt-BR" sz="2000" b="1" i="1" dirty="0"/>
              <a:t>, </a:t>
            </a:r>
            <a:r>
              <a:rPr lang="pt-BR" sz="2000" b="1" i="1" dirty="0" err="1"/>
              <a:t>object_weight</a:t>
            </a:r>
            <a:r>
              <a:rPr lang="pt-BR" sz="2000" b="1" i="1" dirty="0"/>
              <a:t>)</a:t>
            </a:r>
            <a:endParaRPr dirty="0"/>
          </a:p>
          <a:p>
            <a:pPr marL="0" lvl="0" indent="0" algn="l" rtl="0">
              <a:lnSpc>
                <a:spcPct val="90000"/>
              </a:lnSpc>
              <a:spcBef>
                <a:spcPts val="1000"/>
              </a:spcBef>
              <a:spcAft>
                <a:spcPts val="0"/>
              </a:spcAft>
              <a:buClr>
                <a:schemeClr val="dk1"/>
              </a:buClr>
              <a:buSzPct val="100000"/>
              <a:buNone/>
            </a:pPr>
            <a:r>
              <a:rPr lang="pt-BR" sz="1800" dirty="0"/>
              <a:t>Esta linha constrói uma função de perda de entropia cruzada ponderada específica para o tamanho deste modelo.</a:t>
            </a:r>
            <a:endParaRPr sz="1800" dirty="0"/>
          </a:p>
          <a:p>
            <a:pPr marL="228600" lvl="0" indent="-140017" algn="l" rtl="0">
              <a:lnSpc>
                <a:spcPct val="90000"/>
              </a:lnSpc>
              <a:spcBef>
                <a:spcPts val="1000"/>
              </a:spcBef>
              <a:spcAft>
                <a:spcPts val="0"/>
              </a:spcAft>
              <a:buClr>
                <a:schemeClr val="dk1"/>
              </a:buClr>
              <a:buSzPct val="100000"/>
              <a:buNone/>
            </a:pPr>
            <a:endParaRPr sz="1800" dirty="0"/>
          </a:p>
          <a:p>
            <a:pPr marL="228600" lvl="0" indent="-140017" algn="l" rtl="0">
              <a:lnSpc>
                <a:spcPct val="90000"/>
              </a:lnSpc>
              <a:spcBef>
                <a:spcPts val="1000"/>
              </a:spcBef>
              <a:spcAft>
                <a:spcPts val="0"/>
              </a:spcAft>
              <a:buClr>
                <a:schemeClr val="dk1"/>
              </a:buClr>
              <a:buSzPct val="100000"/>
              <a:buNone/>
            </a:pPr>
            <a:endParaRPr sz="1800" dirty="0"/>
          </a:p>
          <a:p>
            <a:pPr marL="0" lvl="0" indent="0" algn="l" rtl="0">
              <a:lnSpc>
                <a:spcPct val="90000"/>
              </a:lnSpc>
              <a:spcBef>
                <a:spcPts val="1000"/>
              </a:spcBef>
              <a:spcAft>
                <a:spcPts val="0"/>
              </a:spcAft>
              <a:buClr>
                <a:schemeClr val="dk1"/>
              </a:buClr>
              <a:buSzPct val="100000"/>
              <a:buNone/>
            </a:pPr>
            <a:endParaRPr sz="2000" dirty="0"/>
          </a:p>
        </p:txBody>
      </p:sp>
      <p:sp>
        <p:nvSpPr>
          <p:cNvPr id="1049" name="Google Shape;1049;p111"/>
          <p:cNvSpPr/>
          <p:nvPr/>
        </p:nvSpPr>
        <p:spPr>
          <a:xfrm>
            <a:off x="0" y="0"/>
            <a:ext cx="12192000" cy="0"/>
          </a:xfrm>
          <a:prstGeom prst="rect">
            <a:avLst/>
          </a:prstGeom>
          <a:noFill/>
          <a:ln>
            <a:noFill/>
          </a:ln>
        </p:spPr>
        <p:txBody>
          <a:bodyPr spcFirstLastPara="1" wrap="square" lIns="12675" tIns="0" rIns="12675" bIns="0" anchor="ctr" anchorCtr="0">
            <a:noAutofit/>
          </a:bodyPr>
          <a:lstStyle/>
          <a:p>
            <a:pPr marL="0" marR="0" lvl="0" indent="0" algn="l" rtl="0">
              <a:lnSpc>
                <a:spcPct val="100000"/>
              </a:lnSpc>
              <a:spcBef>
                <a:spcPts val="0"/>
              </a:spcBef>
              <a:spcAft>
                <a:spcPts val="0"/>
              </a:spcAft>
              <a:buClr>
                <a:srgbClr val="FFFFFF"/>
              </a:buClr>
              <a:buSzPts val="1000"/>
              <a:buFont typeface="Quattrocento Sans"/>
              <a:buNone/>
            </a:pPr>
            <a:r>
              <a:rPr lang="pt-BR" sz="1000" b="0" i="0" u="none" strike="noStrike" cap="none">
                <a:solidFill>
                  <a:srgbClr val="FFFFFF"/>
                </a:solidFill>
                <a:latin typeface="Quattrocento Sans"/>
                <a:ea typeface="Quattrocento Sans"/>
                <a:cs typeface="Quattrocento Sans"/>
                <a:sym typeface="Quattrocento Sans"/>
              </a:rPr>
              <a:t>Esta linha obtém a camada chamada ‘block_6_expand_relu’ do modelo MobileNetV2 e a armazena na variável </a:t>
            </a:r>
            <a:r>
              <a:rPr lang="pt-BR" sz="1000" b="0" i="0" u="none" strike="noStrike" cap="none">
                <a:solidFill>
                  <a:srgbClr val="FFFFFF"/>
                </a:solidFill>
                <a:latin typeface="Arimo"/>
                <a:ea typeface="Arimo"/>
                <a:cs typeface="Arimo"/>
                <a:sym typeface="Arimo"/>
              </a:rPr>
              <a:t>cut_point</a:t>
            </a:r>
            <a:r>
              <a:rPr lang="pt-BR" sz="1000" b="0" i="0" u="none" strike="noStrike" cap="none">
                <a:solidFill>
                  <a:srgbClr val="FFFFFF"/>
                </a:solidFill>
                <a:latin typeface="Quattrocento Sans"/>
                <a:ea typeface="Quattrocento Sans"/>
                <a:cs typeface="Quattrocento Sans"/>
                <a:sym typeface="Quattrocento Sans"/>
              </a:rPr>
              <a:t>. Esta camada é o ponto em que o modelo será cortado.</a:t>
            </a:r>
            <a:r>
              <a:rPr lang="pt-BR" sz="800" b="0" i="0" u="none" strike="noStrike" cap="none">
                <a:solidFill>
                  <a:schemeClr val="dk1"/>
                </a:solidFill>
                <a:latin typeface="Arial"/>
                <a:ea typeface="Arial"/>
                <a:cs typeface="Arial"/>
                <a:sym typeface="Arial"/>
              </a:rPr>
              <a:t> </a:t>
            </a:r>
            <a:endParaRPr sz="1800" b="0" i="0" u="none" strike="noStrike" cap="none">
              <a:solidFill>
                <a:schemeClr val="dk1"/>
              </a:solidFill>
              <a:latin typeface="Arial"/>
              <a:ea typeface="Arial"/>
              <a:cs typeface="Arial"/>
              <a:sym typeface="Arial"/>
            </a:endParaRPr>
          </a:p>
        </p:txBody>
      </p:sp>
      <p:sp>
        <p:nvSpPr>
          <p:cNvPr id="1050" name="Google Shape;1050;p111"/>
          <p:cNvSpPr/>
          <p:nvPr/>
        </p:nvSpPr>
        <p:spPr>
          <a:xfrm>
            <a:off x="0" y="0"/>
            <a:ext cx="12192000" cy="457200"/>
          </a:xfrm>
          <a:prstGeom prst="rect">
            <a:avLst/>
          </a:prstGeom>
          <a:noFill/>
          <a:ln>
            <a:noFill/>
          </a:ln>
        </p:spPr>
        <p:txBody>
          <a:bodyPr spcFirstLastPara="1" wrap="square" lIns="0" tIns="0" rIns="0" bIns="25375" anchor="ctr" anchorCtr="0">
            <a:noAutofit/>
          </a:bodyPr>
          <a:lstStyle/>
          <a:p>
            <a:pPr marL="0" marR="0" lvl="0" indent="0" algn="l" rtl="0">
              <a:lnSpc>
                <a:spcPct val="100000"/>
              </a:lnSpc>
              <a:spcBef>
                <a:spcPts val="0"/>
              </a:spcBef>
              <a:spcAft>
                <a:spcPts val="0"/>
              </a:spcAft>
              <a:buClr>
                <a:srgbClr val="FFFFFF"/>
              </a:buClr>
              <a:buSzPts val="1000"/>
              <a:buFont typeface="Arimo"/>
              <a:buNone/>
            </a:pPr>
            <a:r>
              <a:rPr lang="pt-BR" sz="1000" b="0" i="0" u="none" strike="noStrike" cap="none">
                <a:solidFill>
                  <a:srgbClr val="FFFFFF"/>
                </a:solidFill>
                <a:latin typeface="Arimo"/>
                <a:ea typeface="Arimo"/>
                <a:cs typeface="Arimo"/>
                <a:sym typeface="Arimo"/>
              </a:rPr>
              <a:t>logits = Conv2D(filters=num_classes, kernel_size=1, strides=1, activation=None, name='logits')(model)</a:t>
            </a:r>
            <a:r>
              <a:rPr lang="pt-BR" sz="800" b="0" i="0" u="none" strike="noStrike" cap="none">
                <a:solidFill>
                  <a:schemeClr val="dk1"/>
                </a:solidFill>
                <a:latin typeface="Calibri"/>
                <a:ea typeface="Calibri"/>
                <a:cs typeface="Calibri"/>
                <a:sym typeface="Calibri"/>
              </a:rPr>
              <a:t> </a:t>
            </a:r>
            <a:endParaRPr sz="1800" b="0" i="0" u="none" strike="noStrike" cap="none">
              <a:solidFill>
                <a:schemeClr val="dk1"/>
              </a:solidFill>
              <a:latin typeface="Arial"/>
              <a:ea typeface="Arial"/>
              <a:cs typeface="Arial"/>
              <a:sym typeface="Arial"/>
            </a:endParaR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1055"/>
        <p:cNvGrpSpPr/>
        <p:nvPr/>
      </p:nvGrpSpPr>
      <p:grpSpPr>
        <a:xfrm>
          <a:off x="0" y="0"/>
          <a:ext cx="0" cy="0"/>
          <a:chOff x="0" y="0"/>
          <a:chExt cx="0" cy="0"/>
        </a:xfrm>
      </p:grpSpPr>
      <p:sp>
        <p:nvSpPr>
          <p:cNvPr id="1056" name="Google Shape;1056;p11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Detalhamento do código</a:t>
            </a:r>
            <a:endParaRPr/>
          </a:p>
        </p:txBody>
      </p:sp>
      <p:sp>
        <p:nvSpPr>
          <p:cNvPr id="1057" name="Google Shape;1057;p112"/>
          <p:cNvSpPr txBox="1">
            <a:spLocks noGrp="1"/>
          </p:cNvSpPr>
          <p:nvPr>
            <p:ph type="body" idx="1"/>
          </p:nvPr>
        </p:nvSpPr>
        <p:spPr>
          <a:xfrm>
            <a:off x="838200" y="1690688"/>
            <a:ext cx="10515600" cy="435133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800"/>
              <a:buNone/>
            </a:pPr>
            <a:r>
              <a:rPr lang="pt-BR" b="1" dirty="0"/>
              <a:t>Treinamento do modelo (</a:t>
            </a:r>
            <a:r>
              <a:rPr lang="pt-BR" b="1" dirty="0" err="1"/>
              <a:t>train</a:t>
            </a:r>
            <a:r>
              <a:rPr lang="pt-BR" b="1" dirty="0"/>
              <a:t> model):</a:t>
            </a:r>
            <a:endParaRPr dirty="0"/>
          </a:p>
          <a:p>
            <a:pPr marL="228600" lvl="0" indent="-228600" algn="l" rtl="0">
              <a:lnSpc>
                <a:spcPct val="90000"/>
              </a:lnSpc>
              <a:spcBef>
                <a:spcPts val="1000"/>
              </a:spcBef>
              <a:spcAft>
                <a:spcPts val="0"/>
              </a:spcAft>
              <a:buClr>
                <a:schemeClr val="dk1"/>
              </a:buClr>
              <a:buSzPts val="1600"/>
              <a:buChar char="•"/>
            </a:pPr>
            <a:r>
              <a:rPr lang="pt-BR" sz="1600" b="1" i="1" dirty="0" err="1"/>
              <a:t>def</a:t>
            </a:r>
            <a:r>
              <a:rPr lang="pt-BR" sz="1600" b="1" i="1" dirty="0"/>
              <a:t> </a:t>
            </a:r>
            <a:r>
              <a:rPr lang="pt-BR" sz="1600" b="1" i="1" dirty="0" err="1"/>
              <a:t>as_segmentation</a:t>
            </a:r>
            <a:r>
              <a:rPr lang="pt-BR" sz="1600" b="1" i="1" dirty="0"/>
              <a:t>(</a:t>
            </a:r>
            <a:r>
              <a:rPr lang="pt-BR" sz="1600" b="1" i="1" dirty="0" err="1"/>
              <a:t>ds</a:t>
            </a:r>
            <a:r>
              <a:rPr lang="pt-BR" sz="1600" b="1" i="1" dirty="0"/>
              <a:t>, </a:t>
            </a:r>
            <a:r>
              <a:rPr lang="pt-BR" sz="1600" b="1" i="1" dirty="0" err="1"/>
              <a:t>shuffle</a:t>
            </a:r>
            <a:r>
              <a:rPr lang="pt-BR" sz="1600" b="1" i="1" dirty="0"/>
              <a:t>):</a:t>
            </a:r>
            <a:endParaRPr dirty="0"/>
          </a:p>
          <a:p>
            <a:pPr marL="0" lvl="0" indent="0" algn="l" rtl="0">
              <a:lnSpc>
                <a:spcPct val="90000"/>
              </a:lnSpc>
              <a:spcBef>
                <a:spcPts val="1000"/>
              </a:spcBef>
              <a:spcAft>
                <a:spcPts val="0"/>
              </a:spcAft>
              <a:buClr>
                <a:schemeClr val="dk1"/>
              </a:buClr>
              <a:buSzPts val="1600"/>
              <a:buNone/>
            </a:pPr>
            <a:r>
              <a:rPr lang="pt-BR" sz="1600" b="1" i="1" dirty="0"/>
              <a:t>    	</a:t>
            </a:r>
            <a:r>
              <a:rPr lang="pt-BR" sz="1600" b="1" i="1" dirty="0" err="1"/>
              <a:t>ds</a:t>
            </a:r>
            <a:r>
              <a:rPr lang="pt-BR" sz="1600" b="1" i="1" dirty="0"/>
              <a:t> = </a:t>
            </a:r>
            <a:r>
              <a:rPr lang="pt-BR" sz="1600" b="1" i="1" dirty="0" err="1"/>
              <a:t>ds.map</a:t>
            </a:r>
            <a:r>
              <a:rPr lang="pt-BR" sz="1600" b="1" i="1" dirty="0"/>
              <a:t>(</a:t>
            </a:r>
            <a:r>
              <a:rPr lang="pt-BR" sz="1600" b="1" i="1" dirty="0" err="1"/>
              <a:t>dataset.bbox_to_segmentation</a:t>
            </a:r>
            <a:r>
              <a:rPr lang="pt-BR" sz="1600" b="1" i="1" dirty="0"/>
              <a:t>(</a:t>
            </a:r>
            <a:r>
              <a:rPr lang="pt-BR" sz="1600" b="1" i="1" dirty="0" err="1"/>
              <a:t>output_width_height</a:t>
            </a:r>
            <a:r>
              <a:rPr lang="pt-BR" sz="1600" b="1" i="1" dirty="0"/>
              <a:t>, </a:t>
            </a:r>
            <a:r>
              <a:rPr lang="pt-BR" sz="1600" b="1" i="1" dirty="0" err="1"/>
              <a:t>num_classes_with_background</a:t>
            </a:r>
            <a:r>
              <a:rPr lang="pt-BR" sz="1600" b="1" i="1" dirty="0"/>
              <a:t>))</a:t>
            </a:r>
            <a:endParaRPr dirty="0"/>
          </a:p>
          <a:p>
            <a:pPr marL="0" lvl="0" indent="0" algn="l" rtl="0">
              <a:lnSpc>
                <a:spcPct val="90000"/>
              </a:lnSpc>
              <a:spcBef>
                <a:spcPts val="1000"/>
              </a:spcBef>
              <a:spcAft>
                <a:spcPts val="0"/>
              </a:spcAft>
              <a:buClr>
                <a:schemeClr val="dk1"/>
              </a:buClr>
              <a:buSzPts val="1600"/>
              <a:buNone/>
            </a:pPr>
            <a:r>
              <a:rPr lang="pt-BR" sz="1600" b="1" i="1" dirty="0"/>
              <a:t>   	 </a:t>
            </a:r>
            <a:r>
              <a:rPr lang="pt-BR" sz="1600" b="1" i="1" dirty="0" err="1"/>
              <a:t>if</a:t>
            </a:r>
            <a:r>
              <a:rPr lang="pt-BR" sz="1600" b="1" i="1" dirty="0"/>
              <a:t> </a:t>
            </a:r>
            <a:r>
              <a:rPr lang="pt-BR" sz="1600" b="1" i="1" dirty="0" err="1"/>
              <a:t>not</a:t>
            </a:r>
            <a:r>
              <a:rPr lang="pt-BR" sz="1600" b="1" i="1" dirty="0"/>
              <a:t> </a:t>
            </a:r>
            <a:r>
              <a:rPr lang="pt-BR" sz="1600" b="1" i="1" dirty="0" err="1"/>
              <a:t>ensure_determinism</a:t>
            </a:r>
            <a:r>
              <a:rPr lang="pt-BR" sz="1600" b="1" i="1" dirty="0"/>
              <a:t> </a:t>
            </a:r>
            <a:r>
              <a:rPr lang="pt-BR" sz="1600" b="1" i="1" dirty="0" err="1"/>
              <a:t>and</a:t>
            </a:r>
            <a:r>
              <a:rPr lang="pt-BR" sz="1600" b="1" i="1" dirty="0"/>
              <a:t> </a:t>
            </a:r>
            <a:r>
              <a:rPr lang="pt-BR" sz="1600" b="1" i="1" dirty="0" err="1"/>
              <a:t>shuffle</a:t>
            </a:r>
            <a:r>
              <a:rPr lang="pt-BR" sz="1600" b="1" i="1" dirty="0"/>
              <a:t>:</a:t>
            </a:r>
            <a:endParaRPr dirty="0"/>
          </a:p>
          <a:p>
            <a:pPr marL="0" lvl="0" indent="0" algn="l" rtl="0">
              <a:lnSpc>
                <a:spcPct val="90000"/>
              </a:lnSpc>
              <a:spcBef>
                <a:spcPts val="1000"/>
              </a:spcBef>
              <a:spcAft>
                <a:spcPts val="0"/>
              </a:spcAft>
              <a:buClr>
                <a:schemeClr val="dk1"/>
              </a:buClr>
              <a:buSzPts val="1600"/>
              <a:buNone/>
            </a:pPr>
            <a:r>
              <a:rPr lang="pt-BR" sz="1600" b="1" i="1" dirty="0"/>
              <a:t>        		</a:t>
            </a:r>
            <a:r>
              <a:rPr lang="pt-BR" sz="1600" b="1" i="1" dirty="0" err="1"/>
              <a:t>ds</a:t>
            </a:r>
            <a:r>
              <a:rPr lang="pt-BR" sz="1600" b="1" i="1" dirty="0"/>
              <a:t> = </a:t>
            </a:r>
            <a:r>
              <a:rPr lang="pt-BR" sz="1600" b="1" i="1" dirty="0" err="1"/>
              <a:t>ds.shuffle</a:t>
            </a:r>
            <a:r>
              <a:rPr lang="pt-BR" sz="1600" b="1" i="1" dirty="0"/>
              <a:t>(</a:t>
            </a:r>
            <a:r>
              <a:rPr lang="pt-BR" sz="1600" b="1" i="1" dirty="0" err="1"/>
              <a:t>buffer_size</a:t>
            </a:r>
            <a:r>
              <a:rPr lang="pt-BR" sz="1600" b="1" i="1" dirty="0"/>
              <a:t>=</a:t>
            </a:r>
            <a:r>
              <a:rPr lang="pt-BR" sz="1600" b="1" i="1" dirty="0" err="1"/>
              <a:t>batch_size</a:t>
            </a:r>
            <a:r>
              <a:rPr lang="pt-BR" sz="1600" b="1" i="1" dirty="0"/>
              <a:t>*4)</a:t>
            </a:r>
            <a:endParaRPr dirty="0"/>
          </a:p>
          <a:p>
            <a:pPr marL="0" lvl="0" indent="0" algn="l" rtl="0">
              <a:lnSpc>
                <a:spcPct val="90000"/>
              </a:lnSpc>
              <a:spcBef>
                <a:spcPts val="1000"/>
              </a:spcBef>
              <a:spcAft>
                <a:spcPts val="0"/>
              </a:spcAft>
              <a:buClr>
                <a:schemeClr val="dk1"/>
              </a:buClr>
              <a:buSzPts val="1600"/>
              <a:buNone/>
            </a:pPr>
            <a:r>
              <a:rPr lang="pt-BR" sz="1600" b="1" i="1" dirty="0"/>
              <a:t>   	 </a:t>
            </a:r>
            <a:r>
              <a:rPr lang="pt-BR" sz="1600" b="1" i="1" dirty="0" err="1"/>
              <a:t>ds</a:t>
            </a:r>
            <a:r>
              <a:rPr lang="pt-BR" sz="1600" b="1" i="1" dirty="0"/>
              <a:t> = </a:t>
            </a:r>
            <a:r>
              <a:rPr lang="pt-BR" sz="1600" b="1" i="1" dirty="0" err="1"/>
              <a:t>ds.batch</a:t>
            </a:r>
            <a:r>
              <a:rPr lang="pt-BR" sz="1600" b="1" i="1" dirty="0"/>
              <a:t>(</a:t>
            </a:r>
            <a:r>
              <a:rPr lang="pt-BR" sz="1600" b="1" i="1" dirty="0" err="1"/>
              <a:t>batch_size</a:t>
            </a:r>
            <a:r>
              <a:rPr lang="pt-BR" sz="1600" b="1" i="1" dirty="0"/>
              <a:t>, </a:t>
            </a:r>
            <a:r>
              <a:rPr lang="pt-BR" sz="1600" b="1" i="1" dirty="0" err="1"/>
              <a:t>drop_remainder</a:t>
            </a:r>
            <a:r>
              <a:rPr lang="pt-BR" sz="1600" b="1" i="1" dirty="0"/>
              <a:t>=False).</a:t>
            </a:r>
            <a:r>
              <a:rPr lang="pt-BR" sz="1600" b="1" i="1" dirty="0" err="1"/>
              <a:t>prefetch</a:t>
            </a:r>
            <a:r>
              <a:rPr lang="pt-BR" sz="1600" b="1" i="1" dirty="0"/>
              <a:t>(</a:t>
            </a:r>
            <a:r>
              <a:rPr lang="pt-BR" sz="1600" b="1" i="1" dirty="0" err="1"/>
              <a:t>prefetch_policy</a:t>
            </a:r>
            <a:r>
              <a:rPr lang="pt-BR" sz="1600" b="1" i="1" dirty="0"/>
              <a:t>)</a:t>
            </a:r>
            <a:endParaRPr dirty="0"/>
          </a:p>
          <a:p>
            <a:pPr marL="0" lvl="0" indent="0" algn="l" rtl="0">
              <a:lnSpc>
                <a:spcPct val="90000"/>
              </a:lnSpc>
              <a:spcBef>
                <a:spcPts val="1000"/>
              </a:spcBef>
              <a:spcAft>
                <a:spcPts val="0"/>
              </a:spcAft>
              <a:buClr>
                <a:schemeClr val="dk1"/>
              </a:buClr>
              <a:buSzPts val="1600"/>
              <a:buNone/>
            </a:pPr>
            <a:r>
              <a:rPr lang="pt-BR" sz="1600" b="1" i="1" dirty="0"/>
              <a:t>   	 </a:t>
            </a:r>
            <a:r>
              <a:rPr lang="pt-BR" sz="1600" b="1" i="1" dirty="0" err="1"/>
              <a:t>return</a:t>
            </a:r>
            <a:r>
              <a:rPr lang="pt-BR" sz="1600" b="1" i="1" dirty="0"/>
              <a:t> </a:t>
            </a:r>
            <a:r>
              <a:rPr lang="pt-BR" sz="1600" b="1" i="1" dirty="0" err="1"/>
              <a:t>ds</a:t>
            </a:r>
            <a:endParaRPr dirty="0"/>
          </a:p>
          <a:p>
            <a:pPr marL="0" lvl="0" indent="0" algn="l" rtl="0">
              <a:lnSpc>
                <a:spcPct val="90000"/>
              </a:lnSpc>
              <a:spcBef>
                <a:spcPts val="1000"/>
              </a:spcBef>
              <a:spcAft>
                <a:spcPts val="0"/>
              </a:spcAft>
              <a:buClr>
                <a:schemeClr val="dk1"/>
              </a:buClr>
              <a:buSzPts val="1800"/>
              <a:buNone/>
            </a:pPr>
            <a:r>
              <a:rPr lang="pt-BR" sz="1800" dirty="0"/>
              <a:t>Esta função interna transforma rótulos de caixas delimitadoras em mapas de segmentação.</a:t>
            </a:r>
            <a:endParaRPr dirty="0"/>
          </a:p>
          <a:p>
            <a:pPr marL="228600" lvl="0" indent="-228600" algn="l" rtl="0">
              <a:lnSpc>
                <a:spcPct val="90000"/>
              </a:lnSpc>
              <a:spcBef>
                <a:spcPts val="1000"/>
              </a:spcBef>
              <a:spcAft>
                <a:spcPts val="0"/>
              </a:spcAft>
              <a:buClr>
                <a:schemeClr val="dk1"/>
              </a:buClr>
              <a:buSzPts val="1600"/>
              <a:buChar char="•"/>
            </a:pPr>
            <a:r>
              <a:rPr lang="pt-BR" sz="1600" b="1" i="1" dirty="0" err="1"/>
              <a:t>train_segmentation_dataset</a:t>
            </a:r>
            <a:r>
              <a:rPr lang="pt-BR" sz="1600" b="1" i="1" dirty="0"/>
              <a:t> = </a:t>
            </a:r>
            <a:r>
              <a:rPr lang="pt-BR" sz="1600" b="1" i="1" dirty="0" err="1"/>
              <a:t>as_segmentation</a:t>
            </a:r>
            <a:r>
              <a:rPr lang="pt-BR" sz="1600" b="1" i="1" dirty="0"/>
              <a:t>(</a:t>
            </a:r>
            <a:r>
              <a:rPr lang="pt-BR" sz="1600" b="1" i="1" dirty="0" err="1"/>
              <a:t>train_dataset</a:t>
            </a:r>
            <a:r>
              <a:rPr lang="pt-BR" sz="1600" b="1" i="1" dirty="0"/>
              <a:t>, </a:t>
            </a:r>
            <a:r>
              <a:rPr lang="pt-BR" sz="1600" b="1" i="1" dirty="0" err="1"/>
              <a:t>True</a:t>
            </a:r>
            <a:r>
              <a:rPr lang="pt-BR" sz="1600" b="1" i="1" dirty="0"/>
              <a:t>)</a:t>
            </a:r>
            <a:endParaRPr dirty="0"/>
          </a:p>
          <a:p>
            <a:pPr marL="0" lvl="0" indent="0" algn="l" rtl="0">
              <a:lnSpc>
                <a:spcPct val="90000"/>
              </a:lnSpc>
              <a:spcBef>
                <a:spcPts val="1000"/>
              </a:spcBef>
              <a:spcAft>
                <a:spcPts val="0"/>
              </a:spcAft>
              <a:buClr>
                <a:schemeClr val="dk1"/>
              </a:buClr>
              <a:buSzPts val="1600"/>
              <a:buNone/>
            </a:pPr>
            <a:r>
              <a:rPr lang="pt-BR" sz="1600" b="1" i="1" dirty="0"/>
              <a:t>     </a:t>
            </a:r>
            <a:r>
              <a:rPr lang="pt-BR" sz="1600" b="1" i="1" dirty="0" err="1"/>
              <a:t>validation_segmentation_dataset</a:t>
            </a:r>
            <a:r>
              <a:rPr lang="pt-BR" sz="1600" b="1" i="1" dirty="0"/>
              <a:t> = </a:t>
            </a:r>
            <a:r>
              <a:rPr lang="pt-BR" sz="1600" b="1" i="1" dirty="0" err="1"/>
              <a:t>as_segmentation</a:t>
            </a:r>
            <a:r>
              <a:rPr lang="pt-BR" sz="1600" b="1" i="1" dirty="0"/>
              <a:t>(</a:t>
            </a:r>
            <a:r>
              <a:rPr lang="pt-BR" sz="1600" b="1" i="1" dirty="0" err="1"/>
              <a:t>validation_dataset</a:t>
            </a:r>
            <a:r>
              <a:rPr lang="pt-BR" sz="1600" b="1" i="1" dirty="0"/>
              <a:t>, False)</a:t>
            </a:r>
            <a:endParaRPr dirty="0"/>
          </a:p>
          <a:p>
            <a:pPr marL="0" lvl="0" indent="0" algn="l" rtl="0">
              <a:lnSpc>
                <a:spcPct val="90000"/>
              </a:lnSpc>
              <a:spcBef>
                <a:spcPts val="1000"/>
              </a:spcBef>
              <a:spcAft>
                <a:spcPts val="0"/>
              </a:spcAft>
              <a:buClr>
                <a:schemeClr val="dk1"/>
              </a:buClr>
              <a:buSzPts val="1800"/>
              <a:buNone/>
            </a:pPr>
            <a:r>
              <a:rPr lang="pt-BR" sz="1800" dirty="0"/>
              <a:t>Estas linhas aplicam a função </a:t>
            </a:r>
            <a:r>
              <a:rPr lang="pt-BR" sz="1800" dirty="0" err="1"/>
              <a:t>as_segmentation</a:t>
            </a:r>
            <a:r>
              <a:rPr lang="pt-BR" sz="1800" dirty="0"/>
              <a:t> aos conjuntos de dados de treinamento e validação.</a:t>
            </a:r>
            <a:endParaRPr sz="1800" dirty="0"/>
          </a:p>
          <a:p>
            <a:pPr marL="228600" lvl="0" indent="-114300" algn="l" rtl="0">
              <a:lnSpc>
                <a:spcPct val="90000"/>
              </a:lnSpc>
              <a:spcBef>
                <a:spcPts val="1000"/>
              </a:spcBef>
              <a:spcAft>
                <a:spcPts val="0"/>
              </a:spcAft>
              <a:buClr>
                <a:schemeClr val="dk1"/>
              </a:buClr>
              <a:buSzPts val="1800"/>
              <a:buNone/>
            </a:pPr>
            <a:endParaRPr sz="1800" dirty="0"/>
          </a:p>
          <a:p>
            <a:pPr marL="228600" lvl="0" indent="-114300" algn="l" rtl="0">
              <a:lnSpc>
                <a:spcPct val="90000"/>
              </a:lnSpc>
              <a:spcBef>
                <a:spcPts val="1000"/>
              </a:spcBef>
              <a:spcAft>
                <a:spcPts val="0"/>
              </a:spcAft>
              <a:buClr>
                <a:schemeClr val="dk1"/>
              </a:buClr>
              <a:buSzPts val="1800"/>
              <a:buNone/>
            </a:pPr>
            <a:endParaRPr sz="1800" dirty="0"/>
          </a:p>
          <a:p>
            <a:pPr marL="0" lvl="0" indent="0" algn="l" rtl="0">
              <a:lnSpc>
                <a:spcPct val="90000"/>
              </a:lnSpc>
              <a:spcBef>
                <a:spcPts val="1000"/>
              </a:spcBef>
              <a:spcAft>
                <a:spcPts val="0"/>
              </a:spcAft>
              <a:buClr>
                <a:schemeClr val="dk1"/>
              </a:buClr>
              <a:buSzPts val="2000"/>
              <a:buNone/>
            </a:pPr>
            <a:endParaRPr sz="2000" dirty="0"/>
          </a:p>
        </p:txBody>
      </p:sp>
      <p:sp>
        <p:nvSpPr>
          <p:cNvPr id="1058" name="Google Shape;1058;p112"/>
          <p:cNvSpPr/>
          <p:nvPr/>
        </p:nvSpPr>
        <p:spPr>
          <a:xfrm>
            <a:off x="0" y="0"/>
            <a:ext cx="12192000" cy="0"/>
          </a:xfrm>
          <a:prstGeom prst="rect">
            <a:avLst/>
          </a:prstGeom>
          <a:noFill/>
          <a:ln>
            <a:noFill/>
          </a:ln>
        </p:spPr>
        <p:txBody>
          <a:bodyPr spcFirstLastPara="1" wrap="square" lIns="12675" tIns="0" rIns="12675" bIns="0" anchor="ctr" anchorCtr="0">
            <a:noAutofit/>
          </a:bodyPr>
          <a:lstStyle/>
          <a:p>
            <a:pPr marL="0" marR="0" lvl="0" indent="0" algn="l" rtl="0">
              <a:lnSpc>
                <a:spcPct val="100000"/>
              </a:lnSpc>
              <a:spcBef>
                <a:spcPts val="0"/>
              </a:spcBef>
              <a:spcAft>
                <a:spcPts val="0"/>
              </a:spcAft>
              <a:buClr>
                <a:srgbClr val="FFFFFF"/>
              </a:buClr>
              <a:buSzPts val="1000"/>
              <a:buFont typeface="Quattrocento Sans"/>
              <a:buNone/>
            </a:pPr>
            <a:r>
              <a:rPr lang="pt-BR" sz="1000" b="0" i="0" u="none" strike="noStrike" cap="none">
                <a:solidFill>
                  <a:srgbClr val="FFFFFF"/>
                </a:solidFill>
                <a:latin typeface="Quattrocento Sans"/>
                <a:ea typeface="Quattrocento Sans"/>
                <a:cs typeface="Quattrocento Sans"/>
                <a:sym typeface="Quattrocento Sans"/>
              </a:rPr>
              <a:t>Esta linha obtém a camada chamada ‘block_6_expand_relu’ do modelo MobileNetV2 e a armazena na variável </a:t>
            </a:r>
            <a:r>
              <a:rPr lang="pt-BR" sz="1000" b="0" i="0" u="none" strike="noStrike" cap="none">
                <a:solidFill>
                  <a:srgbClr val="FFFFFF"/>
                </a:solidFill>
                <a:latin typeface="Arimo"/>
                <a:ea typeface="Arimo"/>
                <a:cs typeface="Arimo"/>
                <a:sym typeface="Arimo"/>
              </a:rPr>
              <a:t>cut_point</a:t>
            </a:r>
            <a:r>
              <a:rPr lang="pt-BR" sz="1000" b="0" i="0" u="none" strike="noStrike" cap="none">
                <a:solidFill>
                  <a:srgbClr val="FFFFFF"/>
                </a:solidFill>
                <a:latin typeface="Quattrocento Sans"/>
                <a:ea typeface="Quattrocento Sans"/>
                <a:cs typeface="Quattrocento Sans"/>
                <a:sym typeface="Quattrocento Sans"/>
              </a:rPr>
              <a:t>. Esta camada é o ponto em que o modelo será cortado.</a:t>
            </a:r>
            <a:r>
              <a:rPr lang="pt-BR" sz="800" b="0" i="0" u="none" strike="noStrike" cap="none">
                <a:solidFill>
                  <a:schemeClr val="dk1"/>
                </a:solidFill>
                <a:latin typeface="Arial"/>
                <a:ea typeface="Arial"/>
                <a:cs typeface="Arial"/>
                <a:sym typeface="Arial"/>
              </a:rPr>
              <a:t> </a:t>
            </a:r>
            <a:endParaRPr sz="1800" b="0" i="0" u="none" strike="noStrike" cap="none">
              <a:solidFill>
                <a:schemeClr val="dk1"/>
              </a:solidFill>
              <a:latin typeface="Arial"/>
              <a:ea typeface="Arial"/>
              <a:cs typeface="Arial"/>
              <a:sym typeface="Arial"/>
            </a:endParaRPr>
          </a:p>
        </p:txBody>
      </p:sp>
      <p:sp>
        <p:nvSpPr>
          <p:cNvPr id="1059" name="Google Shape;1059;p112"/>
          <p:cNvSpPr/>
          <p:nvPr/>
        </p:nvSpPr>
        <p:spPr>
          <a:xfrm>
            <a:off x="0" y="0"/>
            <a:ext cx="12192000" cy="457200"/>
          </a:xfrm>
          <a:prstGeom prst="rect">
            <a:avLst/>
          </a:prstGeom>
          <a:noFill/>
          <a:ln>
            <a:noFill/>
          </a:ln>
        </p:spPr>
        <p:txBody>
          <a:bodyPr spcFirstLastPara="1" wrap="square" lIns="0" tIns="0" rIns="0" bIns="25375" anchor="ctr" anchorCtr="0">
            <a:noAutofit/>
          </a:bodyPr>
          <a:lstStyle/>
          <a:p>
            <a:pPr marL="0" marR="0" lvl="0" indent="0" algn="l" rtl="0">
              <a:lnSpc>
                <a:spcPct val="100000"/>
              </a:lnSpc>
              <a:spcBef>
                <a:spcPts val="0"/>
              </a:spcBef>
              <a:spcAft>
                <a:spcPts val="0"/>
              </a:spcAft>
              <a:buClr>
                <a:srgbClr val="FFFFFF"/>
              </a:buClr>
              <a:buSzPts val="1000"/>
              <a:buFont typeface="Arimo"/>
              <a:buNone/>
            </a:pPr>
            <a:r>
              <a:rPr lang="pt-BR" sz="1000" b="0" i="0" u="none" strike="noStrike" cap="none">
                <a:solidFill>
                  <a:srgbClr val="FFFFFF"/>
                </a:solidFill>
                <a:latin typeface="Arimo"/>
                <a:ea typeface="Arimo"/>
                <a:cs typeface="Arimo"/>
                <a:sym typeface="Arimo"/>
              </a:rPr>
              <a:t>logits = Conv2D(filters=num_classes, kernel_size=1, strides=1, activation=None, name='logits')(model)</a:t>
            </a:r>
            <a:r>
              <a:rPr lang="pt-BR" sz="800" b="0" i="0" u="none" strike="noStrike" cap="none">
                <a:solidFill>
                  <a:schemeClr val="dk1"/>
                </a:solidFill>
                <a:latin typeface="Calibri"/>
                <a:ea typeface="Calibri"/>
                <a:cs typeface="Calibri"/>
                <a:sym typeface="Calibri"/>
              </a:rPr>
              <a:t> </a:t>
            </a:r>
            <a:endParaRPr sz="1800" b="0" i="0" u="none" strike="noStrike" cap="none">
              <a:solidFill>
                <a:schemeClr val="dk1"/>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Google Shape;310;p24"/>
          <p:cNvSpPr txBox="1">
            <a:spLocks noGrp="1"/>
          </p:cNvSpPr>
          <p:nvPr>
            <p:ph type="title"/>
          </p:nvPr>
        </p:nvSpPr>
        <p:spPr>
          <a:xfrm>
            <a:off x="838200" y="515225"/>
            <a:ext cx="10515600" cy="132570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4400"/>
              <a:buFont typeface="Calibri"/>
              <a:buNone/>
            </a:pPr>
            <a:r>
              <a:rPr lang="pt-BR"/>
              <a:t>Arquitetura e Funcionamento</a:t>
            </a:r>
            <a:endParaRPr/>
          </a:p>
          <a:p>
            <a:pPr marL="0" lvl="0" indent="0" algn="l" rtl="0">
              <a:lnSpc>
                <a:spcPct val="90000"/>
              </a:lnSpc>
              <a:spcBef>
                <a:spcPts val="0"/>
              </a:spcBef>
              <a:spcAft>
                <a:spcPts val="0"/>
              </a:spcAft>
              <a:buClr>
                <a:schemeClr val="dk1"/>
              </a:buClr>
              <a:buSzPts val="4400"/>
              <a:buFont typeface="Calibri"/>
              <a:buNone/>
            </a:pPr>
            <a:endParaRPr/>
          </a:p>
        </p:txBody>
      </p:sp>
      <p:pic>
        <p:nvPicPr>
          <p:cNvPr id="311" name="Google Shape;311;p24"/>
          <p:cNvPicPr preferRelativeResize="0"/>
          <p:nvPr/>
        </p:nvPicPr>
        <p:blipFill>
          <a:blip r:embed="rId3">
            <a:alphaModFix/>
          </a:blip>
          <a:stretch>
            <a:fillRect/>
          </a:stretch>
        </p:blipFill>
        <p:spPr>
          <a:xfrm>
            <a:off x="1758950" y="1178075"/>
            <a:ext cx="8674100" cy="3399850"/>
          </a:xfrm>
          <a:prstGeom prst="rect">
            <a:avLst/>
          </a:prstGeom>
          <a:noFill/>
          <a:ln>
            <a:noFill/>
          </a:ln>
        </p:spPr>
      </p:pic>
      <p:sp>
        <p:nvSpPr>
          <p:cNvPr id="2" name="CaixaDeTexto 1">
            <a:extLst>
              <a:ext uri="{FF2B5EF4-FFF2-40B4-BE49-F238E27FC236}">
                <a16:creationId xmlns:a16="http://schemas.microsoft.com/office/drawing/2014/main" id="{0ED9B640-2EEB-E5E1-F66D-7617FAC35783}"/>
              </a:ext>
            </a:extLst>
          </p:cNvPr>
          <p:cNvSpPr txBox="1"/>
          <p:nvPr/>
        </p:nvSpPr>
        <p:spPr>
          <a:xfrm>
            <a:off x="838201" y="4794499"/>
            <a:ext cx="10515599" cy="1862048"/>
          </a:xfrm>
          <a:prstGeom prst="rect">
            <a:avLst/>
          </a:prstGeom>
          <a:noFill/>
        </p:spPr>
        <p:txBody>
          <a:bodyPr wrap="square" rtlCol="0">
            <a:spAutoFit/>
          </a:bodyPr>
          <a:lstStyle/>
          <a:p>
            <a:pPr algn="just"/>
            <a:r>
              <a:rPr lang="pt-BR" sz="2300" dirty="0">
                <a:latin typeface="Calibri" panose="020F0502020204030204" pitchFamily="34" charset="0"/>
                <a:ea typeface="Calibri" panose="020F0502020204030204" pitchFamily="34" charset="0"/>
                <a:cs typeface="Calibri" panose="020F0502020204030204" pitchFamily="34" charset="0"/>
              </a:rPr>
              <a:t>Cada camada cria uma imagem difusa de resolução mais baixa da camada anterior. Cada 'pixel' na segunda camada mapeia aproximadamente um bloco 4x4 de pixels na camada de entrada, e a parte interessante é que a localidade é um tanto preservada. O 'pixel' na camada 2 em (0, 0) será mapeado aproximadamente de volta ao canto superior esquerdo da imagem de entrada.</a:t>
            </a: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1064"/>
        <p:cNvGrpSpPr/>
        <p:nvPr/>
      </p:nvGrpSpPr>
      <p:grpSpPr>
        <a:xfrm>
          <a:off x="0" y="0"/>
          <a:ext cx="0" cy="0"/>
          <a:chOff x="0" y="0"/>
          <a:chExt cx="0" cy="0"/>
        </a:xfrm>
      </p:grpSpPr>
      <p:sp>
        <p:nvSpPr>
          <p:cNvPr id="1065" name="Google Shape;1065;p11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Detalhamento do código</a:t>
            </a:r>
            <a:endParaRPr/>
          </a:p>
        </p:txBody>
      </p:sp>
      <p:sp>
        <p:nvSpPr>
          <p:cNvPr id="1066" name="Google Shape;1066;p113"/>
          <p:cNvSpPr txBox="1">
            <a:spLocks noGrp="1"/>
          </p:cNvSpPr>
          <p:nvPr>
            <p:ph type="body" idx="1"/>
          </p:nvPr>
        </p:nvSpPr>
        <p:spPr>
          <a:xfrm>
            <a:off x="838200" y="1690688"/>
            <a:ext cx="10515600" cy="4351338"/>
          </a:xfrm>
          <a:prstGeom prst="rect">
            <a:avLst/>
          </a:prstGeom>
          <a:noFill/>
          <a:ln>
            <a:noFill/>
          </a:ln>
        </p:spPr>
        <p:txBody>
          <a:bodyPr spcFirstLastPara="1" wrap="square" lIns="91425" tIns="45700" rIns="91425" bIns="45700" anchor="t" anchorCtr="0">
            <a:normAutofit fontScale="92500" lnSpcReduction="20000"/>
          </a:bodyPr>
          <a:lstStyle/>
          <a:p>
            <a:pPr marL="0" lvl="0" indent="0" algn="l" rtl="0">
              <a:lnSpc>
                <a:spcPct val="90000"/>
              </a:lnSpc>
              <a:spcBef>
                <a:spcPts val="0"/>
              </a:spcBef>
              <a:spcAft>
                <a:spcPts val="0"/>
              </a:spcAft>
              <a:buClr>
                <a:schemeClr val="dk1"/>
              </a:buClr>
              <a:buSzPct val="100000"/>
              <a:buNone/>
            </a:pPr>
            <a:r>
              <a:rPr lang="pt-BR" b="1"/>
              <a:t>Treinamento do modelo (train model):</a:t>
            </a:r>
            <a:endParaRPr/>
          </a:p>
          <a:p>
            <a:pPr marL="228600" lvl="0" indent="-228600" algn="l" rtl="0">
              <a:lnSpc>
                <a:spcPct val="90000"/>
              </a:lnSpc>
              <a:spcBef>
                <a:spcPts val="1000"/>
              </a:spcBef>
              <a:spcAft>
                <a:spcPts val="0"/>
              </a:spcAft>
              <a:buClr>
                <a:schemeClr val="dk1"/>
              </a:buClr>
              <a:buSzPct val="100000"/>
              <a:buChar char="•"/>
            </a:pPr>
            <a:r>
              <a:rPr lang="pt-BR" sz="1800" b="1" i="1"/>
              <a:t>util.set_classifier_biases_from_dataset(model, train_segmentation_dataset)</a:t>
            </a:r>
            <a:endParaRPr/>
          </a:p>
          <a:p>
            <a:pPr marL="0" lvl="0" indent="0" algn="l" rtl="0">
              <a:lnSpc>
                <a:spcPct val="90000"/>
              </a:lnSpc>
              <a:spcBef>
                <a:spcPts val="1000"/>
              </a:spcBef>
              <a:spcAft>
                <a:spcPts val="0"/>
              </a:spcAft>
              <a:buClr>
                <a:schemeClr val="dk1"/>
              </a:buClr>
              <a:buSzPct val="100000"/>
              <a:buNone/>
            </a:pPr>
            <a:r>
              <a:rPr lang="pt-BR" sz="1600"/>
              <a:t>Esta linha inicializa os vieses do classificador final com base na distribuição de classes no conjunto de dados de treinamento. Isso pode ajudar a melhorar o desempenho se houver um desequilíbrio de classe.</a:t>
            </a:r>
            <a:endParaRPr/>
          </a:p>
          <a:p>
            <a:pPr marL="228600" lvl="0" indent="-228600" algn="l" rtl="0">
              <a:lnSpc>
                <a:spcPct val="90000"/>
              </a:lnSpc>
              <a:spcBef>
                <a:spcPts val="1000"/>
              </a:spcBef>
              <a:spcAft>
                <a:spcPts val="0"/>
              </a:spcAft>
              <a:buClr>
                <a:schemeClr val="dk1"/>
              </a:buClr>
              <a:buSzPct val="100000"/>
              <a:buChar char="•"/>
            </a:pPr>
            <a:r>
              <a:rPr lang="pt-BR" sz="1800" b="1" i="1"/>
              <a:t>if not use_velo:</a:t>
            </a:r>
            <a:endParaRPr/>
          </a:p>
          <a:p>
            <a:pPr marL="0" lvl="0" indent="0" algn="l" rtl="0">
              <a:lnSpc>
                <a:spcPct val="90000"/>
              </a:lnSpc>
              <a:spcBef>
                <a:spcPts val="1000"/>
              </a:spcBef>
              <a:spcAft>
                <a:spcPts val="0"/>
              </a:spcAft>
              <a:buClr>
                <a:schemeClr val="dk1"/>
              </a:buClr>
              <a:buSzPct val="100000"/>
              <a:buNone/>
            </a:pPr>
            <a:r>
              <a:rPr lang="pt-BR" sz="1800" b="1" i="1"/>
              <a:t>   	 model.compile(loss=weighted_xent, optimizer=Adam(learning_rate=learning_rate))</a:t>
            </a:r>
            <a:endParaRPr/>
          </a:p>
          <a:p>
            <a:pPr marL="0" lvl="0" indent="0" algn="l" rtl="0">
              <a:lnSpc>
                <a:spcPct val="90000"/>
              </a:lnSpc>
              <a:spcBef>
                <a:spcPts val="1000"/>
              </a:spcBef>
              <a:spcAft>
                <a:spcPts val="0"/>
              </a:spcAft>
              <a:buClr>
                <a:schemeClr val="dk1"/>
              </a:buClr>
              <a:buSzPct val="100000"/>
              <a:buNone/>
            </a:pPr>
            <a:r>
              <a:rPr lang="pt-BR" sz="1600"/>
              <a:t>Se não estiver usando VeLo (um otimizador de aprendizado), o modelo é compilado com a função de perda weighted_xent e o otimizador Adam com a taxa de aprendizado especificada.</a:t>
            </a:r>
            <a:endParaRPr/>
          </a:p>
          <a:p>
            <a:pPr marL="228600" lvl="0" indent="-228600" algn="l" rtl="0">
              <a:lnSpc>
                <a:spcPct val="90000"/>
              </a:lnSpc>
              <a:spcBef>
                <a:spcPts val="1000"/>
              </a:spcBef>
              <a:spcAft>
                <a:spcPts val="0"/>
              </a:spcAft>
              <a:buClr>
                <a:schemeClr val="dk1"/>
              </a:buClr>
              <a:buSzPct val="100000"/>
              <a:buChar char="•"/>
            </a:pPr>
            <a:r>
              <a:rPr lang="pt-BR" sz="1800" b="1" i="1"/>
              <a:t>callbacks = callbacks if callbacks else []</a:t>
            </a:r>
            <a:endParaRPr/>
          </a:p>
          <a:p>
            <a:pPr marL="0" lvl="0" indent="0" algn="l" rtl="0">
              <a:lnSpc>
                <a:spcPct val="90000"/>
              </a:lnSpc>
              <a:spcBef>
                <a:spcPts val="1000"/>
              </a:spcBef>
              <a:spcAft>
                <a:spcPts val="0"/>
              </a:spcAft>
              <a:buClr>
                <a:schemeClr val="dk1"/>
              </a:buClr>
              <a:buSzPct val="100000"/>
              <a:buNone/>
            </a:pPr>
            <a:r>
              <a:rPr lang="pt-BR" sz="1800" b="1" i="1"/>
              <a:t>    callbacks.append(metrics.CentroidScoring(validation_dataset_for_callback, output_width_height,     num_classes_with_background))</a:t>
            </a:r>
            <a:endParaRPr/>
          </a:p>
          <a:p>
            <a:pPr marL="0" lvl="0" indent="0" algn="l" rtl="0">
              <a:lnSpc>
                <a:spcPct val="90000"/>
              </a:lnSpc>
              <a:spcBef>
                <a:spcPts val="1000"/>
              </a:spcBef>
              <a:spcAft>
                <a:spcPts val="0"/>
              </a:spcAft>
              <a:buClr>
                <a:schemeClr val="dk1"/>
              </a:buClr>
              <a:buSzPct val="100000"/>
              <a:buNone/>
            </a:pPr>
            <a:r>
              <a:rPr lang="pt-BR" sz="1800" b="1" i="1"/>
              <a:t>   callbacks.append(metrics.PrintPercentageTrained(num_epochs))</a:t>
            </a:r>
            <a:endParaRPr/>
          </a:p>
          <a:p>
            <a:pPr marL="0" lvl="0" indent="0" algn="l" rtl="0">
              <a:lnSpc>
                <a:spcPct val="90000"/>
              </a:lnSpc>
              <a:spcBef>
                <a:spcPts val="1000"/>
              </a:spcBef>
              <a:spcAft>
                <a:spcPts val="0"/>
              </a:spcAft>
              <a:buClr>
                <a:schemeClr val="dk1"/>
              </a:buClr>
              <a:buSzPct val="100000"/>
              <a:buNone/>
            </a:pPr>
            <a:r>
              <a:rPr lang="pt-BR" sz="1600"/>
              <a:t>Aqui, uma lista de callbacks é criada. Os callbacks são funções que podem ser aplicadas em certos estágios do processo de treinamento. Neste caso, dois callbacks são adicionados: CentroidScoring, que avalia o modelo no final de cada época usando a métrica de pontuação do centróide, e PrintPercentageTrained, que imprime a porcentagem do treinamento concluído após cada época.</a:t>
            </a:r>
            <a:endParaRPr sz="1600"/>
          </a:p>
          <a:p>
            <a:pPr marL="228600" lvl="0" indent="-122872" algn="l" rtl="0">
              <a:lnSpc>
                <a:spcPct val="90000"/>
              </a:lnSpc>
              <a:spcBef>
                <a:spcPts val="1000"/>
              </a:spcBef>
              <a:spcAft>
                <a:spcPts val="0"/>
              </a:spcAft>
              <a:buClr>
                <a:schemeClr val="dk1"/>
              </a:buClr>
              <a:buSzPct val="100000"/>
              <a:buNone/>
            </a:pPr>
            <a:endParaRPr sz="1800" b="1" i="1"/>
          </a:p>
          <a:p>
            <a:pPr marL="228600" lvl="0" indent="-122872" algn="l" rtl="0">
              <a:lnSpc>
                <a:spcPct val="90000"/>
              </a:lnSpc>
              <a:spcBef>
                <a:spcPts val="1000"/>
              </a:spcBef>
              <a:spcAft>
                <a:spcPts val="0"/>
              </a:spcAft>
              <a:buClr>
                <a:schemeClr val="dk1"/>
              </a:buClr>
              <a:buSzPct val="100000"/>
              <a:buNone/>
            </a:pPr>
            <a:endParaRPr sz="1800" b="1" i="1"/>
          </a:p>
          <a:p>
            <a:pPr marL="228600" lvl="0" indent="-64135" algn="l" rtl="0">
              <a:lnSpc>
                <a:spcPct val="90000"/>
              </a:lnSpc>
              <a:spcBef>
                <a:spcPts val="1000"/>
              </a:spcBef>
              <a:spcAft>
                <a:spcPts val="0"/>
              </a:spcAft>
              <a:buClr>
                <a:schemeClr val="dk1"/>
              </a:buClr>
              <a:buSzPct val="100000"/>
              <a:buNone/>
            </a:pPr>
            <a:endParaRPr b="1"/>
          </a:p>
          <a:p>
            <a:pPr marL="228600" lvl="0" indent="-122872" algn="l" rtl="0">
              <a:lnSpc>
                <a:spcPct val="90000"/>
              </a:lnSpc>
              <a:spcBef>
                <a:spcPts val="1000"/>
              </a:spcBef>
              <a:spcAft>
                <a:spcPts val="0"/>
              </a:spcAft>
              <a:buClr>
                <a:schemeClr val="dk1"/>
              </a:buClr>
              <a:buSzPct val="100000"/>
              <a:buNone/>
            </a:pPr>
            <a:endParaRPr sz="1800"/>
          </a:p>
          <a:p>
            <a:pPr marL="228600" lvl="0" indent="-122872" algn="l" rtl="0">
              <a:lnSpc>
                <a:spcPct val="90000"/>
              </a:lnSpc>
              <a:spcBef>
                <a:spcPts val="1000"/>
              </a:spcBef>
              <a:spcAft>
                <a:spcPts val="0"/>
              </a:spcAft>
              <a:buClr>
                <a:schemeClr val="dk1"/>
              </a:buClr>
              <a:buSzPct val="100000"/>
              <a:buNone/>
            </a:pPr>
            <a:endParaRPr sz="1800"/>
          </a:p>
          <a:p>
            <a:pPr marL="0" lvl="0" indent="0" algn="l" rtl="0">
              <a:lnSpc>
                <a:spcPct val="90000"/>
              </a:lnSpc>
              <a:spcBef>
                <a:spcPts val="1000"/>
              </a:spcBef>
              <a:spcAft>
                <a:spcPts val="0"/>
              </a:spcAft>
              <a:buClr>
                <a:schemeClr val="dk1"/>
              </a:buClr>
              <a:buSzPct val="100000"/>
              <a:buNone/>
            </a:pPr>
            <a:endParaRPr sz="2000"/>
          </a:p>
        </p:txBody>
      </p:sp>
      <p:sp>
        <p:nvSpPr>
          <p:cNvPr id="1067" name="Google Shape;1067;p113"/>
          <p:cNvSpPr/>
          <p:nvPr/>
        </p:nvSpPr>
        <p:spPr>
          <a:xfrm>
            <a:off x="0" y="0"/>
            <a:ext cx="12192000" cy="0"/>
          </a:xfrm>
          <a:prstGeom prst="rect">
            <a:avLst/>
          </a:prstGeom>
          <a:noFill/>
          <a:ln>
            <a:noFill/>
          </a:ln>
        </p:spPr>
        <p:txBody>
          <a:bodyPr spcFirstLastPara="1" wrap="square" lIns="12675" tIns="0" rIns="12675" bIns="0" anchor="ctr" anchorCtr="0">
            <a:noAutofit/>
          </a:bodyPr>
          <a:lstStyle/>
          <a:p>
            <a:pPr marL="0" marR="0" lvl="0" indent="0" algn="l" rtl="0">
              <a:lnSpc>
                <a:spcPct val="100000"/>
              </a:lnSpc>
              <a:spcBef>
                <a:spcPts val="0"/>
              </a:spcBef>
              <a:spcAft>
                <a:spcPts val="0"/>
              </a:spcAft>
              <a:buClr>
                <a:srgbClr val="FFFFFF"/>
              </a:buClr>
              <a:buSzPts val="1000"/>
              <a:buFont typeface="Quattrocento Sans"/>
              <a:buNone/>
            </a:pPr>
            <a:r>
              <a:rPr lang="pt-BR" sz="1000" b="0" i="0" u="none" strike="noStrike" cap="none">
                <a:solidFill>
                  <a:srgbClr val="FFFFFF"/>
                </a:solidFill>
                <a:latin typeface="Quattrocento Sans"/>
                <a:ea typeface="Quattrocento Sans"/>
                <a:cs typeface="Quattrocento Sans"/>
                <a:sym typeface="Quattrocento Sans"/>
              </a:rPr>
              <a:t>Esta linha obtém a camada chamada ‘block_6_expand_relu’ do modelo MobileNetV2 e a armazena na variável </a:t>
            </a:r>
            <a:r>
              <a:rPr lang="pt-BR" sz="1000" b="0" i="0" u="none" strike="noStrike" cap="none">
                <a:solidFill>
                  <a:srgbClr val="FFFFFF"/>
                </a:solidFill>
                <a:latin typeface="Arimo"/>
                <a:ea typeface="Arimo"/>
                <a:cs typeface="Arimo"/>
                <a:sym typeface="Arimo"/>
              </a:rPr>
              <a:t>cut_point</a:t>
            </a:r>
            <a:r>
              <a:rPr lang="pt-BR" sz="1000" b="0" i="0" u="none" strike="noStrike" cap="none">
                <a:solidFill>
                  <a:srgbClr val="FFFFFF"/>
                </a:solidFill>
                <a:latin typeface="Quattrocento Sans"/>
                <a:ea typeface="Quattrocento Sans"/>
                <a:cs typeface="Quattrocento Sans"/>
                <a:sym typeface="Quattrocento Sans"/>
              </a:rPr>
              <a:t>. Esta camada é o ponto em que o modelo será cortado.</a:t>
            </a:r>
            <a:r>
              <a:rPr lang="pt-BR" sz="800" b="0" i="0" u="none" strike="noStrike" cap="none">
                <a:solidFill>
                  <a:schemeClr val="dk1"/>
                </a:solidFill>
                <a:latin typeface="Arial"/>
                <a:ea typeface="Arial"/>
                <a:cs typeface="Arial"/>
                <a:sym typeface="Arial"/>
              </a:rPr>
              <a:t> </a:t>
            </a:r>
            <a:endParaRPr sz="1800" b="0" i="0" u="none" strike="noStrike" cap="none">
              <a:solidFill>
                <a:schemeClr val="dk1"/>
              </a:solidFill>
              <a:latin typeface="Arial"/>
              <a:ea typeface="Arial"/>
              <a:cs typeface="Arial"/>
              <a:sym typeface="Arial"/>
            </a:endParaRPr>
          </a:p>
        </p:txBody>
      </p:sp>
      <p:sp>
        <p:nvSpPr>
          <p:cNvPr id="1068" name="Google Shape;1068;p113"/>
          <p:cNvSpPr/>
          <p:nvPr/>
        </p:nvSpPr>
        <p:spPr>
          <a:xfrm>
            <a:off x="0" y="0"/>
            <a:ext cx="12192000" cy="457200"/>
          </a:xfrm>
          <a:prstGeom prst="rect">
            <a:avLst/>
          </a:prstGeom>
          <a:noFill/>
          <a:ln>
            <a:noFill/>
          </a:ln>
        </p:spPr>
        <p:txBody>
          <a:bodyPr spcFirstLastPara="1" wrap="square" lIns="0" tIns="0" rIns="0" bIns="25375" anchor="ctr" anchorCtr="0">
            <a:noAutofit/>
          </a:bodyPr>
          <a:lstStyle/>
          <a:p>
            <a:pPr marL="0" marR="0" lvl="0" indent="0" algn="l" rtl="0">
              <a:lnSpc>
                <a:spcPct val="100000"/>
              </a:lnSpc>
              <a:spcBef>
                <a:spcPts val="0"/>
              </a:spcBef>
              <a:spcAft>
                <a:spcPts val="0"/>
              </a:spcAft>
              <a:buClr>
                <a:srgbClr val="FFFFFF"/>
              </a:buClr>
              <a:buSzPts val="1000"/>
              <a:buFont typeface="Arimo"/>
              <a:buNone/>
            </a:pPr>
            <a:r>
              <a:rPr lang="pt-BR" sz="1000" b="0" i="0" u="none" strike="noStrike" cap="none">
                <a:solidFill>
                  <a:srgbClr val="FFFFFF"/>
                </a:solidFill>
                <a:latin typeface="Arimo"/>
                <a:ea typeface="Arimo"/>
                <a:cs typeface="Arimo"/>
                <a:sym typeface="Arimo"/>
              </a:rPr>
              <a:t>logits = Conv2D(filters=num_classes, kernel_size=1, strides=1, activation=None, name='logits')(model)</a:t>
            </a:r>
            <a:r>
              <a:rPr lang="pt-BR" sz="800" b="0" i="0" u="none" strike="noStrike" cap="none">
                <a:solidFill>
                  <a:schemeClr val="dk1"/>
                </a:solidFill>
                <a:latin typeface="Calibri"/>
                <a:ea typeface="Calibri"/>
                <a:cs typeface="Calibri"/>
                <a:sym typeface="Calibri"/>
              </a:rPr>
              <a:t> </a:t>
            </a:r>
            <a:endParaRPr sz="1800" b="0" i="0" u="none" strike="noStrike" cap="none">
              <a:solidFill>
                <a:schemeClr val="dk1"/>
              </a:solidFill>
              <a:latin typeface="Arial"/>
              <a:ea typeface="Arial"/>
              <a:cs typeface="Arial"/>
              <a:sym typeface="Arial"/>
            </a:endParaRP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1073"/>
        <p:cNvGrpSpPr/>
        <p:nvPr/>
      </p:nvGrpSpPr>
      <p:grpSpPr>
        <a:xfrm>
          <a:off x="0" y="0"/>
          <a:ext cx="0" cy="0"/>
          <a:chOff x="0" y="0"/>
          <a:chExt cx="0" cy="0"/>
        </a:xfrm>
      </p:grpSpPr>
      <p:sp>
        <p:nvSpPr>
          <p:cNvPr id="1074" name="Google Shape;1074;p11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Detalhamento do código</a:t>
            </a:r>
            <a:endParaRPr/>
          </a:p>
        </p:txBody>
      </p:sp>
      <p:sp>
        <p:nvSpPr>
          <p:cNvPr id="1075" name="Google Shape;1075;p114"/>
          <p:cNvSpPr txBox="1">
            <a:spLocks noGrp="1"/>
          </p:cNvSpPr>
          <p:nvPr>
            <p:ph type="body" idx="1"/>
          </p:nvPr>
        </p:nvSpPr>
        <p:spPr>
          <a:xfrm>
            <a:off x="838200" y="1690688"/>
            <a:ext cx="10515600" cy="4351338"/>
          </a:xfrm>
          <a:prstGeom prst="rect">
            <a:avLst/>
          </a:prstGeom>
          <a:noFill/>
          <a:ln>
            <a:noFill/>
          </a:ln>
        </p:spPr>
        <p:txBody>
          <a:bodyPr spcFirstLastPara="1" wrap="square" lIns="91425" tIns="45700" rIns="91425" bIns="45700" anchor="t" anchorCtr="0">
            <a:normAutofit fontScale="70000" lnSpcReduction="20000"/>
          </a:bodyPr>
          <a:lstStyle/>
          <a:p>
            <a:pPr marL="0" lvl="0" indent="0" algn="l" rtl="0">
              <a:lnSpc>
                <a:spcPct val="90000"/>
              </a:lnSpc>
              <a:spcBef>
                <a:spcPts val="0"/>
              </a:spcBef>
              <a:spcAft>
                <a:spcPts val="0"/>
              </a:spcAft>
              <a:buClr>
                <a:schemeClr val="dk1"/>
              </a:buClr>
              <a:buSzPct val="100000"/>
              <a:buNone/>
            </a:pPr>
            <a:r>
              <a:rPr lang="pt-BR" b="1"/>
              <a:t>Treinamento do modelo (train model):</a:t>
            </a:r>
            <a:endParaRPr/>
          </a:p>
          <a:p>
            <a:pPr marL="228600" lvl="0" indent="-228600" algn="l" rtl="0">
              <a:lnSpc>
                <a:spcPct val="90000"/>
              </a:lnSpc>
              <a:spcBef>
                <a:spcPts val="1000"/>
              </a:spcBef>
              <a:spcAft>
                <a:spcPts val="0"/>
              </a:spcAft>
              <a:buClr>
                <a:schemeClr val="dk1"/>
              </a:buClr>
              <a:buSzPct val="100000"/>
              <a:buChar char="•"/>
            </a:pPr>
            <a:r>
              <a:rPr lang="pt-BR" sz="2300" b="1" i="1"/>
              <a:t>callbacks.append(</a:t>
            </a:r>
            <a:endParaRPr/>
          </a:p>
          <a:p>
            <a:pPr marL="457200" lvl="1" indent="0" algn="l" rtl="0">
              <a:lnSpc>
                <a:spcPct val="90000"/>
              </a:lnSpc>
              <a:spcBef>
                <a:spcPts val="500"/>
              </a:spcBef>
              <a:spcAft>
                <a:spcPts val="0"/>
              </a:spcAft>
              <a:buClr>
                <a:schemeClr val="dk1"/>
              </a:buClr>
              <a:buSzPct val="100000"/>
              <a:buNone/>
            </a:pPr>
            <a:r>
              <a:rPr lang="pt-BR" sz="2300" b="1" i="1"/>
              <a:t>    tf.keras.callbacks.ModelCheckpoint(best_model_path,</a:t>
            </a:r>
            <a:endParaRPr/>
          </a:p>
          <a:p>
            <a:pPr marL="457200" lvl="1" indent="0" algn="l" rtl="0">
              <a:lnSpc>
                <a:spcPct val="90000"/>
              </a:lnSpc>
              <a:spcBef>
                <a:spcPts val="500"/>
              </a:spcBef>
              <a:spcAft>
                <a:spcPts val="0"/>
              </a:spcAft>
              <a:buClr>
                <a:schemeClr val="dk1"/>
              </a:buClr>
              <a:buSzPct val="100000"/>
              <a:buNone/>
            </a:pPr>
            <a:r>
              <a:rPr lang="pt-BR" sz="2300" b="1" i="1"/>
              <a:t>        monitor='val_f1', save_best_only=True, mode='max',</a:t>
            </a:r>
            <a:endParaRPr/>
          </a:p>
          <a:p>
            <a:pPr marL="457200" lvl="1" indent="0" algn="l" rtl="0">
              <a:lnSpc>
                <a:spcPct val="90000"/>
              </a:lnSpc>
              <a:spcBef>
                <a:spcPts val="500"/>
              </a:spcBef>
              <a:spcAft>
                <a:spcPts val="0"/>
              </a:spcAft>
              <a:buClr>
                <a:schemeClr val="dk1"/>
              </a:buClr>
              <a:buSzPct val="100000"/>
              <a:buNone/>
            </a:pPr>
            <a:r>
              <a:rPr lang="pt-BR" sz="2300" b="1" i="1"/>
              <a:t>        save_weights_only=True, verbose=0))</a:t>
            </a:r>
            <a:endParaRPr/>
          </a:p>
          <a:p>
            <a:pPr marL="0" lvl="0" indent="0" algn="l" rtl="0">
              <a:lnSpc>
                <a:spcPct val="90000"/>
              </a:lnSpc>
              <a:spcBef>
                <a:spcPts val="1000"/>
              </a:spcBef>
              <a:spcAft>
                <a:spcPts val="0"/>
              </a:spcAft>
              <a:buClr>
                <a:schemeClr val="dk1"/>
              </a:buClr>
              <a:buSzPct val="100000"/>
              <a:buNone/>
            </a:pPr>
            <a:r>
              <a:rPr lang="pt-BR" sz="2100"/>
              <a:t>Este é outro callback que salva o modelo com o melhor valor F1 no caminho especificado.</a:t>
            </a:r>
            <a:endParaRPr/>
          </a:p>
          <a:p>
            <a:pPr marL="228600" lvl="0" indent="-228600" algn="l" rtl="0">
              <a:lnSpc>
                <a:spcPct val="90000"/>
              </a:lnSpc>
              <a:spcBef>
                <a:spcPts val="600"/>
              </a:spcBef>
              <a:spcAft>
                <a:spcPts val="0"/>
              </a:spcAft>
              <a:buClr>
                <a:schemeClr val="dk1"/>
              </a:buClr>
              <a:buSzPct val="100000"/>
              <a:buChar char="•"/>
            </a:pPr>
            <a:r>
              <a:rPr lang="pt-BR" sz="1800" b="1" i="1"/>
              <a:t>if use_velo:</a:t>
            </a:r>
            <a:endParaRPr/>
          </a:p>
          <a:p>
            <a:pPr marL="0" lvl="0" indent="0" algn="l" rtl="0">
              <a:lnSpc>
                <a:spcPct val="90000"/>
              </a:lnSpc>
              <a:spcBef>
                <a:spcPts val="600"/>
              </a:spcBef>
              <a:spcAft>
                <a:spcPts val="0"/>
              </a:spcAft>
              <a:buClr>
                <a:schemeClr val="dk1"/>
              </a:buClr>
              <a:buSzPct val="100000"/>
              <a:buNone/>
            </a:pPr>
            <a:r>
              <a:rPr lang="pt-BR" sz="1800" b="1" i="1"/>
              <a:t>    	from tensorflow.python.framework.errors_impl import ResourceExhaustedError</a:t>
            </a:r>
            <a:endParaRPr sz="1800" b="1" i="1"/>
          </a:p>
          <a:p>
            <a:pPr marL="0" lvl="0" indent="0" algn="l" rtl="0">
              <a:lnSpc>
                <a:spcPct val="90000"/>
              </a:lnSpc>
              <a:spcBef>
                <a:spcPts val="600"/>
              </a:spcBef>
              <a:spcAft>
                <a:spcPts val="0"/>
              </a:spcAft>
              <a:buClr>
                <a:schemeClr val="dk1"/>
              </a:buClr>
              <a:buSzPct val="100000"/>
              <a:buNone/>
            </a:pPr>
            <a:r>
              <a:rPr lang="pt-BR" sz="1800" b="1" i="1"/>
              <a:t>try:</a:t>
            </a:r>
            <a:endParaRPr/>
          </a:p>
          <a:p>
            <a:pPr marL="0" lvl="0" indent="0" algn="l" rtl="0">
              <a:lnSpc>
                <a:spcPct val="90000"/>
              </a:lnSpc>
              <a:spcBef>
                <a:spcPts val="600"/>
              </a:spcBef>
              <a:spcAft>
                <a:spcPts val="0"/>
              </a:spcAft>
              <a:buClr>
                <a:schemeClr val="dk1"/>
              </a:buClr>
              <a:buSzPct val="100000"/>
              <a:buNone/>
            </a:pPr>
            <a:r>
              <a:rPr lang="pt-BR" sz="1800" b="1" i="1"/>
              <a:t>        train_keras_model_with_velo(</a:t>
            </a:r>
            <a:endParaRPr/>
          </a:p>
          <a:p>
            <a:pPr marL="0" lvl="0" indent="0" algn="l" rtl="0">
              <a:lnSpc>
                <a:spcPct val="90000"/>
              </a:lnSpc>
              <a:spcBef>
                <a:spcPts val="600"/>
              </a:spcBef>
              <a:spcAft>
                <a:spcPts val="0"/>
              </a:spcAft>
              <a:buClr>
                <a:schemeClr val="dk1"/>
              </a:buClr>
              <a:buSzPct val="100000"/>
              <a:buNone/>
            </a:pPr>
            <a:r>
              <a:rPr lang="pt-BR" sz="1800" b="1" i="1"/>
              <a:t>            model,</a:t>
            </a:r>
            <a:endParaRPr/>
          </a:p>
          <a:p>
            <a:pPr marL="0" lvl="0" indent="0" algn="l" rtl="0">
              <a:lnSpc>
                <a:spcPct val="90000"/>
              </a:lnSpc>
              <a:spcBef>
                <a:spcPts val="600"/>
              </a:spcBef>
              <a:spcAft>
                <a:spcPts val="0"/>
              </a:spcAft>
              <a:buClr>
                <a:schemeClr val="dk1"/>
              </a:buClr>
              <a:buSzPct val="100000"/>
              <a:buNone/>
            </a:pPr>
            <a:r>
              <a:rPr lang="pt-BR" sz="1800" b="1" i="1"/>
              <a:t>            train_segmentation_dataset,</a:t>
            </a:r>
            <a:endParaRPr/>
          </a:p>
          <a:p>
            <a:pPr marL="0" lvl="0" indent="0" algn="l" rtl="0">
              <a:lnSpc>
                <a:spcPct val="90000"/>
              </a:lnSpc>
              <a:spcBef>
                <a:spcPts val="600"/>
              </a:spcBef>
              <a:spcAft>
                <a:spcPts val="0"/>
              </a:spcAft>
              <a:buClr>
                <a:schemeClr val="dk1"/>
              </a:buClr>
              <a:buSzPct val="100000"/>
              <a:buNone/>
            </a:pPr>
            <a:r>
              <a:rPr lang="pt-BR" sz="1800" b="1" i="1"/>
              <a:t>            validation_segmentation_dataset,</a:t>
            </a:r>
            <a:endParaRPr/>
          </a:p>
          <a:p>
            <a:pPr marL="0" lvl="0" indent="0" algn="l" rtl="0">
              <a:lnSpc>
                <a:spcPct val="90000"/>
              </a:lnSpc>
              <a:spcBef>
                <a:spcPts val="600"/>
              </a:spcBef>
              <a:spcAft>
                <a:spcPts val="0"/>
              </a:spcAft>
              <a:buClr>
                <a:schemeClr val="dk1"/>
              </a:buClr>
              <a:buSzPct val="100000"/>
              <a:buNone/>
            </a:pPr>
            <a:r>
              <a:rPr lang="pt-BR" sz="1800" b="1" i="1"/>
              <a:t>            loss_fn=weighted_xent,</a:t>
            </a:r>
            <a:endParaRPr/>
          </a:p>
          <a:p>
            <a:pPr marL="0" lvl="0" indent="0" algn="l" rtl="0">
              <a:lnSpc>
                <a:spcPct val="90000"/>
              </a:lnSpc>
              <a:spcBef>
                <a:spcPts val="600"/>
              </a:spcBef>
              <a:spcAft>
                <a:spcPts val="0"/>
              </a:spcAft>
              <a:buClr>
                <a:schemeClr val="dk1"/>
              </a:buClr>
              <a:buSzPct val="100000"/>
              <a:buNone/>
            </a:pPr>
            <a:r>
              <a:rPr lang="pt-BR" sz="1800" b="1" i="1"/>
              <a:t>            num_epochs=num_epochs,</a:t>
            </a:r>
            <a:endParaRPr/>
          </a:p>
          <a:p>
            <a:pPr marL="0" lvl="0" indent="0" algn="l" rtl="0">
              <a:lnSpc>
                <a:spcPct val="90000"/>
              </a:lnSpc>
              <a:spcBef>
                <a:spcPts val="600"/>
              </a:spcBef>
              <a:spcAft>
                <a:spcPts val="0"/>
              </a:spcAft>
              <a:buClr>
                <a:schemeClr val="dk1"/>
              </a:buClr>
              <a:buSzPct val="100000"/>
              <a:buNone/>
            </a:pPr>
            <a:r>
              <a:rPr lang="pt-BR" sz="1800" b="1" i="1"/>
              <a:t>            callbacks=callbacks</a:t>
            </a:r>
            <a:endParaRPr/>
          </a:p>
          <a:p>
            <a:pPr marL="0" lvl="0" indent="0" algn="l" rtl="0">
              <a:lnSpc>
                <a:spcPct val="90000"/>
              </a:lnSpc>
              <a:spcBef>
                <a:spcPts val="600"/>
              </a:spcBef>
              <a:spcAft>
                <a:spcPts val="0"/>
              </a:spcAft>
              <a:buClr>
                <a:schemeClr val="dk1"/>
              </a:buClr>
              <a:buSzPct val="100000"/>
              <a:buNone/>
            </a:pPr>
            <a:r>
              <a:rPr lang="pt-BR" sz="1800" b="1" i="1"/>
              <a:t>        )</a:t>
            </a:r>
            <a:endParaRPr/>
          </a:p>
          <a:p>
            <a:pPr marL="0" lvl="0" indent="0" algn="l" rtl="0">
              <a:lnSpc>
                <a:spcPct val="90000"/>
              </a:lnSpc>
              <a:spcBef>
                <a:spcPts val="600"/>
              </a:spcBef>
              <a:spcAft>
                <a:spcPts val="0"/>
              </a:spcAft>
              <a:buClr>
                <a:schemeClr val="dk1"/>
              </a:buClr>
              <a:buSzPct val="100000"/>
              <a:buNone/>
            </a:pPr>
            <a:r>
              <a:rPr lang="pt-BR" sz="1800" b="1" i="1"/>
              <a:t>   </a:t>
            </a:r>
            <a:endParaRPr sz="1800" b="1" i="1"/>
          </a:p>
          <a:p>
            <a:pPr marL="228600" lvl="0" indent="-104140" algn="l" rtl="0">
              <a:lnSpc>
                <a:spcPct val="90000"/>
              </a:lnSpc>
              <a:spcBef>
                <a:spcPts val="1000"/>
              </a:spcBef>
              <a:spcAft>
                <a:spcPts val="0"/>
              </a:spcAft>
              <a:buClr>
                <a:schemeClr val="dk1"/>
              </a:buClr>
              <a:buSzPct val="100000"/>
              <a:buNone/>
            </a:pPr>
            <a:endParaRPr b="1"/>
          </a:p>
          <a:p>
            <a:pPr marL="228600" lvl="0" indent="-148590" algn="l" rtl="0">
              <a:lnSpc>
                <a:spcPct val="90000"/>
              </a:lnSpc>
              <a:spcBef>
                <a:spcPts val="1000"/>
              </a:spcBef>
              <a:spcAft>
                <a:spcPts val="0"/>
              </a:spcAft>
              <a:buClr>
                <a:schemeClr val="dk1"/>
              </a:buClr>
              <a:buSzPct val="100000"/>
              <a:buNone/>
            </a:pPr>
            <a:endParaRPr sz="1800"/>
          </a:p>
          <a:p>
            <a:pPr marL="228600" lvl="0" indent="-148590" algn="l" rtl="0">
              <a:lnSpc>
                <a:spcPct val="90000"/>
              </a:lnSpc>
              <a:spcBef>
                <a:spcPts val="1000"/>
              </a:spcBef>
              <a:spcAft>
                <a:spcPts val="0"/>
              </a:spcAft>
              <a:buClr>
                <a:schemeClr val="dk1"/>
              </a:buClr>
              <a:buSzPct val="100000"/>
              <a:buNone/>
            </a:pPr>
            <a:endParaRPr sz="1800"/>
          </a:p>
          <a:p>
            <a:pPr marL="0" lvl="0" indent="0" algn="l" rtl="0">
              <a:lnSpc>
                <a:spcPct val="90000"/>
              </a:lnSpc>
              <a:spcBef>
                <a:spcPts val="1000"/>
              </a:spcBef>
              <a:spcAft>
                <a:spcPts val="0"/>
              </a:spcAft>
              <a:buClr>
                <a:schemeClr val="dk1"/>
              </a:buClr>
              <a:buSzPct val="100000"/>
              <a:buNone/>
            </a:pPr>
            <a:endParaRPr sz="2000"/>
          </a:p>
        </p:txBody>
      </p:sp>
      <p:sp>
        <p:nvSpPr>
          <p:cNvPr id="1076" name="Google Shape;1076;p114"/>
          <p:cNvSpPr/>
          <p:nvPr/>
        </p:nvSpPr>
        <p:spPr>
          <a:xfrm>
            <a:off x="0" y="0"/>
            <a:ext cx="12192000" cy="0"/>
          </a:xfrm>
          <a:prstGeom prst="rect">
            <a:avLst/>
          </a:prstGeom>
          <a:noFill/>
          <a:ln>
            <a:noFill/>
          </a:ln>
        </p:spPr>
        <p:txBody>
          <a:bodyPr spcFirstLastPara="1" wrap="square" lIns="12675" tIns="0" rIns="12675" bIns="0" anchor="ctr" anchorCtr="0">
            <a:noAutofit/>
          </a:bodyPr>
          <a:lstStyle/>
          <a:p>
            <a:pPr marL="0" marR="0" lvl="0" indent="0" algn="l" rtl="0">
              <a:lnSpc>
                <a:spcPct val="100000"/>
              </a:lnSpc>
              <a:spcBef>
                <a:spcPts val="0"/>
              </a:spcBef>
              <a:spcAft>
                <a:spcPts val="0"/>
              </a:spcAft>
              <a:buClr>
                <a:srgbClr val="FFFFFF"/>
              </a:buClr>
              <a:buSzPts val="1000"/>
              <a:buFont typeface="Quattrocento Sans"/>
              <a:buNone/>
            </a:pPr>
            <a:r>
              <a:rPr lang="pt-BR" sz="1000" b="0" i="0" u="none" strike="noStrike" cap="none">
                <a:solidFill>
                  <a:srgbClr val="FFFFFF"/>
                </a:solidFill>
                <a:latin typeface="Quattrocento Sans"/>
                <a:ea typeface="Quattrocento Sans"/>
                <a:cs typeface="Quattrocento Sans"/>
                <a:sym typeface="Quattrocento Sans"/>
              </a:rPr>
              <a:t>Esta linha obtém a camada chamada ‘block_6_expand_relu’ do modelo MobileNetV2 e a armazena na variável </a:t>
            </a:r>
            <a:r>
              <a:rPr lang="pt-BR" sz="1000" b="0" i="0" u="none" strike="noStrike" cap="none">
                <a:solidFill>
                  <a:srgbClr val="FFFFFF"/>
                </a:solidFill>
                <a:latin typeface="Arimo"/>
                <a:ea typeface="Arimo"/>
                <a:cs typeface="Arimo"/>
                <a:sym typeface="Arimo"/>
              </a:rPr>
              <a:t>cut_point</a:t>
            </a:r>
            <a:r>
              <a:rPr lang="pt-BR" sz="1000" b="0" i="0" u="none" strike="noStrike" cap="none">
                <a:solidFill>
                  <a:srgbClr val="FFFFFF"/>
                </a:solidFill>
                <a:latin typeface="Quattrocento Sans"/>
                <a:ea typeface="Quattrocento Sans"/>
                <a:cs typeface="Quattrocento Sans"/>
                <a:sym typeface="Quattrocento Sans"/>
              </a:rPr>
              <a:t>. Esta camada é o ponto em que o modelo será cortado.</a:t>
            </a:r>
            <a:r>
              <a:rPr lang="pt-BR" sz="800" b="0" i="0" u="none" strike="noStrike" cap="none">
                <a:solidFill>
                  <a:schemeClr val="dk1"/>
                </a:solidFill>
                <a:latin typeface="Arial"/>
                <a:ea typeface="Arial"/>
                <a:cs typeface="Arial"/>
                <a:sym typeface="Arial"/>
              </a:rPr>
              <a:t> </a:t>
            </a:r>
            <a:endParaRPr sz="1800" b="0" i="0" u="none" strike="noStrike" cap="none">
              <a:solidFill>
                <a:schemeClr val="dk1"/>
              </a:solidFill>
              <a:latin typeface="Arial"/>
              <a:ea typeface="Arial"/>
              <a:cs typeface="Arial"/>
              <a:sym typeface="Arial"/>
            </a:endParaRPr>
          </a:p>
        </p:txBody>
      </p:sp>
      <p:sp>
        <p:nvSpPr>
          <p:cNvPr id="1077" name="Google Shape;1077;p114"/>
          <p:cNvSpPr/>
          <p:nvPr/>
        </p:nvSpPr>
        <p:spPr>
          <a:xfrm>
            <a:off x="0" y="0"/>
            <a:ext cx="12192000" cy="457200"/>
          </a:xfrm>
          <a:prstGeom prst="rect">
            <a:avLst/>
          </a:prstGeom>
          <a:noFill/>
          <a:ln>
            <a:noFill/>
          </a:ln>
        </p:spPr>
        <p:txBody>
          <a:bodyPr spcFirstLastPara="1" wrap="square" lIns="0" tIns="0" rIns="0" bIns="25375" anchor="ctr" anchorCtr="0">
            <a:noAutofit/>
          </a:bodyPr>
          <a:lstStyle/>
          <a:p>
            <a:pPr marL="0" marR="0" lvl="0" indent="0" algn="l" rtl="0">
              <a:lnSpc>
                <a:spcPct val="100000"/>
              </a:lnSpc>
              <a:spcBef>
                <a:spcPts val="0"/>
              </a:spcBef>
              <a:spcAft>
                <a:spcPts val="0"/>
              </a:spcAft>
              <a:buClr>
                <a:srgbClr val="FFFFFF"/>
              </a:buClr>
              <a:buSzPts val="1000"/>
              <a:buFont typeface="Arimo"/>
              <a:buNone/>
            </a:pPr>
            <a:r>
              <a:rPr lang="pt-BR" sz="1000" b="0" i="0" u="none" strike="noStrike" cap="none">
                <a:solidFill>
                  <a:srgbClr val="FFFFFF"/>
                </a:solidFill>
                <a:latin typeface="Arimo"/>
                <a:ea typeface="Arimo"/>
                <a:cs typeface="Arimo"/>
                <a:sym typeface="Arimo"/>
              </a:rPr>
              <a:t>logits = Conv2D(filters=num_classes, kernel_size=1, strides=1, activation=None, name='logits')(model)</a:t>
            </a:r>
            <a:r>
              <a:rPr lang="pt-BR" sz="800" b="0" i="0" u="none" strike="noStrike" cap="none">
                <a:solidFill>
                  <a:schemeClr val="dk1"/>
                </a:solidFill>
                <a:latin typeface="Calibri"/>
                <a:ea typeface="Calibri"/>
                <a:cs typeface="Calibri"/>
                <a:sym typeface="Calibri"/>
              </a:rPr>
              <a:t> </a:t>
            </a:r>
            <a:endParaRPr sz="1800" b="0" i="0" u="none" strike="noStrike" cap="none">
              <a:solidFill>
                <a:schemeClr val="dk1"/>
              </a:solidFill>
              <a:latin typeface="Arial"/>
              <a:ea typeface="Arial"/>
              <a:cs typeface="Arial"/>
              <a:sym typeface="Arial"/>
            </a:endParaRP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1082"/>
        <p:cNvGrpSpPr/>
        <p:nvPr/>
      </p:nvGrpSpPr>
      <p:grpSpPr>
        <a:xfrm>
          <a:off x="0" y="0"/>
          <a:ext cx="0" cy="0"/>
          <a:chOff x="0" y="0"/>
          <a:chExt cx="0" cy="0"/>
        </a:xfrm>
      </p:grpSpPr>
      <p:sp>
        <p:nvSpPr>
          <p:cNvPr id="1083" name="Google Shape;1083;p11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Detalhamento do código</a:t>
            </a:r>
            <a:endParaRPr/>
          </a:p>
        </p:txBody>
      </p:sp>
      <p:sp>
        <p:nvSpPr>
          <p:cNvPr id="1084" name="Google Shape;1084;p115"/>
          <p:cNvSpPr txBox="1">
            <a:spLocks noGrp="1"/>
          </p:cNvSpPr>
          <p:nvPr>
            <p:ph type="body" idx="1"/>
          </p:nvPr>
        </p:nvSpPr>
        <p:spPr>
          <a:xfrm>
            <a:off x="838200" y="1690688"/>
            <a:ext cx="10515600" cy="4351338"/>
          </a:xfrm>
          <a:prstGeom prst="rect">
            <a:avLst/>
          </a:prstGeom>
          <a:noFill/>
          <a:ln>
            <a:noFill/>
          </a:ln>
        </p:spPr>
        <p:txBody>
          <a:bodyPr spcFirstLastPara="1" wrap="square" lIns="91425" tIns="45700" rIns="91425" bIns="45700" anchor="t" anchorCtr="0">
            <a:normAutofit fontScale="92500" lnSpcReduction="20000"/>
          </a:bodyPr>
          <a:lstStyle/>
          <a:p>
            <a:pPr marL="0" lvl="0" indent="0" algn="l" rtl="0">
              <a:lnSpc>
                <a:spcPct val="90000"/>
              </a:lnSpc>
              <a:spcBef>
                <a:spcPts val="0"/>
              </a:spcBef>
              <a:spcAft>
                <a:spcPts val="0"/>
              </a:spcAft>
              <a:buClr>
                <a:schemeClr val="dk1"/>
              </a:buClr>
              <a:buSzPct val="100000"/>
              <a:buNone/>
            </a:pPr>
            <a:r>
              <a:rPr lang="pt-BR" b="1"/>
              <a:t>Treinamento do modelo (train model):</a:t>
            </a:r>
            <a:endParaRPr/>
          </a:p>
          <a:p>
            <a:pPr marL="0" lvl="0" indent="-105727" algn="l" rtl="0">
              <a:lnSpc>
                <a:spcPct val="90000"/>
              </a:lnSpc>
              <a:spcBef>
                <a:spcPts val="600"/>
              </a:spcBef>
              <a:spcAft>
                <a:spcPts val="0"/>
              </a:spcAft>
              <a:buClr>
                <a:srgbClr val="000000"/>
              </a:buClr>
              <a:buSzPct val="100000"/>
              <a:buChar char="•"/>
            </a:pPr>
            <a:r>
              <a:rPr lang="pt-BR" sz="1800" b="1" i="1">
                <a:solidFill>
                  <a:srgbClr val="000000"/>
                </a:solidFill>
                <a:latin typeface="Calibri"/>
                <a:ea typeface="Calibri"/>
                <a:cs typeface="Calibri"/>
                <a:sym typeface="Calibri"/>
              </a:rPr>
              <a:t>except ResourceExhaustedError as e:</a:t>
            </a:r>
            <a:endParaRPr sz="1600"/>
          </a:p>
          <a:p>
            <a:pPr marL="0" lvl="0" indent="0" algn="l" rtl="0">
              <a:lnSpc>
                <a:spcPct val="90000"/>
              </a:lnSpc>
              <a:spcBef>
                <a:spcPts val="600"/>
              </a:spcBef>
              <a:spcAft>
                <a:spcPts val="0"/>
              </a:spcAft>
              <a:buClr>
                <a:srgbClr val="000000"/>
              </a:buClr>
              <a:buSzPct val="100000"/>
              <a:buNone/>
            </a:pPr>
            <a:r>
              <a:rPr lang="pt-BR" sz="1800" b="1" i="1">
                <a:solidFill>
                  <a:srgbClr val="000000"/>
                </a:solidFill>
                <a:latin typeface="Calibri"/>
                <a:ea typeface="Calibri"/>
                <a:cs typeface="Calibri"/>
                <a:sym typeface="Calibri"/>
              </a:rPr>
              <a:t>        print(str(e))</a:t>
            </a:r>
            <a:endParaRPr sz="1600"/>
          </a:p>
          <a:p>
            <a:pPr marL="0" lvl="0" indent="0" algn="l" rtl="0">
              <a:lnSpc>
                <a:spcPct val="90000"/>
              </a:lnSpc>
              <a:spcBef>
                <a:spcPts val="600"/>
              </a:spcBef>
              <a:spcAft>
                <a:spcPts val="0"/>
              </a:spcAft>
              <a:buClr>
                <a:srgbClr val="000000"/>
              </a:buClr>
              <a:buSzPct val="100000"/>
              <a:buNone/>
            </a:pPr>
            <a:r>
              <a:rPr lang="pt-BR" sz="1800" b="1" i="1">
                <a:solidFill>
                  <a:srgbClr val="000000"/>
                </a:solidFill>
                <a:latin typeface="Calibri"/>
                <a:ea typeface="Calibri"/>
                <a:cs typeface="Calibri"/>
                <a:sym typeface="Calibri"/>
              </a:rPr>
              <a:t>        raise Exception(</a:t>
            </a:r>
            <a:endParaRPr sz="1600"/>
          </a:p>
          <a:p>
            <a:pPr marL="0" lvl="0" indent="0" algn="l" rtl="0">
              <a:lnSpc>
                <a:spcPct val="90000"/>
              </a:lnSpc>
              <a:spcBef>
                <a:spcPts val="600"/>
              </a:spcBef>
              <a:spcAft>
                <a:spcPts val="0"/>
              </a:spcAft>
              <a:buClr>
                <a:srgbClr val="000000"/>
              </a:buClr>
              <a:buSzPct val="100000"/>
              <a:buNone/>
            </a:pPr>
            <a:r>
              <a:rPr lang="pt-BR" sz="1800" b="1" i="1">
                <a:solidFill>
                  <a:srgbClr val="000000"/>
                </a:solidFill>
                <a:latin typeface="Calibri"/>
                <a:ea typeface="Calibri"/>
                <a:cs typeface="Calibri"/>
                <a:sym typeface="Calibri"/>
              </a:rPr>
              <a:t>            "ResourceExhaustedError caught during train_keras_model_with_velo."</a:t>
            </a:r>
            <a:endParaRPr sz="1600"/>
          </a:p>
          <a:p>
            <a:pPr marL="0" lvl="0" indent="0" algn="l" rtl="0">
              <a:lnSpc>
                <a:spcPct val="90000"/>
              </a:lnSpc>
              <a:spcBef>
                <a:spcPts val="600"/>
              </a:spcBef>
              <a:spcAft>
                <a:spcPts val="0"/>
              </a:spcAft>
              <a:buClr>
                <a:srgbClr val="000000"/>
              </a:buClr>
              <a:buSzPct val="100000"/>
              <a:buNone/>
            </a:pPr>
            <a:r>
              <a:rPr lang="pt-BR" sz="1800" b="1" i="1">
                <a:solidFill>
                  <a:srgbClr val="000000"/>
                </a:solidFill>
                <a:latin typeface="Calibri"/>
                <a:ea typeface="Calibri"/>
                <a:cs typeface="Calibri"/>
                <a:sym typeface="Calibri"/>
              </a:rPr>
              <a:t>            " Though VeLO encourages a large batch size, the current"</a:t>
            </a:r>
            <a:endParaRPr sz="1600"/>
          </a:p>
          <a:p>
            <a:pPr marL="0" lvl="0" indent="0" algn="l" rtl="0">
              <a:lnSpc>
                <a:spcPct val="90000"/>
              </a:lnSpc>
              <a:spcBef>
                <a:spcPts val="600"/>
              </a:spcBef>
              <a:spcAft>
                <a:spcPts val="0"/>
              </a:spcAft>
              <a:buClr>
                <a:srgbClr val="000000"/>
              </a:buClr>
              <a:buSzPct val="100000"/>
              <a:buNone/>
            </a:pPr>
            <a:r>
              <a:rPr lang="pt-BR" sz="1800" b="1" i="1">
                <a:solidFill>
                  <a:srgbClr val="000000"/>
                </a:solidFill>
                <a:latin typeface="Calibri"/>
                <a:ea typeface="Calibri"/>
                <a:cs typeface="Calibri"/>
                <a:sym typeface="Calibri"/>
              </a:rPr>
              <a:t>            f" size of {batch_size} may be too large. Please try a lower"</a:t>
            </a:r>
            <a:endParaRPr sz="1600"/>
          </a:p>
          <a:p>
            <a:pPr marL="0" lvl="0" indent="0" algn="l" rtl="0">
              <a:lnSpc>
                <a:spcPct val="90000"/>
              </a:lnSpc>
              <a:spcBef>
                <a:spcPts val="600"/>
              </a:spcBef>
              <a:spcAft>
                <a:spcPts val="0"/>
              </a:spcAft>
              <a:buClr>
                <a:srgbClr val="000000"/>
              </a:buClr>
              <a:buSzPct val="100000"/>
              <a:buNone/>
            </a:pPr>
            <a:r>
              <a:rPr lang="pt-BR" sz="1800" b="1" i="1">
                <a:solidFill>
                  <a:srgbClr val="000000"/>
                </a:solidFill>
                <a:latin typeface="Calibri"/>
                <a:ea typeface="Calibri"/>
                <a:cs typeface="Calibri"/>
                <a:sym typeface="Calibri"/>
              </a:rPr>
              <a:t>            " value. For further assistance please contact support"</a:t>
            </a:r>
            <a:endParaRPr sz="1600"/>
          </a:p>
          <a:p>
            <a:pPr marL="0" lvl="0" indent="0" algn="l" rtl="0">
              <a:lnSpc>
                <a:spcPct val="90000"/>
              </a:lnSpc>
              <a:spcBef>
                <a:spcPts val="600"/>
              </a:spcBef>
              <a:spcAft>
                <a:spcPts val="0"/>
              </a:spcAft>
              <a:buClr>
                <a:srgbClr val="000000"/>
              </a:buClr>
              <a:buSzPct val="100000"/>
              <a:buNone/>
            </a:pPr>
            <a:r>
              <a:rPr lang="pt-BR" sz="1800" b="1" i="1">
                <a:solidFill>
                  <a:srgbClr val="000000"/>
                </a:solidFill>
                <a:latin typeface="Calibri"/>
                <a:ea typeface="Calibri"/>
                <a:cs typeface="Calibri"/>
                <a:sym typeface="Calibri"/>
              </a:rPr>
              <a:t>            " at https://forum.edgeimpulse.com/")</a:t>
            </a:r>
            <a:endParaRPr sz="1600"/>
          </a:p>
          <a:p>
            <a:pPr marL="0" lvl="0" indent="0" algn="l" rtl="0">
              <a:lnSpc>
                <a:spcPct val="90000"/>
              </a:lnSpc>
              <a:spcBef>
                <a:spcPts val="600"/>
              </a:spcBef>
              <a:spcAft>
                <a:spcPts val="0"/>
              </a:spcAft>
              <a:buClr>
                <a:srgbClr val="000000"/>
              </a:buClr>
              <a:buSzPct val="100000"/>
              <a:buNone/>
            </a:pPr>
            <a:r>
              <a:rPr lang="pt-BR" sz="1800" b="1" i="1">
                <a:solidFill>
                  <a:srgbClr val="000000"/>
                </a:solidFill>
                <a:latin typeface="Calibri"/>
                <a:ea typeface="Calibri"/>
                <a:cs typeface="Calibri"/>
                <a:sym typeface="Calibri"/>
              </a:rPr>
              <a:t>else:</a:t>
            </a:r>
            <a:endParaRPr sz="1600"/>
          </a:p>
          <a:p>
            <a:pPr marL="0" lvl="0" indent="0" algn="l" rtl="0">
              <a:lnSpc>
                <a:spcPct val="90000"/>
              </a:lnSpc>
              <a:spcBef>
                <a:spcPts val="600"/>
              </a:spcBef>
              <a:spcAft>
                <a:spcPts val="0"/>
              </a:spcAft>
              <a:buClr>
                <a:srgbClr val="000000"/>
              </a:buClr>
              <a:buSzPct val="100000"/>
              <a:buNone/>
            </a:pPr>
            <a:r>
              <a:rPr lang="pt-BR" sz="1800" b="1" i="1">
                <a:solidFill>
                  <a:srgbClr val="000000"/>
                </a:solidFill>
                <a:latin typeface="Calibri"/>
                <a:ea typeface="Calibri"/>
                <a:cs typeface="Calibri"/>
                <a:sym typeface="Calibri"/>
              </a:rPr>
              <a:t>    model.fit(train_segmentation_dataset,</a:t>
            </a:r>
            <a:endParaRPr sz="1600"/>
          </a:p>
          <a:p>
            <a:pPr marL="0" lvl="0" indent="0" algn="l" rtl="0">
              <a:lnSpc>
                <a:spcPct val="90000"/>
              </a:lnSpc>
              <a:spcBef>
                <a:spcPts val="600"/>
              </a:spcBef>
              <a:spcAft>
                <a:spcPts val="0"/>
              </a:spcAft>
              <a:buClr>
                <a:srgbClr val="000000"/>
              </a:buClr>
              <a:buSzPct val="100000"/>
              <a:buNone/>
            </a:pPr>
            <a:r>
              <a:rPr lang="pt-BR" sz="1800" b="1" i="1">
                <a:solidFill>
                  <a:srgbClr val="000000"/>
                </a:solidFill>
                <a:latin typeface="Calibri"/>
                <a:ea typeface="Calibri"/>
                <a:cs typeface="Calibri"/>
                <a:sym typeface="Calibri"/>
              </a:rPr>
              <a:t>            validation_data=validation_segmentation_dataset,</a:t>
            </a:r>
            <a:endParaRPr sz="1600"/>
          </a:p>
          <a:p>
            <a:pPr marL="0" lvl="0" indent="0" algn="l" rtl="0">
              <a:lnSpc>
                <a:spcPct val="90000"/>
              </a:lnSpc>
              <a:spcBef>
                <a:spcPts val="600"/>
              </a:spcBef>
              <a:spcAft>
                <a:spcPts val="0"/>
              </a:spcAft>
              <a:buClr>
                <a:srgbClr val="000000"/>
              </a:buClr>
              <a:buSzPct val="100000"/>
              <a:buNone/>
            </a:pPr>
            <a:r>
              <a:rPr lang="pt-BR" sz="1800" b="1" i="1">
                <a:solidFill>
                  <a:srgbClr val="000000"/>
                </a:solidFill>
                <a:latin typeface="Calibri"/>
                <a:ea typeface="Calibri"/>
                <a:cs typeface="Calibri"/>
                <a:sym typeface="Calibri"/>
              </a:rPr>
              <a:t>            epochs=num_epochs, callbacks=callbacks, verbose=0)</a:t>
            </a:r>
            <a:endParaRPr/>
          </a:p>
          <a:p>
            <a:pPr marL="0" lvl="0" indent="0" algn="l" rtl="0">
              <a:lnSpc>
                <a:spcPct val="90000"/>
              </a:lnSpc>
              <a:spcBef>
                <a:spcPts val="600"/>
              </a:spcBef>
              <a:spcAft>
                <a:spcPts val="0"/>
              </a:spcAft>
              <a:buClr>
                <a:srgbClr val="000000"/>
              </a:buClr>
              <a:buSzPct val="100000"/>
              <a:buNone/>
            </a:pPr>
            <a:r>
              <a:rPr lang="pt-BR" sz="1800">
                <a:solidFill>
                  <a:srgbClr val="000000"/>
                </a:solidFill>
                <a:latin typeface="Calibri"/>
                <a:ea typeface="Calibri"/>
                <a:cs typeface="Calibri"/>
                <a:sym typeface="Calibri"/>
              </a:rPr>
              <a:t>Aqui, o modelo é treinado. Se use_velo for verdadeiro, o modelo é treinado usando VeLo. Caso contrário, o método fit padrão do Keras é usado. Se ocorrer um erro de ResourceExhaustedError durante o treinamento com VeLo, uma mensagem de erro é impressa e uma exceção é lançada.</a:t>
            </a:r>
            <a:endParaRPr sz="1800">
              <a:solidFill>
                <a:srgbClr val="000000"/>
              </a:solidFill>
              <a:latin typeface="Calibri"/>
              <a:ea typeface="Calibri"/>
              <a:cs typeface="Calibri"/>
              <a:sym typeface="Calibri"/>
            </a:endParaRPr>
          </a:p>
          <a:p>
            <a:pPr marL="0" lvl="0" indent="0" algn="l" rtl="0">
              <a:lnSpc>
                <a:spcPct val="90000"/>
              </a:lnSpc>
              <a:spcBef>
                <a:spcPts val="600"/>
              </a:spcBef>
              <a:spcAft>
                <a:spcPts val="0"/>
              </a:spcAft>
              <a:buClr>
                <a:schemeClr val="dk1"/>
              </a:buClr>
              <a:buSzPct val="100000"/>
              <a:buNone/>
            </a:pPr>
            <a:endParaRPr sz="1600"/>
          </a:p>
          <a:p>
            <a:pPr marL="228600" lvl="0" indent="-64135" algn="l" rtl="0">
              <a:lnSpc>
                <a:spcPct val="90000"/>
              </a:lnSpc>
              <a:spcBef>
                <a:spcPts val="1000"/>
              </a:spcBef>
              <a:spcAft>
                <a:spcPts val="0"/>
              </a:spcAft>
              <a:buClr>
                <a:schemeClr val="dk1"/>
              </a:buClr>
              <a:buSzPct val="100000"/>
              <a:buNone/>
            </a:pPr>
            <a:endParaRPr b="1"/>
          </a:p>
          <a:p>
            <a:pPr marL="228600" lvl="0" indent="-122872" algn="l" rtl="0">
              <a:lnSpc>
                <a:spcPct val="90000"/>
              </a:lnSpc>
              <a:spcBef>
                <a:spcPts val="1000"/>
              </a:spcBef>
              <a:spcAft>
                <a:spcPts val="0"/>
              </a:spcAft>
              <a:buClr>
                <a:schemeClr val="dk1"/>
              </a:buClr>
              <a:buSzPct val="100000"/>
              <a:buNone/>
            </a:pPr>
            <a:endParaRPr sz="1800"/>
          </a:p>
          <a:p>
            <a:pPr marL="228600" lvl="0" indent="-122872" algn="l" rtl="0">
              <a:lnSpc>
                <a:spcPct val="90000"/>
              </a:lnSpc>
              <a:spcBef>
                <a:spcPts val="1000"/>
              </a:spcBef>
              <a:spcAft>
                <a:spcPts val="0"/>
              </a:spcAft>
              <a:buClr>
                <a:schemeClr val="dk1"/>
              </a:buClr>
              <a:buSzPct val="100000"/>
              <a:buNone/>
            </a:pPr>
            <a:endParaRPr sz="1800"/>
          </a:p>
          <a:p>
            <a:pPr marL="0" lvl="0" indent="0" algn="l" rtl="0">
              <a:lnSpc>
                <a:spcPct val="90000"/>
              </a:lnSpc>
              <a:spcBef>
                <a:spcPts val="1000"/>
              </a:spcBef>
              <a:spcAft>
                <a:spcPts val="0"/>
              </a:spcAft>
              <a:buClr>
                <a:schemeClr val="dk1"/>
              </a:buClr>
              <a:buSzPct val="100000"/>
              <a:buNone/>
            </a:pPr>
            <a:endParaRPr sz="2000"/>
          </a:p>
        </p:txBody>
      </p:sp>
      <p:sp>
        <p:nvSpPr>
          <p:cNvPr id="1085" name="Google Shape;1085;p115"/>
          <p:cNvSpPr/>
          <p:nvPr/>
        </p:nvSpPr>
        <p:spPr>
          <a:xfrm>
            <a:off x="0" y="0"/>
            <a:ext cx="12192000" cy="0"/>
          </a:xfrm>
          <a:prstGeom prst="rect">
            <a:avLst/>
          </a:prstGeom>
          <a:noFill/>
          <a:ln>
            <a:noFill/>
          </a:ln>
        </p:spPr>
        <p:txBody>
          <a:bodyPr spcFirstLastPara="1" wrap="square" lIns="12675" tIns="0" rIns="12675" bIns="0" anchor="ctr" anchorCtr="0">
            <a:noAutofit/>
          </a:bodyPr>
          <a:lstStyle/>
          <a:p>
            <a:pPr marL="0" marR="0" lvl="0" indent="0" algn="l" rtl="0">
              <a:lnSpc>
                <a:spcPct val="100000"/>
              </a:lnSpc>
              <a:spcBef>
                <a:spcPts val="0"/>
              </a:spcBef>
              <a:spcAft>
                <a:spcPts val="0"/>
              </a:spcAft>
              <a:buClr>
                <a:srgbClr val="FFFFFF"/>
              </a:buClr>
              <a:buSzPts val="1000"/>
              <a:buFont typeface="Quattrocento Sans"/>
              <a:buNone/>
            </a:pPr>
            <a:r>
              <a:rPr lang="pt-BR" sz="1000" b="0" i="0" u="none" strike="noStrike" cap="none">
                <a:solidFill>
                  <a:srgbClr val="FFFFFF"/>
                </a:solidFill>
                <a:latin typeface="Quattrocento Sans"/>
                <a:ea typeface="Quattrocento Sans"/>
                <a:cs typeface="Quattrocento Sans"/>
                <a:sym typeface="Quattrocento Sans"/>
              </a:rPr>
              <a:t>Esta linha obtém a camada chamada ‘block_6_expand_relu’ do modelo MobileNetV2 e a armazena na variável </a:t>
            </a:r>
            <a:r>
              <a:rPr lang="pt-BR" sz="1000" b="0" i="0" u="none" strike="noStrike" cap="none">
                <a:solidFill>
                  <a:srgbClr val="FFFFFF"/>
                </a:solidFill>
                <a:latin typeface="Arimo"/>
                <a:ea typeface="Arimo"/>
                <a:cs typeface="Arimo"/>
                <a:sym typeface="Arimo"/>
              </a:rPr>
              <a:t>cut_point</a:t>
            </a:r>
            <a:r>
              <a:rPr lang="pt-BR" sz="1000" b="0" i="0" u="none" strike="noStrike" cap="none">
                <a:solidFill>
                  <a:srgbClr val="FFFFFF"/>
                </a:solidFill>
                <a:latin typeface="Quattrocento Sans"/>
                <a:ea typeface="Quattrocento Sans"/>
                <a:cs typeface="Quattrocento Sans"/>
                <a:sym typeface="Quattrocento Sans"/>
              </a:rPr>
              <a:t>. Esta camada é o ponto em que o modelo será cortado.</a:t>
            </a:r>
            <a:r>
              <a:rPr lang="pt-BR" sz="800" b="0" i="0" u="none" strike="noStrike" cap="none">
                <a:solidFill>
                  <a:schemeClr val="dk1"/>
                </a:solidFill>
                <a:latin typeface="Arial"/>
                <a:ea typeface="Arial"/>
                <a:cs typeface="Arial"/>
                <a:sym typeface="Arial"/>
              </a:rPr>
              <a:t> </a:t>
            </a:r>
            <a:endParaRPr sz="1800" b="0" i="0" u="none" strike="noStrike" cap="none">
              <a:solidFill>
                <a:schemeClr val="dk1"/>
              </a:solidFill>
              <a:latin typeface="Arial"/>
              <a:ea typeface="Arial"/>
              <a:cs typeface="Arial"/>
              <a:sym typeface="Arial"/>
            </a:endParaRPr>
          </a:p>
        </p:txBody>
      </p:sp>
      <p:sp>
        <p:nvSpPr>
          <p:cNvPr id="1086" name="Google Shape;1086;p115"/>
          <p:cNvSpPr/>
          <p:nvPr/>
        </p:nvSpPr>
        <p:spPr>
          <a:xfrm>
            <a:off x="0" y="0"/>
            <a:ext cx="12192000" cy="457200"/>
          </a:xfrm>
          <a:prstGeom prst="rect">
            <a:avLst/>
          </a:prstGeom>
          <a:noFill/>
          <a:ln>
            <a:noFill/>
          </a:ln>
        </p:spPr>
        <p:txBody>
          <a:bodyPr spcFirstLastPara="1" wrap="square" lIns="0" tIns="0" rIns="0" bIns="25375" anchor="ctr" anchorCtr="0">
            <a:noAutofit/>
          </a:bodyPr>
          <a:lstStyle/>
          <a:p>
            <a:pPr marL="0" marR="0" lvl="0" indent="0" algn="l" rtl="0">
              <a:lnSpc>
                <a:spcPct val="100000"/>
              </a:lnSpc>
              <a:spcBef>
                <a:spcPts val="0"/>
              </a:spcBef>
              <a:spcAft>
                <a:spcPts val="0"/>
              </a:spcAft>
              <a:buClr>
                <a:srgbClr val="FFFFFF"/>
              </a:buClr>
              <a:buSzPts val="1000"/>
              <a:buFont typeface="Arimo"/>
              <a:buNone/>
            </a:pPr>
            <a:r>
              <a:rPr lang="pt-BR" sz="1000" b="0" i="0" u="none" strike="noStrike" cap="none">
                <a:solidFill>
                  <a:srgbClr val="FFFFFF"/>
                </a:solidFill>
                <a:latin typeface="Arimo"/>
                <a:ea typeface="Arimo"/>
                <a:cs typeface="Arimo"/>
                <a:sym typeface="Arimo"/>
              </a:rPr>
              <a:t>logits = Conv2D(filters=num_classes, kernel_size=1, strides=1, activation=None, name='logits')(model)</a:t>
            </a:r>
            <a:r>
              <a:rPr lang="pt-BR" sz="800" b="0" i="0" u="none" strike="noStrike" cap="none">
                <a:solidFill>
                  <a:schemeClr val="dk1"/>
                </a:solidFill>
                <a:latin typeface="Calibri"/>
                <a:ea typeface="Calibri"/>
                <a:cs typeface="Calibri"/>
                <a:sym typeface="Calibri"/>
              </a:rPr>
              <a:t> </a:t>
            </a:r>
            <a:endParaRPr sz="1800" b="0" i="0" u="none" strike="noStrike" cap="none">
              <a:solidFill>
                <a:schemeClr val="dk1"/>
              </a:solidFill>
              <a:latin typeface="Arial"/>
              <a:ea typeface="Arial"/>
              <a:cs typeface="Arial"/>
              <a:sym typeface="Arial"/>
            </a:endParaRP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1091"/>
        <p:cNvGrpSpPr/>
        <p:nvPr/>
      </p:nvGrpSpPr>
      <p:grpSpPr>
        <a:xfrm>
          <a:off x="0" y="0"/>
          <a:ext cx="0" cy="0"/>
          <a:chOff x="0" y="0"/>
          <a:chExt cx="0" cy="0"/>
        </a:xfrm>
      </p:grpSpPr>
      <p:sp>
        <p:nvSpPr>
          <p:cNvPr id="1092" name="Google Shape;1092;p11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Detalhamento do código</a:t>
            </a:r>
            <a:endParaRPr/>
          </a:p>
        </p:txBody>
      </p:sp>
      <p:sp>
        <p:nvSpPr>
          <p:cNvPr id="1093" name="Google Shape;1093;p116"/>
          <p:cNvSpPr txBox="1">
            <a:spLocks noGrp="1"/>
          </p:cNvSpPr>
          <p:nvPr>
            <p:ph type="body" idx="1"/>
          </p:nvPr>
        </p:nvSpPr>
        <p:spPr>
          <a:xfrm>
            <a:off x="838200" y="1690688"/>
            <a:ext cx="10515600" cy="4351338"/>
          </a:xfrm>
          <a:prstGeom prst="rect">
            <a:avLst/>
          </a:prstGeom>
          <a:noFill/>
          <a:ln>
            <a:noFill/>
          </a:ln>
        </p:spPr>
        <p:txBody>
          <a:bodyPr spcFirstLastPara="1" wrap="square" lIns="91425" tIns="45700" rIns="91425" bIns="45700" anchor="t" anchorCtr="0">
            <a:normAutofit fontScale="92500" lnSpcReduction="10000"/>
          </a:bodyPr>
          <a:lstStyle/>
          <a:p>
            <a:pPr marL="0" lvl="0" indent="0" algn="l" rtl="0">
              <a:lnSpc>
                <a:spcPct val="90000"/>
              </a:lnSpc>
              <a:spcBef>
                <a:spcPts val="0"/>
              </a:spcBef>
              <a:spcAft>
                <a:spcPts val="0"/>
              </a:spcAft>
              <a:buClr>
                <a:schemeClr val="dk1"/>
              </a:buClr>
              <a:buSzPts val="2800"/>
              <a:buNone/>
            </a:pPr>
            <a:r>
              <a:rPr lang="pt-BR" b="1" dirty="0"/>
              <a:t>Treinamento do modelo (</a:t>
            </a:r>
            <a:r>
              <a:rPr lang="pt-BR" b="1" dirty="0" err="1"/>
              <a:t>train</a:t>
            </a:r>
            <a:r>
              <a:rPr lang="pt-BR" b="1" dirty="0"/>
              <a:t> model):</a:t>
            </a:r>
            <a:endParaRPr dirty="0"/>
          </a:p>
          <a:p>
            <a:pPr marL="0" lvl="0" indent="-114300" algn="l" rtl="0">
              <a:lnSpc>
                <a:spcPct val="90000"/>
              </a:lnSpc>
              <a:spcBef>
                <a:spcPts val="600"/>
              </a:spcBef>
              <a:spcAft>
                <a:spcPts val="0"/>
              </a:spcAft>
              <a:buClr>
                <a:srgbClr val="000000"/>
              </a:buClr>
              <a:buSzPts val="1800"/>
              <a:buChar char="•"/>
            </a:pPr>
            <a:r>
              <a:rPr lang="pt-BR" sz="1800" b="1" i="1" dirty="0">
                <a:solidFill>
                  <a:srgbClr val="000000"/>
                </a:solidFill>
                <a:latin typeface="Calibri"/>
                <a:ea typeface="Calibri"/>
                <a:cs typeface="Calibri"/>
                <a:sym typeface="Calibri"/>
              </a:rPr>
              <a:t> </a:t>
            </a:r>
            <a:r>
              <a:rPr lang="pt-BR" sz="1800" b="1" i="1" dirty="0" err="1">
                <a:solidFill>
                  <a:srgbClr val="000000"/>
                </a:solidFill>
                <a:latin typeface="Calibri"/>
                <a:ea typeface="Calibri"/>
                <a:cs typeface="Calibri"/>
                <a:sym typeface="Calibri"/>
              </a:rPr>
              <a:t>model.load_weights</a:t>
            </a:r>
            <a:r>
              <a:rPr lang="pt-BR" sz="1800" b="1" i="1" dirty="0">
                <a:solidFill>
                  <a:srgbClr val="000000"/>
                </a:solidFill>
                <a:latin typeface="Calibri"/>
                <a:ea typeface="Calibri"/>
                <a:cs typeface="Calibri"/>
                <a:sym typeface="Calibri"/>
              </a:rPr>
              <a:t>(</a:t>
            </a:r>
            <a:r>
              <a:rPr lang="pt-BR" sz="1800" b="1" i="1" dirty="0" err="1">
                <a:solidFill>
                  <a:srgbClr val="000000"/>
                </a:solidFill>
                <a:latin typeface="Calibri"/>
                <a:ea typeface="Calibri"/>
                <a:cs typeface="Calibri"/>
                <a:sym typeface="Calibri"/>
              </a:rPr>
              <a:t>best_model_path</a:t>
            </a:r>
            <a:r>
              <a:rPr lang="pt-BR" sz="1800" b="1" i="1" dirty="0">
                <a:solidFill>
                  <a:srgbClr val="000000"/>
                </a:solidFill>
                <a:latin typeface="Calibri"/>
                <a:ea typeface="Calibri"/>
                <a:cs typeface="Calibri"/>
                <a:sym typeface="Calibri"/>
              </a:rPr>
              <a:t>)</a:t>
            </a:r>
            <a:endParaRPr dirty="0"/>
          </a:p>
          <a:p>
            <a:pPr marL="0" lvl="0" indent="0" algn="l" rtl="0">
              <a:lnSpc>
                <a:spcPct val="90000"/>
              </a:lnSpc>
              <a:spcBef>
                <a:spcPts val="600"/>
              </a:spcBef>
              <a:spcAft>
                <a:spcPts val="0"/>
              </a:spcAft>
              <a:buClr>
                <a:srgbClr val="000000"/>
              </a:buClr>
              <a:buSzPts val="1600"/>
              <a:buNone/>
            </a:pPr>
            <a:r>
              <a:rPr lang="pt-BR" sz="1600" dirty="0">
                <a:solidFill>
                  <a:srgbClr val="000000"/>
                </a:solidFill>
                <a:latin typeface="Calibri"/>
                <a:ea typeface="Calibri"/>
                <a:cs typeface="Calibri"/>
                <a:sym typeface="Calibri"/>
              </a:rPr>
              <a:t>Esta linha carrega os melhores pesos do modelo durante o treinamento.</a:t>
            </a:r>
            <a:endParaRPr dirty="0"/>
          </a:p>
          <a:p>
            <a:pPr marL="228600" lvl="0" indent="-228600" algn="l" rtl="0">
              <a:lnSpc>
                <a:spcPct val="90000"/>
              </a:lnSpc>
              <a:spcBef>
                <a:spcPts val="600"/>
              </a:spcBef>
              <a:spcAft>
                <a:spcPts val="0"/>
              </a:spcAft>
              <a:buClr>
                <a:srgbClr val="000000"/>
              </a:buClr>
              <a:buSzPts val="1800"/>
              <a:buChar char="•"/>
            </a:pPr>
            <a:r>
              <a:rPr lang="pt-BR" sz="1800" b="1" i="1" dirty="0" err="1">
                <a:solidFill>
                  <a:srgbClr val="000000"/>
                </a:solidFill>
                <a:latin typeface="Calibri"/>
                <a:ea typeface="Calibri"/>
                <a:cs typeface="Calibri"/>
                <a:sym typeface="Calibri"/>
              </a:rPr>
              <a:t>softmax_layer</a:t>
            </a:r>
            <a:r>
              <a:rPr lang="pt-BR" sz="1800" b="1" i="1" dirty="0">
                <a:solidFill>
                  <a:srgbClr val="000000"/>
                </a:solidFill>
                <a:latin typeface="Calibri"/>
                <a:ea typeface="Calibri"/>
                <a:cs typeface="Calibri"/>
                <a:sym typeface="Calibri"/>
              </a:rPr>
              <a:t> = </a:t>
            </a:r>
            <a:r>
              <a:rPr lang="pt-BR" sz="1800" b="1" i="1" dirty="0" err="1">
                <a:solidFill>
                  <a:srgbClr val="000000"/>
                </a:solidFill>
                <a:latin typeface="Calibri"/>
                <a:ea typeface="Calibri"/>
                <a:cs typeface="Calibri"/>
                <a:sym typeface="Calibri"/>
              </a:rPr>
              <a:t>Softmax</a:t>
            </a:r>
            <a:r>
              <a:rPr lang="pt-BR" sz="1800" b="1" i="1" dirty="0">
                <a:solidFill>
                  <a:srgbClr val="000000"/>
                </a:solidFill>
                <a:latin typeface="Calibri"/>
                <a:ea typeface="Calibri"/>
                <a:cs typeface="Calibri"/>
                <a:sym typeface="Calibri"/>
              </a:rPr>
              <a:t>()(</a:t>
            </a:r>
            <a:r>
              <a:rPr lang="pt-BR" sz="1800" b="1" i="1" dirty="0" err="1">
                <a:solidFill>
                  <a:srgbClr val="000000"/>
                </a:solidFill>
                <a:latin typeface="Calibri"/>
                <a:ea typeface="Calibri"/>
                <a:cs typeface="Calibri"/>
                <a:sym typeface="Calibri"/>
              </a:rPr>
              <a:t>model.layers</a:t>
            </a:r>
            <a:r>
              <a:rPr lang="pt-BR" sz="1800" b="1" i="1" dirty="0">
                <a:solidFill>
                  <a:srgbClr val="000000"/>
                </a:solidFill>
                <a:latin typeface="Calibri"/>
                <a:ea typeface="Calibri"/>
                <a:cs typeface="Calibri"/>
                <a:sym typeface="Calibri"/>
              </a:rPr>
              <a:t>[-1].output)</a:t>
            </a:r>
            <a:endParaRPr dirty="0"/>
          </a:p>
          <a:p>
            <a:pPr marL="0" lvl="0" indent="0" algn="l" rtl="0">
              <a:lnSpc>
                <a:spcPct val="90000"/>
              </a:lnSpc>
              <a:spcBef>
                <a:spcPts val="600"/>
              </a:spcBef>
              <a:spcAft>
                <a:spcPts val="0"/>
              </a:spcAft>
              <a:buClr>
                <a:srgbClr val="000000"/>
              </a:buClr>
              <a:buSzPts val="1800"/>
              <a:buNone/>
            </a:pPr>
            <a:r>
              <a:rPr lang="pt-BR" sz="1800" b="1" i="1" dirty="0">
                <a:solidFill>
                  <a:srgbClr val="000000"/>
                </a:solidFill>
                <a:latin typeface="Calibri"/>
                <a:ea typeface="Calibri"/>
                <a:cs typeface="Calibri"/>
                <a:sym typeface="Calibri"/>
              </a:rPr>
              <a:t>    model = Model(</a:t>
            </a:r>
            <a:r>
              <a:rPr lang="pt-BR" sz="1800" b="1" i="1" dirty="0" err="1">
                <a:solidFill>
                  <a:srgbClr val="000000"/>
                </a:solidFill>
                <a:latin typeface="Calibri"/>
                <a:ea typeface="Calibri"/>
                <a:cs typeface="Calibri"/>
                <a:sym typeface="Calibri"/>
              </a:rPr>
              <a:t>model.input</a:t>
            </a:r>
            <a:r>
              <a:rPr lang="pt-BR" sz="1800" b="1" i="1" dirty="0">
                <a:solidFill>
                  <a:srgbClr val="000000"/>
                </a:solidFill>
                <a:latin typeface="Calibri"/>
                <a:ea typeface="Calibri"/>
                <a:cs typeface="Calibri"/>
                <a:sym typeface="Calibri"/>
              </a:rPr>
              <a:t>, </a:t>
            </a:r>
            <a:r>
              <a:rPr lang="pt-BR" sz="1800" b="1" i="1" dirty="0" err="1">
                <a:solidFill>
                  <a:srgbClr val="000000"/>
                </a:solidFill>
                <a:latin typeface="Calibri"/>
                <a:ea typeface="Calibri"/>
                <a:cs typeface="Calibri"/>
                <a:sym typeface="Calibri"/>
              </a:rPr>
              <a:t>softmax_layer</a:t>
            </a:r>
            <a:r>
              <a:rPr lang="pt-BR" sz="1800" b="1" i="1" dirty="0">
                <a:solidFill>
                  <a:srgbClr val="000000"/>
                </a:solidFill>
                <a:latin typeface="Calibri"/>
                <a:ea typeface="Calibri"/>
                <a:cs typeface="Calibri"/>
                <a:sym typeface="Calibri"/>
              </a:rPr>
              <a:t>)</a:t>
            </a:r>
            <a:endParaRPr dirty="0"/>
          </a:p>
          <a:p>
            <a:pPr marL="0" lvl="0" indent="0" algn="l" rtl="0">
              <a:lnSpc>
                <a:spcPct val="90000"/>
              </a:lnSpc>
              <a:spcBef>
                <a:spcPts val="600"/>
              </a:spcBef>
              <a:spcAft>
                <a:spcPts val="0"/>
              </a:spcAft>
              <a:buClr>
                <a:srgbClr val="000000"/>
              </a:buClr>
              <a:buSzPts val="1600"/>
              <a:buNone/>
            </a:pPr>
            <a:r>
              <a:rPr lang="pt-BR" sz="1600" dirty="0">
                <a:solidFill>
                  <a:srgbClr val="000000"/>
                </a:solidFill>
                <a:latin typeface="Calibri"/>
                <a:ea typeface="Calibri"/>
                <a:cs typeface="Calibri"/>
                <a:sym typeface="Calibri"/>
              </a:rPr>
              <a:t>Aqui, uma camada </a:t>
            </a:r>
            <a:r>
              <a:rPr lang="pt-BR" sz="1600" dirty="0" err="1">
                <a:solidFill>
                  <a:srgbClr val="000000"/>
                </a:solidFill>
                <a:latin typeface="Calibri"/>
                <a:ea typeface="Calibri"/>
                <a:cs typeface="Calibri"/>
                <a:sym typeface="Calibri"/>
              </a:rPr>
              <a:t>softmax</a:t>
            </a:r>
            <a:r>
              <a:rPr lang="pt-BR" sz="1600" dirty="0">
                <a:solidFill>
                  <a:srgbClr val="000000"/>
                </a:solidFill>
                <a:latin typeface="Calibri"/>
                <a:ea typeface="Calibri"/>
                <a:cs typeface="Calibri"/>
                <a:sym typeface="Calibri"/>
              </a:rPr>
              <a:t> explícita é adicionada ao modelo antes da exportação. A camada </a:t>
            </a:r>
            <a:r>
              <a:rPr lang="pt-BR" sz="1600" dirty="0" err="1">
                <a:solidFill>
                  <a:srgbClr val="000000"/>
                </a:solidFill>
                <a:latin typeface="Calibri"/>
                <a:ea typeface="Calibri"/>
                <a:cs typeface="Calibri"/>
                <a:sym typeface="Calibri"/>
              </a:rPr>
              <a:t>softmax</a:t>
            </a:r>
            <a:r>
              <a:rPr lang="pt-BR" sz="1600" dirty="0">
                <a:solidFill>
                  <a:srgbClr val="000000"/>
                </a:solidFill>
                <a:latin typeface="Calibri"/>
                <a:ea typeface="Calibri"/>
                <a:cs typeface="Calibri"/>
                <a:sym typeface="Calibri"/>
              </a:rPr>
              <a:t> transforma os </a:t>
            </a:r>
            <a:r>
              <a:rPr lang="pt-BR" sz="1600" dirty="0" err="1">
                <a:solidFill>
                  <a:srgbClr val="000000"/>
                </a:solidFill>
                <a:latin typeface="Calibri"/>
                <a:ea typeface="Calibri"/>
                <a:cs typeface="Calibri"/>
                <a:sym typeface="Calibri"/>
              </a:rPr>
              <a:t>logits</a:t>
            </a:r>
            <a:r>
              <a:rPr lang="pt-BR" sz="1600" dirty="0">
                <a:solidFill>
                  <a:srgbClr val="000000"/>
                </a:solidFill>
                <a:latin typeface="Calibri"/>
                <a:ea typeface="Calibri"/>
                <a:cs typeface="Calibri"/>
                <a:sym typeface="Calibri"/>
              </a:rPr>
              <a:t> do modelo em probabilidades.</a:t>
            </a:r>
            <a:endParaRPr dirty="0"/>
          </a:p>
          <a:p>
            <a:pPr marL="228600" lvl="0" indent="-228600" algn="l" rtl="0">
              <a:lnSpc>
                <a:spcPct val="90000"/>
              </a:lnSpc>
              <a:spcBef>
                <a:spcPts val="600"/>
              </a:spcBef>
              <a:spcAft>
                <a:spcPts val="0"/>
              </a:spcAft>
              <a:buClr>
                <a:srgbClr val="000000"/>
              </a:buClr>
              <a:buSzPts val="1800"/>
              <a:buChar char="•"/>
            </a:pPr>
            <a:r>
              <a:rPr lang="pt-BR" sz="1800" b="1" i="1" dirty="0" err="1">
                <a:solidFill>
                  <a:srgbClr val="000000"/>
                </a:solidFill>
                <a:latin typeface="Calibri"/>
                <a:ea typeface="Calibri"/>
                <a:cs typeface="Calibri"/>
                <a:sym typeface="Calibri"/>
              </a:rPr>
              <a:t>return</a:t>
            </a:r>
            <a:r>
              <a:rPr lang="pt-BR" sz="1800" b="1" i="1" dirty="0">
                <a:solidFill>
                  <a:srgbClr val="000000"/>
                </a:solidFill>
                <a:latin typeface="Calibri"/>
                <a:ea typeface="Calibri"/>
                <a:cs typeface="Calibri"/>
                <a:sym typeface="Calibri"/>
              </a:rPr>
              <a:t> model</a:t>
            </a:r>
            <a:endParaRPr dirty="0"/>
          </a:p>
          <a:p>
            <a:pPr marL="0" lvl="0" indent="0" algn="l" rtl="0">
              <a:lnSpc>
                <a:spcPct val="90000"/>
              </a:lnSpc>
              <a:spcBef>
                <a:spcPts val="600"/>
              </a:spcBef>
              <a:spcAft>
                <a:spcPts val="0"/>
              </a:spcAft>
              <a:buClr>
                <a:srgbClr val="000000"/>
              </a:buClr>
              <a:buSzPts val="1600"/>
              <a:buNone/>
            </a:pPr>
            <a:r>
              <a:rPr lang="pt-BR" sz="1600" dirty="0" err="1">
                <a:solidFill>
                  <a:srgbClr val="000000"/>
                </a:solidFill>
                <a:latin typeface="Calibri"/>
                <a:ea typeface="Calibri"/>
                <a:cs typeface="Calibri"/>
                <a:sym typeface="Calibri"/>
              </a:rPr>
              <a:t>inalmente</a:t>
            </a:r>
            <a:r>
              <a:rPr lang="pt-BR" sz="1600" dirty="0">
                <a:solidFill>
                  <a:srgbClr val="000000"/>
                </a:solidFill>
                <a:latin typeface="Calibri"/>
                <a:ea typeface="Calibri"/>
                <a:cs typeface="Calibri"/>
                <a:sym typeface="Calibri"/>
              </a:rPr>
              <a:t>, o modelo treinado é retornado. Este modelo pode então ser usado para fazer previsões em novos dados.</a:t>
            </a:r>
            <a:endParaRPr sz="1600" dirty="0">
              <a:solidFill>
                <a:srgbClr val="000000"/>
              </a:solidFill>
              <a:latin typeface="Calibri"/>
              <a:ea typeface="Calibri"/>
              <a:cs typeface="Calibri"/>
              <a:sym typeface="Calibri"/>
            </a:endParaRPr>
          </a:p>
          <a:p>
            <a:pPr marL="228600" lvl="0" indent="-228600" algn="l" rtl="0">
              <a:lnSpc>
                <a:spcPct val="90000"/>
              </a:lnSpc>
              <a:spcBef>
                <a:spcPts val="600"/>
              </a:spcBef>
              <a:spcAft>
                <a:spcPts val="0"/>
              </a:spcAft>
              <a:buClr>
                <a:schemeClr val="dk1"/>
              </a:buClr>
              <a:buSzPts val="1800"/>
              <a:buChar char="•"/>
            </a:pPr>
            <a:r>
              <a:rPr lang="pt-BR" sz="1800" b="1" i="1" dirty="0"/>
              <a:t>EPOCHS = </a:t>
            </a:r>
            <a:r>
              <a:rPr lang="pt-BR" sz="1800" b="1" i="1" dirty="0" err="1"/>
              <a:t>args.epochs</a:t>
            </a:r>
            <a:r>
              <a:rPr lang="pt-BR" sz="1800" b="1" i="1" dirty="0"/>
              <a:t> or 60</a:t>
            </a:r>
            <a:endParaRPr dirty="0"/>
          </a:p>
          <a:p>
            <a:pPr marL="0" lvl="0" indent="0" algn="l" rtl="0">
              <a:lnSpc>
                <a:spcPct val="90000"/>
              </a:lnSpc>
              <a:spcBef>
                <a:spcPts val="600"/>
              </a:spcBef>
              <a:spcAft>
                <a:spcPts val="0"/>
              </a:spcAft>
              <a:buClr>
                <a:schemeClr val="dk1"/>
              </a:buClr>
              <a:buSzPts val="1800"/>
              <a:buNone/>
            </a:pPr>
            <a:r>
              <a:rPr lang="pt-BR" sz="1800" b="1" i="1" dirty="0"/>
              <a:t>    LEARNING_RATE = </a:t>
            </a:r>
            <a:r>
              <a:rPr lang="pt-BR" sz="1800" b="1" i="1" dirty="0" err="1"/>
              <a:t>args.learning_rate</a:t>
            </a:r>
            <a:r>
              <a:rPr lang="pt-BR" sz="1800" b="1" i="1" dirty="0"/>
              <a:t> or 0.01</a:t>
            </a:r>
            <a:endParaRPr dirty="0"/>
          </a:p>
          <a:p>
            <a:pPr marL="0" lvl="0" indent="0" algn="l" rtl="0">
              <a:lnSpc>
                <a:spcPct val="90000"/>
              </a:lnSpc>
              <a:spcBef>
                <a:spcPts val="600"/>
              </a:spcBef>
              <a:spcAft>
                <a:spcPts val="0"/>
              </a:spcAft>
              <a:buClr>
                <a:schemeClr val="dk1"/>
              </a:buClr>
              <a:buSzPts val="1800"/>
              <a:buNone/>
            </a:pPr>
            <a:r>
              <a:rPr lang="pt-BR" sz="1800" b="1" i="1" dirty="0"/>
              <a:t>    BATCH_SIZE = </a:t>
            </a:r>
            <a:r>
              <a:rPr lang="pt-BR" sz="1800" b="1" i="1" dirty="0" err="1"/>
              <a:t>args.batch_size</a:t>
            </a:r>
            <a:r>
              <a:rPr lang="pt-BR" sz="1800" b="1" i="1" dirty="0"/>
              <a:t> or 32</a:t>
            </a:r>
            <a:endParaRPr dirty="0"/>
          </a:p>
          <a:p>
            <a:pPr marL="0" lvl="0" indent="0" algn="l" rtl="0">
              <a:lnSpc>
                <a:spcPct val="90000"/>
              </a:lnSpc>
              <a:spcBef>
                <a:spcPts val="600"/>
              </a:spcBef>
              <a:spcAft>
                <a:spcPts val="0"/>
              </a:spcAft>
              <a:buClr>
                <a:schemeClr val="dk1"/>
              </a:buClr>
              <a:buSzPts val="1600"/>
              <a:buNone/>
            </a:pPr>
            <a:r>
              <a:rPr lang="pt-BR" sz="1600" dirty="0"/>
              <a:t>Estas linhas definem algumas variáveis que serão usadas para treinar o modelo. EPOCHS é o número de épocas para treinar o modelo, LEARNING_RATE é a taxa de aprendizado para o otimizador e BATCH_SIZE é o tamanho do lote para o treinamento. Se esses valores não forem fornecidos como argumentos, eles serão definidos como 60, 0.01 e 32, respectivamente.</a:t>
            </a:r>
            <a:endParaRPr sz="1600" dirty="0"/>
          </a:p>
          <a:p>
            <a:pPr marL="228600" lvl="0" indent="-114300" algn="l" rtl="0">
              <a:lnSpc>
                <a:spcPct val="90000"/>
              </a:lnSpc>
              <a:spcBef>
                <a:spcPts val="600"/>
              </a:spcBef>
              <a:spcAft>
                <a:spcPts val="0"/>
              </a:spcAft>
              <a:buClr>
                <a:schemeClr val="dk1"/>
              </a:buClr>
              <a:buSzPts val="1800"/>
              <a:buNone/>
            </a:pPr>
            <a:endParaRPr sz="1800" b="1" i="1" dirty="0"/>
          </a:p>
          <a:p>
            <a:pPr marL="228600" lvl="0" indent="-50800" algn="l" rtl="0">
              <a:lnSpc>
                <a:spcPct val="90000"/>
              </a:lnSpc>
              <a:spcBef>
                <a:spcPts val="1000"/>
              </a:spcBef>
              <a:spcAft>
                <a:spcPts val="0"/>
              </a:spcAft>
              <a:buClr>
                <a:schemeClr val="dk1"/>
              </a:buClr>
              <a:buSzPts val="2800"/>
              <a:buNone/>
            </a:pPr>
            <a:endParaRPr b="1" dirty="0"/>
          </a:p>
          <a:p>
            <a:pPr marL="228600" lvl="0" indent="-114300" algn="l" rtl="0">
              <a:lnSpc>
                <a:spcPct val="90000"/>
              </a:lnSpc>
              <a:spcBef>
                <a:spcPts val="1000"/>
              </a:spcBef>
              <a:spcAft>
                <a:spcPts val="0"/>
              </a:spcAft>
              <a:buClr>
                <a:schemeClr val="dk1"/>
              </a:buClr>
              <a:buSzPts val="1800"/>
              <a:buNone/>
            </a:pPr>
            <a:endParaRPr sz="1800" dirty="0"/>
          </a:p>
          <a:p>
            <a:pPr marL="228600" lvl="0" indent="-114300" algn="l" rtl="0">
              <a:lnSpc>
                <a:spcPct val="90000"/>
              </a:lnSpc>
              <a:spcBef>
                <a:spcPts val="1000"/>
              </a:spcBef>
              <a:spcAft>
                <a:spcPts val="0"/>
              </a:spcAft>
              <a:buClr>
                <a:schemeClr val="dk1"/>
              </a:buClr>
              <a:buSzPts val="1800"/>
              <a:buNone/>
            </a:pPr>
            <a:endParaRPr sz="1800" dirty="0"/>
          </a:p>
          <a:p>
            <a:pPr marL="0" lvl="0" indent="0" algn="l" rtl="0">
              <a:lnSpc>
                <a:spcPct val="90000"/>
              </a:lnSpc>
              <a:spcBef>
                <a:spcPts val="1000"/>
              </a:spcBef>
              <a:spcAft>
                <a:spcPts val="0"/>
              </a:spcAft>
              <a:buClr>
                <a:schemeClr val="dk1"/>
              </a:buClr>
              <a:buSzPts val="2000"/>
              <a:buNone/>
            </a:pPr>
            <a:endParaRPr sz="2000" dirty="0"/>
          </a:p>
        </p:txBody>
      </p:sp>
      <p:sp>
        <p:nvSpPr>
          <p:cNvPr id="1094" name="Google Shape;1094;p116"/>
          <p:cNvSpPr/>
          <p:nvPr/>
        </p:nvSpPr>
        <p:spPr>
          <a:xfrm>
            <a:off x="0" y="0"/>
            <a:ext cx="12192000" cy="0"/>
          </a:xfrm>
          <a:prstGeom prst="rect">
            <a:avLst/>
          </a:prstGeom>
          <a:noFill/>
          <a:ln>
            <a:noFill/>
          </a:ln>
        </p:spPr>
        <p:txBody>
          <a:bodyPr spcFirstLastPara="1" wrap="square" lIns="12675" tIns="0" rIns="12675" bIns="0" anchor="ctr" anchorCtr="0">
            <a:noAutofit/>
          </a:bodyPr>
          <a:lstStyle/>
          <a:p>
            <a:pPr marL="0" marR="0" lvl="0" indent="0" algn="l" rtl="0">
              <a:lnSpc>
                <a:spcPct val="100000"/>
              </a:lnSpc>
              <a:spcBef>
                <a:spcPts val="0"/>
              </a:spcBef>
              <a:spcAft>
                <a:spcPts val="0"/>
              </a:spcAft>
              <a:buClr>
                <a:srgbClr val="FFFFFF"/>
              </a:buClr>
              <a:buSzPts val="1000"/>
              <a:buFont typeface="Quattrocento Sans"/>
              <a:buNone/>
            </a:pPr>
            <a:r>
              <a:rPr lang="pt-BR" sz="1000" b="0" i="0" u="none" strike="noStrike" cap="none">
                <a:solidFill>
                  <a:srgbClr val="FFFFFF"/>
                </a:solidFill>
                <a:latin typeface="Quattrocento Sans"/>
                <a:ea typeface="Quattrocento Sans"/>
                <a:cs typeface="Quattrocento Sans"/>
                <a:sym typeface="Quattrocento Sans"/>
              </a:rPr>
              <a:t>Esta linha obtém a camada chamada ‘block_6_expand_relu’ do modelo MobileNetV2 e a armazena na variável </a:t>
            </a:r>
            <a:r>
              <a:rPr lang="pt-BR" sz="1000" b="0" i="0" u="none" strike="noStrike" cap="none">
                <a:solidFill>
                  <a:srgbClr val="FFFFFF"/>
                </a:solidFill>
                <a:latin typeface="Arimo"/>
                <a:ea typeface="Arimo"/>
                <a:cs typeface="Arimo"/>
                <a:sym typeface="Arimo"/>
              </a:rPr>
              <a:t>cut_point</a:t>
            </a:r>
            <a:r>
              <a:rPr lang="pt-BR" sz="1000" b="0" i="0" u="none" strike="noStrike" cap="none">
                <a:solidFill>
                  <a:srgbClr val="FFFFFF"/>
                </a:solidFill>
                <a:latin typeface="Quattrocento Sans"/>
                <a:ea typeface="Quattrocento Sans"/>
                <a:cs typeface="Quattrocento Sans"/>
                <a:sym typeface="Quattrocento Sans"/>
              </a:rPr>
              <a:t>. Esta camada é o ponto em que o modelo será cortado.</a:t>
            </a:r>
            <a:r>
              <a:rPr lang="pt-BR" sz="800" b="0" i="0" u="none" strike="noStrike" cap="none">
                <a:solidFill>
                  <a:schemeClr val="dk1"/>
                </a:solidFill>
                <a:latin typeface="Arial"/>
                <a:ea typeface="Arial"/>
                <a:cs typeface="Arial"/>
                <a:sym typeface="Arial"/>
              </a:rPr>
              <a:t> </a:t>
            </a:r>
            <a:endParaRPr sz="1800" b="0" i="0" u="none" strike="noStrike" cap="none">
              <a:solidFill>
                <a:schemeClr val="dk1"/>
              </a:solidFill>
              <a:latin typeface="Arial"/>
              <a:ea typeface="Arial"/>
              <a:cs typeface="Arial"/>
              <a:sym typeface="Arial"/>
            </a:endParaRPr>
          </a:p>
        </p:txBody>
      </p:sp>
      <p:sp>
        <p:nvSpPr>
          <p:cNvPr id="1095" name="Google Shape;1095;p116"/>
          <p:cNvSpPr/>
          <p:nvPr/>
        </p:nvSpPr>
        <p:spPr>
          <a:xfrm>
            <a:off x="0" y="0"/>
            <a:ext cx="12192000" cy="457200"/>
          </a:xfrm>
          <a:prstGeom prst="rect">
            <a:avLst/>
          </a:prstGeom>
          <a:noFill/>
          <a:ln>
            <a:noFill/>
          </a:ln>
        </p:spPr>
        <p:txBody>
          <a:bodyPr spcFirstLastPara="1" wrap="square" lIns="0" tIns="0" rIns="0" bIns="25375" anchor="ctr" anchorCtr="0">
            <a:noAutofit/>
          </a:bodyPr>
          <a:lstStyle/>
          <a:p>
            <a:pPr marL="0" marR="0" lvl="0" indent="0" algn="l" rtl="0">
              <a:lnSpc>
                <a:spcPct val="100000"/>
              </a:lnSpc>
              <a:spcBef>
                <a:spcPts val="0"/>
              </a:spcBef>
              <a:spcAft>
                <a:spcPts val="0"/>
              </a:spcAft>
              <a:buClr>
                <a:srgbClr val="FFFFFF"/>
              </a:buClr>
              <a:buSzPts val="1000"/>
              <a:buFont typeface="Arimo"/>
              <a:buNone/>
            </a:pPr>
            <a:r>
              <a:rPr lang="pt-BR" sz="1000" b="0" i="0" u="none" strike="noStrike" cap="none">
                <a:solidFill>
                  <a:srgbClr val="FFFFFF"/>
                </a:solidFill>
                <a:latin typeface="Arimo"/>
                <a:ea typeface="Arimo"/>
                <a:cs typeface="Arimo"/>
                <a:sym typeface="Arimo"/>
              </a:rPr>
              <a:t>logits = Conv2D(filters=num_classes, kernel_size=1, strides=1, activation=None, name='logits')(model)</a:t>
            </a:r>
            <a:r>
              <a:rPr lang="pt-BR" sz="800" b="0" i="0" u="none" strike="noStrike" cap="none">
                <a:solidFill>
                  <a:schemeClr val="dk1"/>
                </a:solidFill>
                <a:latin typeface="Calibri"/>
                <a:ea typeface="Calibri"/>
                <a:cs typeface="Calibri"/>
                <a:sym typeface="Calibri"/>
              </a:rPr>
              <a:t> </a:t>
            </a:r>
            <a:endParaRPr sz="1800" b="0" i="0" u="none" strike="noStrike" cap="none">
              <a:solidFill>
                <a:schemeClr val="dk1"/>
              </a:solidFill>
              <a:latin typeface="Arial"/>
              <a:ea typeface="Arial"/>
              <a:cs typeface="Arial"/>
              <a:sym typeface="Arial"/>
            </a:endParaRP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1100"/>
        <p:cNvGrpSpPr/>
        <p:nvPr/>
      </p:nvGrpSpPr>
      <p:grpSpPr>
        <a:xfrm>
          <a:off x="0" y="0"/>
          <a:ext cx="0" cy="0"/>
          <a:chOff x="0" y="0"/>
          <a:chExt cx="0" cy="0"/>
        </a:xfrm>
      </p:grpSpPr>
      <p:sp>
        <p:nvSpPr>
          <p:cNvPr id="1101" name="Google Shape;1101;p11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Detalhamento do código</a:t>
            </a:r>
            <a:endParaRPr/>
          </a:p>
        </p:txBody>
      </p:sp>
      <p:sp>
        <p:nvSpPr>
          <p:cNvPr id="1102" name="Google Shape;1102;p117"/>
          <p:cNvSpPr txBox="1">
            <a:spLocks noGrp="1"/>
          </p:cNvSpPr>
          <p:nvPr>
            <p:ph type="body" idx="1"/>
          </p:nvPr>
        </p:nvSpPr>
        <p:spPr>
          <a:xfrm>
            <a:off x="838199" y="1690688"/>
            <a:ext cx="5892209" cy="435133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1800"/>
              <a:buNone/>
            </a:pPr>
            <a:r>
              <a:rPr lang="pt-BR" sz="1800" b="1"/>
              <a:t>Treinamento do modelo (train model):</a:t>
            </a:r>
            <a:endParaRPr/>
          </a:p>
          <a:p>
            <a:pPr marL="228600" lvl="0" indent="-228600" algn="l" rtl="0">
              <a:lnSpc>
                <a:spcPct val="90000"/>
              </a:lnSpc>
              <a:spcBef>
                <a:spcPts val="600"/>
              </a:spcBef>
              <a:spcAft>
                <a:spcPts val="0"/>
              </a:spcAft>
              <a:buClr>
                <a:schemeClr val="dk1"/>
              </a:buClr>
              <a:buSzPts val="1800"/>
              <a:buChar char="•"/>
            </a:pPr>
            <a:r>
              <a:rPr lang="pt-BR" sz="1800" b="1" i="1"/>
              <a:t>model = train(num_classes=classes,</a:t>
            </a:r>
            <a:endParaRPr/>
          </a:p>
          <a:p>
            <a:pPr marL="0" lvl="0" indent="0" algn="l" rtl="0">
              <a:lnSpc>
                <a:spcPct val="90000"/>
              </a:lnSpc>
              <a:spcBef>
                <a:spcPts val="600"/>
              </a:spcBef>
              <a:spcAft>
                <a:spcPts val="0"/>
              </a:spcAft>
              <a:buClr>
                <a:schemeClr val="dk1"/>
              </a:buClr>
              <a:buSzPts val="1800"/>
              <a:buNone/>
            </a:pPr>
            <a:r>
              <a:rPr lang="pt-BR" sz="1800" b="1" i="1"/>
              <a:t>              learning_rate=LEARNING_RATE,</a:t>
            </a:r>
            <a:endParaRPr/>
          </a:p>
          <a:p>
            <a:pPr marL="0" lvl="0" indent="0" algn="l" rtl="0">
              <a:lnSpc>
                <a:spcPct val="90000"/>
              </a:lnSpc>
              <a:spcBef>
                <a:spcPts val="600"/>
              </a:spcBef>
              <a:spcAft>
                <a:spcPts val="0"/>
              </a:spcAft>
              <a:buClr>
                <a:schemeClr val="dk1"/>
              </a:buClr>
              <a:buSzPts val="1800"/>
              <a:buNone/>
            </a:pPr>
            <a:r>
              <a:rPr lang="pt-BR" sz="1800" b="1" i="1"/>
              <a:t>              num_epochs=EPOCHS,</a:t>
            </a:r>
            <a:endParaRPr/>
          </a:p>
          <a:p>
            <a:pPr marL="0" lvl="0" indent="0" algn="l" rtl="0">
              <a:lnSpc>
                <a:spcPct val="90000"/>
              </a:lnSpc>
              <a:spcBef>
                <a:spcPts val="600"/>
              </a:spcBef>
              <a:spcAft>
                <a:spcPts val="0"/>
              </a:spcAft>
              <a:buClr>
                <a:schemeClr val="dk1"/>
              </a:buClr>
              <a:buSzPts val="1800"/>
              <a:buNone/>
            </a:pPr>
            <a:r>
              <a:rPr lang="pt-BR" sz="1800" b="1" i="1"/>
              <a:t>              alpha=0.35,</a:t>
            </a:r>
            <a:endParaRPr/>
          </a:p>
          <a:p>
            <a:pPr marL="0" lvl="0" indent="0" algn="l" rtl="0">
              <a:lnSpc>
                <a:spcPct val="90000"/>
              </a:lnSpc>
              <a:spcBef>
                <a:spcPts val="600"/>
              </a:spcBef>
              <a:spcAft>
                <a:spcPts val="0"/>
              </a:spcAft>
              <a:buClr>
                <a:schemeClr val="dk1"/>
              </a:buClr>
              <a:buSzPts val="1800"/>
              <a:buNone/>
            </a:pPr>
            <a:r>
              <a:rPr lang="pt-BR" sz="1800" b="1" i="1"/>
              <a:t>              object_weight=100,</a:t>
            </a:r>
            <a:endParaRPr/>
          </a:p>
          <a:p>
            <a:pPr marL="0" lvl="0" indent="0" algn="l" rtl="0">
              <a:lnSpc>
                <a:spcPct val="90000"/>
              </a:lnSpc>
              <a:spcBef>
                <a:spcPts val="600"/>
              </a:spcBef>
              <a:spcAft>
                <a:spcPts val="0"/>
              </a:spcAft>
              <a:buClr>
                <a:schemeClr val="dk1"/>
              </a:buClr>
              <a:buSzPts val="1800"/>
              <a:buNone/>
            </a:pPr>
            <a:r>
              <a:rPr lang="pt-BR" sz="1800" b="1" i="1"/>
              <a:t>              train_dataset=train_dataset,</a:t>
            </a:r>
            <a:endParaRPr/>
          </a:p>
          <a:p>
            <a:pPr marL="0" lvl="0" indent="0" algn="l" rtl="0">
              <a:lnSpc>
                <a:spcPct val="90000"/>
              </a:lnSpc>
              <a:spcBef>
                <a:spcPts val="600"/>
              </a:spcBef>
              <a:spcAft>
                <a:spcPts val="0"/>
              </a:spcAft>
              <a:buClr>
                <a:schemeClr val="dk1"/>
              </a:buClr>
              <a:buSzPts val="1800"/>
              <a:buNone/>
            </a:pPr>
            <a:r>
              <a:rPr lang="pt-BR" sz="1800" b="1" i="1"/>
              <a:t>              validation_dataset=validation_dataset,</a:t>
            </a:r>
            <a:endParaRPr/>
          </a:p>
          <a:p>
            <a:pPr marL="0" lvl="0" indent="0" algn="l" rtl="0">
              <a:lnSpc>
                <a:spcPct val="90000"/>
              </a:lnSpc>
              <a:spcBef>
                <a:spcPts val="600"/>
              </a:spcBef>
              <a:spcAft>
                <a:spcPts val="0"/>
              </a:spcAft>
              <a:buClr>
                <a:schemeClr val="dk1"/>
              </a:buClr>
              <a:buSzPts val="1800"/>
              <a:buNone/>
            </a:pPr>
            <a:r>
              <a:rPr lang="pt-BR" sz="1800" b="1" i="1"/>
              <a:t>              best_model_path=BEST_MODEL_PATH,</a:t>
            </a:r>
            <a:endParaRPr/>
          </a:p>
          <a:p>
            <a:pPr marL="0" lvl="0" indent="0" algn="l" rtl="0">
              <a:lnSpc>
                <a:spcPct val="90000"/>
              </a:lnSpc>
              <a:spcBef>
                <a:spcPts val="600"/>
              </a:spcBef>
              <a:spcAft>
                <a:spcPts val="0"/>
              </a:spcAft>
              <a:buClr>
                <a:schemeClr val="dk1"/>
              </a:buClr>
              <a:buSzPts val="1800"/>
              <a:buNone/>
            </a:pPr>
            <a:r>
              <a:rPr lang="pt-BR" sz="1800" b="1" i="1"/>
              <a:t>              input_shape=MODEL_INPUT_SHAPE,</a:t>
            </a:r>
            <a:endParaRPr/>
          </a:p>
          <a:p>
            <a:pPr marL="0" lvl="0" indent="0" algn="l" rtl="0">
              <a:lnSpc>
                <a:spcPct val="90000"/>
              </a:lnSpc>
              <a:spcBef>
                <a:spcPts val="600"/>
              </a:spcBef>
              <a:spcAft>
                <a:spcPts val="0"/>
              </a:spcAft>
              <a:buClr>
                <a:schemeClr val="dk1"/>
              </a:buClr>
              <a:buSzPts val="1800"/>
              <a:buNone/>
            </a:pPr>
            <a:r>
              <a:rPr lang="pt-BR" sz="1800" b="1" i="1"/>
              <a:t>              batch_size=BATCH_SIZE,</a:t>
            </a:r>
            <a:endParaRPr/>
          </a:p>
          <a:p>
            <a:pPr marL="0" lvl="0" indent="0" algn="l" rtl="0">
              <a:lnSpc>
                <a:spcPct val="90000"/>
              </a:lnSpc>
              <a:spcBef>
                <a:spcPts val="600"/>
              </a:spcBef>
              <a:spcAft>
                <a:spcPts val="0"/>
              </a:spcAft>
              <a:buClr>
                <a:schemeClr val="dk1"/>
              </a:buClr>
              <a:buSzPts val="1800"/>
              <a:buNone/>
            </a:pPr>
            <a:r>
              <a:rPr lang="pt-BR" sz="1800" b="1" i="1"/>
              <a:t>              use_velo=False,</a:t>
            </a:r>
            <a:endParaRPr/>
          </a:p>
          <a:p>
            <a:pPr marL="0" lvl="0" indent="0" algn="l" rtl="0">
              <a:lnSpc>
                <a:spcPct val="90000"/>
              </a:lnSpc>
              <a:spcBef>
                <a:spcPts val="600"/>
              </a:spcBef>
              <a:spcAft>
                <a:spcPts val="0"/>
              </a:spcAft>
              <a:buClr>
                <a:schemeClr val="dk1"/>
              </a:buClr>
              <a:buSzPts val="1800"/>
              <a:buNone/>
            </a:pPr>
            <a:r>
              <a:rPr lang="pt-BR" sz="1800" b="1" i="1"/>
              <a:t>              ensure_determinism=ensure_determinism)</a:t>
            </a:r>
            <a:endParaRPr/>
          </a:p>
          <a:p>
            <a:pPr marL="0" lvl="0" indent="0" algn="l" rtl="0">
              <a:lnSpc>
                <a:spcPct val="90000"/>
              </a:lnSpc>
              <a:spcBef>
                <a:spcPts val="600"/>
              </a:spcBef>
              <a:spcAft>
                <a:spcPts val="0"/>
              </a:spcAft>
              <a:buClr>
                <a:schemeClr val="dk1"/>
              </a:buClr>
              <a:buSzPts val="1600"/>
              <a:buNone/>
            </a:pPr>
            <a:endParaRPr sz="1600"/>
          </a:p>
          <a:p>
            <a:pPr marL="228600" lvl="0" indent="-114300" algn="l" rtl="0">
              <a:lnSpc>
                <a:spcPct val="90000"/>
              </a:lnSpc>
              <a:spcBef>
                <a:spcPts val="600"/>
              </a:spcBef>
              <a:spcAft>
                <a:spcPts val="0"/>
              </a:spcAft>
              <a:buClr>
                <a:schemeClr val="dk1"/>
              </a:buClr>
              <a:buSzPts val="1800"/>
              <a:buNone/>
            </a:pPr>
            <a:endParaRPr sz="1800" b="1" i="1"/>
          </a:p>
          <a:p>
            <a:pPr marL="228600" lvl="0" indent="-50800" algn="l" rtl="0">
              <a:lnSpc>
                <a:spcPct val="90000"/>
              </a:lnSpc>
              <a:spcBef>
                <a:spcPts val="1000"/>
              </a:spcBef>
              <a:spcAft>
                <a:spcPts val="0"/>
              </a:spcAft>
              <a:buClr>
                <a:schemeClr val="dk1"/>
              </a:buClr>
              <a:buSzPts val="2800"/>
              <a:buNone/>
            </a:pPr>
            <a:endParaRPr b="1"/>
          </a:p>
          <a:p>
            <a:pPr marL="228600" lvl="0" indent="-114300" algn="l" rtl="0">
              <a:lnSpc>
                <a:spcPct val="90000"/>
              </a:lnSpc>
              <a:spcBef>
                <a:spcPts val="1000"/>
              </a:spcBef>
              <a:spcAft>
                <a:spcPts val="0"/>
              </a:spcAft>
              <a:buClr>
                <a:schemeClr val="dk1"/>
              </a:buClr>
              <a:buSzPts val="1800"/>
              <a:buNone/>
            </a:pPr>
            <a:endParaRPr sz="1800"/>
          </a:p>
          <a:p>
            <a:pPr marL="228600" lvl="0" indent="-114300" algn="l" rtl="0">
              <a:lnSpc>
                <a:spcPct val="90000"/>
              </a:lnSpc>
              <a:spcBef>
                <a:spcPts val="1000"/>
              </a:spcBef>
              <a:spcAft>
                <a:spcPts val="0"/>
              </a:spcAft>
              <a:buClr>
                <a:schemeClr val="dk1"/>
              </a:buClr>
              <a:buSzPts val="1800"/>
              <a:buNone/>
            </a:pPr>
            <a:endParaRPr sz="1800"/>
          </a:p>
          <a:p>
            <a:pPr marL="0" lvl="0" indent="0" algn="l" rtl="0">
              <a:lnSpc>
                <a:spcPct val="90000"/>
              </a:lnSpc>
              <a:spcBef>
                <a:spcPts val="1000"/>
              </a:spcBef>
              <a:spcAft>
                <a:spcPts val="0"/>
              </a:spcAft>
              <a:buClr>
                <a:schemeClr val="dk1"/>
              </a:buClr>
              <a:buSzPts val="2000"/>
              <a:buNone/>
            </a:pPr>
            <a:endParaRPr sz="2000"/>
          </a:p>
        </p:txBody>
      </p:sp>
      <p:sp>
        <p:nvSpPr>
          <p:cNvPr id="1103" name="Google Shape;1103;p117"/>
          <p:cNvSpPr/>
          <p:nvPr/>
        </p:nvSpPr>
        <p:spPr>
          <a:xfrm>
            <a:off x="0" y="0"/>
            <a:ext cx="12192000" cy="0"/>
          </a:xfrm>
          <a:prstGeom prst="rect">
            <a:avLst/>
          </a:prstGeom>
          <a:noFill/>
          <a:ln>
            <a:noFill/>
          </a:ln>
        </p:spPr>
        <p:txBody>
          <a:bodyPr spcFirstLastPara="1" wrap="square" lIns="12675" tIns="0" rIns="12675" bIns="0" anchor="ctr" anchorCtr="0">
            <a:noAutofit/>
          </a:bodyPr>
          <a:lstStyle/>
          <a:p>
            <a:pPr marL="0" marR="0" lvl="0" indent="0" algn="l" rtl="0">
              <a:lnSpc>
                <a:spcPct val="100000"/>
              </a:lnSpc>
              <a:spcBef>
                <a:spcPts val="0"/>
              </a:spcBef>
              <a:spcAft>
                <a:spcPts val="0"/>
              </a:spcAft>
              <a:buClr>
                <a:srgbClr val="FFFFFF"/>
              </a:buClr>
              <a:buSzPts val="1000"/>
              <a:buFont typeface="Quattrocento Sans"/>
              <a:buNone/>
            </a:pPr>
            <a:r>
              <a:rPr lang="pt-BR" sz="1000" b="0" i="0" u="none" strike="noStrike" cap="none">
                <a:solidFill>
                  <a:srgbClr val="FFFFFF"/>
                </a:solidFill>
                <a:latin typeface="Quattrocento Sans"/>
                <a:ea typeface="Quattrocento Sans"/>
                <a:cs typeface="Quattrocento Sans"/>
                <a:sym typeface="Quattrocento Sans"/>
              </a:rPr>
              <a:t>Esta linha obtém a camada chamada ‘block_6_expand_relu’ do modelo MobileNetV2 e a armazena na variável </a:t>
            </a:r>
            <a:r>
              <a:rPr lang="pt-BR" sz="1000" b="0" i="0" u="none" strike="noStrike" cap="none">
                <a:solidFill>
                  <a:srgbClr val="FFFFFF"/>
                </a:solidFill>
                <a:latin typeface="Arimo"/>
                <a:ea typeface="Arimo"/>
                <a:cs typeface="Arimo"/>
                <a:sym typeface="Arimo"/>
              </a:rPr>
              <a:t>cut_point</a:t>
            </a:r>
            <a:r>
              <a:rPr lang="pt-BR" sz="1000" b="0" i="0" u="none" strike="noStrike" cap="none">
                <a:solidFill>
                  <a:srgbClr val="FFFFFF"/>
                </a:solidFill>
                <a:latin typeface="Quattrocento Sans"/>
                <a:ea typeface="Quattrocento Sans"/>
                <a:cs typeface="Quattrocento Sans"/>
                <a:sym typeface="Quattrocento Sans"/>
              </a:rPr>
              <a:t>. Esta camada é o ponto em que o modelo será cortado.</a:t>
            </a:r>
            <a:r>
              <a:rPr lang="pt-BR" sz="800" b="0" i="0" u="none" strike="noStrike" cap="none">
                <a:solidFill>
                  <a:schemeClr val="dk1"/>
                </a:solidFill>
                <a:latin typeface="Arial"/>
                <a:ea typeface="Arial"/>
                <a:cs typeface="Arial"/>
                <a:sym typeface="Arial"/>
              </a:rPr>
              <a:t> </a:t>
            </a:r>
            <a:endParaRPr sz="1800" b="0" i="0" u="none" strike="noStrike" cap="none">
              <a:solidFill>
                <a:schemeClr val="dk1"/>
              </a:solidFill>
              <a:latin typeface="Arial"/>
              <a:ea typeface="Arial"/>
              <a:cs typeface="Arial"/>
              <a:sym typeface="Arial"/>
            </a:endParaRPr>
          </a:p>
        </p:txBody>
      </p:sp>
      <p:sp>
        <p:nvSpPr>
          <p:cNvPr id="1104" name="Google Shape;1104;p117"/>
          <p:cNvSpPr/>
          <p:nvPr/>
        </p:nvSpPr>
        <p:spPr>
          <a:xfrm>
            <a:off x="0" y="0"/>
            <a:ext cx="12192000" cy="457200"/>
          </a:xfrm>
          <a:prstGeom prst="rect">
            <a:avLst/>
          </a:prstGeom>
          <a:noFill/>
          <a:ln>
            <a:noFill/>
          </a:ln>
        </p:spPr>
        <p:txBody>
          <a:bodyPr spcFirstLastPara="1" wrap="square" lIns="0" tIns="0" rIns="0" bIns="25375" anchor="ctr" anchorCtr="0">
            <a:noAutofit/>
          </a:bodyPr>
          <a:lstStyle/>
          <a:p>
            <a:pPr marL="0" marR="0" lvl="0" indent="0" algn="l" rtl="0">
              <a:lnSpc>
                <a:spcPct val="100000"/>
              </a:lnSpc>
              <a:spcBef>
                <a:spcPts val="0"/>
              </a:spcBef>
              <a:spcAft>
                <a:spcPts val="0"/>
              </a:spcAft>
              <a:buClr>
                <a:srgbClr val="FFFFFF"/>
              </a:buClr>
              <a:buSzPts val="1000"/>
              <a:buFont typeface="Arimo"/>
              <a:buNone/>
            </a:pPr>
            <a:r>
              <a:rPr lang="pt-BR" sz="1000" b="0" i="0" u="none" strike="noStrike" cap="none">
                <a:solidFill>
                  <a:srgbClr val="FFFFFF"/>
                </a:solidFill>
                <a:latin typeface="Arimo"/>
                <a:ea typeface="Arimo"/>
                <a:cs typeface="Arimo"/>
                <a:sym typeface="Arimo"/>
              </a:rPr>
              <a:t>logits = Conv2D(filters=num_classes, kernel_size=1, strides=1, activation=None, name='logits')(model)</a:t>
            </a:r>
            <a:r>
              <a:rPr lang="pt-BR" sz="800" b="0" i="0" u="none" strike="noStrike" cap="none">
                <a:solidFill>
                  <a:schemeClr val="dk1"/>
                </a:solidFill>
                <a:latin typeface="Calibri"/>
                <a:ea typeface="Calibri"/>
                <a:cs typeface="Calibri"/>
                <a:sym typeface="Calibri"/>
              </a:rPr>
              <a:t> </a:t>
            </a:r>
            <a:endParaRPr sz="1800" b="0" i="0" u="none" strike="noStrike" cap="none">
              <a:solidFill>
                <a:schemeClr val="dk1"/>
              </a:solidFill>
              <a:latin typeface="Arial"/>
              <a:ea typeface="Arial"/>
              <a:cs typeface="Arial"/>
              <a:sym typeface="Arial"/>
            </a:endParaRPr>
          </a:p>
        </p:txBody>
      </p:sp>
      <p:sp>
        <p:nvSpPr>
          <p:cNvPr id="1105" name="Google Shape;1105;p117"/>
          <p:cNvSpPr txBox="1"/>
          <p:nvPr/>
        </p:nvSpPr>
        <p:spPr>
          <a:xfrm>
            <a:off x="5911702" y="1254753"/>
            <a:ext cx="6280297" cy="535531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1800">
                <a:solidFill>
                  <a:schemeClr val="dk1"/>
                </a:solidFill>
                <a:latin typeface="Calibri"/>
                <a:ea typeface="Calibri"/>
                <a:cs typeface="Calibri"/>
                <a:sym typeface="Calibri"/>
              </a:rPr>
              <a:t>Os parâmetros são explicados abaixo:</a:t>
            </a:r>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1800"/>
              <a:buFont typeface="Arial"/>
              <a:buChar char="•"/>
            </a:pPr>
            <a:r>
              <a:rPr lang="pt-BR" sz="1800" b="1">
                <a:solidFill>
                  <a:schemeClr val="dk1"/>
                </a:solidFill>
                <a:latin typeface="Calibri"/>
                <a:ea typeface="Calibri"/>
                <a:cs typeface="Calibri"/>
                <a:sym typeface="Calibri"/>
              </a:rPr>
              <a:t>num_classes: </a:t>
            </a:r>
            <a:r>
              <a:rPr lang="pt-BR" sz="1800">
                <a:solidFill>
                  <a:schemeClr val="dk1"/>
                </a:solidFill>
                <a:latin typeface="Calibri"/>
                <a:ea typeface="Calibri"/>
                <a:cs typeface="Calibri"/>
                <a:sym typeface="Calibri"/>
              </a:rPr>
              <a:t>O número de classes no conjunto de dados.</a:t>
            </a:r>
            <a:endParaRPr/>
          </a:p>
          <a:p>
            <a:pPr marL="285750" marR="0" lvl="0" indent="-285750" algn="l" rtl="0">
              <a:spcBef>
                <a:spcPts val="0"/>
              </a:spcBef>
              <a:spcAft>
                <a:spcPts val="0"/>
              </a:spcAft>
              <a:buClr>
                <a:schemeClr val="dk1"/>
              </a:buClr>
              <a:buSzPts val="1800"/>
              <a:buFont typeface="Arial"/>
              <a:buChar char="•"/>
            </a:pPr>
            <a:r>
              <a:rPr lang="pt-BR" sz="1800" b="1">
                <a:solidFill>
                  <a:schemeClr val="dk1"/>
                </a:solidFill>
                <a:latin typeface="Calibri"/>
                <a:ea typeface="Calibri"/>
                <a:cs typeface="Calibri"/>
                <a:sym typeface="Calibri"/>
              </a:rPr>
              <a:t>learning_rate: </a:t>
            </a:r>
            <a:r>
              <a:rPr lang="pt-BR" sz="1800">
                <a:solidFill>
                  <a:schemeClr val="dk1"/>
                </a:solidFill>
                <a:latin typeface="Calibri"/>
                <a:ea typeface="Calibri"/>
                <a:cs typeface="Calibri"/>
                <a:sym typeface="Calibri"/>
              </a:rPr>
              <a:t>A taxa de aprendizado para o otimizador.</a:t>
            </a:r>
            <a:endParaRPr/>
          </a:p>
          <a:p>
            <a:pPr marL="285750" marR="0" lvl="0" indent="-285750" algn="l" rtl="0">
              <a:spcBef>
                <a:spcPts val="0"/>
              </a:spcBef>
              <a:spcAft>
                <a:spcPts val="0"/>
              </a:spcAft>
              <a:buClr>
                <a:schemeClr val="dk1"/>
              </a:buClr>
              <a:buSzPts val="1800"/>
              <a:buFont typeface="Arial"/>
              <a:buChar char="•"/>
            </a:pPr>
            <a:r>
              <a:rPr lang="pt-BR" sz="1800" b="1">
                <a:solidFill>
                  <a:schemeClr val="dk1"/>
                </a:solidFill>
                <a:latin typeface="Calibri"/>
                <a:ea typeface="Calibri"/>
                <a:cs typeface="Calibri"/>
                <a:sym typeface="Calibri"/>
              </a:rPr>
              <a:t>num_epochs: </a:t>
            </a:r>
            <a:r>
              <a:rPr lang="pt-BR" sz="1800">
                <a:solidFill>
                  <a:schemeClr val="dk1"/>
                </a:solidFill>
                <a:latin typeface="Calibri"/>
                <a:ea typeface="Calibri"/>
                <a:cs typeface="Calibri"/>
                <a:sym typeface="Calibri"/>
              </a:rPr>
              <a:t>O número de épocas para treinar o modelo.</a:t>
            </a:r>
            <a:endParaRPr/>
          </a:p>
          <a:p>
            <a:pPr marL="285750" marR="0" lvl="0" indent="-285750" algn="l" rtl="0">
              <a:spcBef>
                <a:spcPts val="0"/>
              </a:spcBef>
              <a:spcAft>
                <a:spcPts val="0"/>
              </a:spcAft>
              <a:buClr>
                <a:schemeClr val="dk1"/>
              </a:buClr>
              <a:buSzPts val="1800"/>
              <a:buFont typeface="Arial"/>
              <a:buChar char="•"/>
            </a:pPr>
            <a:r>
              <a:rPr lang="pt-BR" sz="1800" b="1">
                <a:solidFill>
                  <a:schemeClr val="dk1"/>
                </a:solidFill>
                <a:latin typeface="Calibri"/>
                <a:ea typeface="Calibri"/>
                <a:cs typeface="Calibri"/>
                <a:sym typeface="Calibri"/>
              </a:rPr>
              <a:t>alpha: </a:t>
            </a:r>
            <a:r>
              <a:rPr lang="pt-BR" sz="1800">
                <a:solidFill>
                  <a:schemeClr val="dk1"/>
                </a:solidFill>
                <a:latin typeface="Calibri"/>
                <a:ea typeface="Calibri"/>
                <a:cs typeface="Calibri"/>
                <a:sym typeface="Calibri"/>
              </a:rPr>
              <a:t>Um hiperparâmetro para a função de perda (não especificado neste código).</a:t>
            </a:r>
            <a:endParaRPr/>
          </a:p>
          <a:p>
            <a:pPr marL="285750" marR="0" lvl="0" indent="-285750" algn="l" rtl="0">
              <a:spcBef>
                <a:spcPts val="0"/>
              </a:spcBef>
              <a:spcAft>
                <a:spcPts val="0"/>
              </a:spcAft>
              <a:buClr>
                <a:schemeClr val="dk1"/>
              </a:buClr>
              <a:buSzPts val="1800"/>
              <a:buFont typeface="Arial"/>
              <a:buChar char="•"/>
            </a:pPr>
            <a:r>
              <a:rPr lang="pt-BR" sz="1800" b="1">
                <a:solidFill>
                  <a:schemeClr val="dk1"/>
                </a:solidFill>
                <a:latin typeface="Calibri"/>
                <a:ea typeface="Calibri"/>
                <a:cs typeface="Calibri"/>
                <a:sym typeface="Calibri"/>
              </a:rPr>
              <a:t>object_weight: </a:t>
            </a:r>
            <a:r>
              <a:rPr lang="pt-BR" sz="1800">
                <a:solidFill>
                  <a:schemeClr val="dk1"/>
                </a:solidFill>
                <a:latin typeface="Calibri"/>
                <a:ea typeface="Calibri"/>
                <a:cs typeface="Calibri"/>
                <a:sym typeface="Calibri"/>
              </a:rPr>
              <a:t>Um peso para a função de perda (não especificado neste código).</a:t>
            </a:r>
            <a:endParaRPr/>
          </a:p>
          <a:p>
            <a:pPr marL="285750" marR="0" lvl="0" indent="-285750" algn="l" rtl="0">
              <a:spcBef>
                <a:spcPts val="0"/>
              </a:spcBef>
              <a:spcAft>
                <a:spcPts val="0"/>
              </a:spcAft>
              <a:buClr>
                <a:schemeClr val="dk1"/>
              </a:buClr>
              <a:buSzPts val="1800"/>
              <a:buFont typeface="Arial"/>
              <a:buChar char="•"/>
            </a:pPr>
            <a:r>
              <a:rPr lang="pt-BR" sz="1800" b="1">
                <a:solidFill>
                  <a:schemeClr val="dk1"/>
                </a:solidFill>
                <a:latin typeface="Calibri"/>
                <a:ea typeface="Calibri"/>
                <a:cs typeface="Calibri"/>
                <a:sym typeface="Calibri"/>
              </a:rPr>
              <a:t>train_dataset: </a:t>
            </a:r>
            <a:r>
              <a:rPr lang="pt-BR" sz="1800">
                <a:solidFill>
                  <a:schemeClr val="dk1"/>
                </a:solidFill>
                <a:latin typeface="Calibri"/>
                <a:ea typeface="Calibri"/>
                <a:cs typeface="Calibri"/>
                <a:sym typeface="Calibri"/>
              </a:rPr>
              <a:t>O conjunto de dados de treinamento.</a:t>
            </a:r>
            <a:endParaRPr/>
          </a:p>
          <a:p>
            <a:pPr marL="285750" marR="0" lvl="0" indent="-285750" algn="l" rtl="0">
              <a:spcBef>
                <a:spcPts val="0"/>
              </a:spcBef>
              <a:spcAft>
                <a:spcPts val="0"/>
              </a:spcAft>
              <a:buClr>
                <a:schemeClr val="dk1"/>
              </a:buClr>
              <a:buSzPts val="1800"/>
              <a:buFont typeface="Arial"/>
              <a:buChar char="•"/>
            </a:pPr>
            <a:r>
              <a:rPr lang="pt-BR" sz="1800" b="1">
                <a:solidFill>
                  <a:schemeClr val="dk1"/>
                </a:solidFill>
                <a:latin typeface="Calibri"/>
                <a:ea typeface="Calibri"/>
                <a:cs typeface="Calibri"/>
                <a:sym typeface="Calibri"/>
              </a:rPr>
              <a:t>validation_dataset: </a:t>
            </a:r>
            <a:r>
              <a:rPr lang="pt-BR" sz="1800">
                <a:solidFill>
                  <a:schemeClr val="dk1"/>
                </a:solidFill>
                <a:latin typeface="Calibri"/>
                <a:ea typeface="Calibri"/>
                <a:cs typeface="Calibri"/>
                <a:sym typeface="Calibri"/>
              </a:rPr>
              <a:t>O conjunto de dados de validação.</a:t>
            </a:r>
            <a:endParaRPr/>
          </a:p>
          <a:p>
            <a:pPr marL="285750" marR="0" lvl="0" indent="-285750" algn="l" rtl="0">
              <a:spcBef>
                <a:spcPts val="0"/>
              </a:spcBef>
              <a:spcAft>
                <a:spcPts val="0"/>
              </a:spcAft>
              <a:buClr>
                <a:schemeClr val="dk1"/>
              </a:buClr>
              <a:buSzPts val="1800"/>
              <a:buFont typeface="Arial"/>
              <a:buChar char="•"/>
            </a:pPr>
            <a:r>
              <a:rPr lang="pt-BR" sz="1800" b="1">
                <a:solidFill>
                  <a:schemeClr val="dk1"/>
                </a:solidFill>
                <a:latin typeface="Calibri"/>
                <a:ea typeface="Calibri"/>
                <a:cs typeface="Calibri"/>
                <a:sym typeface="Calibri"/>
              </a:rPr>
              <a:t>best_model_path: </a:t>
            </a:r>
            <a:r>
              <a:rPr lang="pt-BR" sz="1800">
                <a:solidFill>
                  <a:schemeClr val="dk1"/>
                </a:solidFill>
                <a:latin typeface="Calibri"/>
                <a:ea typeface="Calibri"/>
                <a:cs typeface="Calibri"/>
                <a:sym typeface="Calibri"/>
              </a:rPr>
              <a:t>O caminho para salvar o melhor modelo durante o treinamento.</a:t>
            </a:r>
            <a:endParaRPr/>
          </a:p>
          <a:p>
            <a:pPr marL="285750" marR="0" lvl="0" indent="-285750" algn="l" rtl="0">
              <a:spcBef>
                <a:spcPts val="0"/>
              </a:spcBef>
              <a:spcAft>
                <a:spcPts val="0"/>
              </a:spcAft>
              <a:buClr>
                <a:schemeClr val="dk1"/>
              </a:buClr>
              <a:buSzPts val="1800"/>
              <a:buFont typeface="Arial"/>
              <a:buChar char="•"/>
            </a:pPr>
            <a:r>
              <a:rPr lang="pt-BR" sz="1800" b="1">
                <a:solidFill>
                  <a:schemeClr val="dk1"/>
                </a:solidFill>
                <a:latin typeface="Calibri"/>
                <a:ea typeface="Calibri"/>
                <a:cs typeface="Calibri"/>
                <a:sym typeface="Calibri"/>
              </a:rPr>
              <a:t>input_shape: </a:t>
            </a:r>
            <a:r>
              <a:rPr lang="pt-BR" sz="1800">
                <a:solidFill>
                  <a:schemeClr val="dk1"/>
                </a:solidFill>
                <a:latin typeface="Calibri"/>
                <a:ea typeface="Calibri"/>
                <a:cs typeface="Calibri"/>
                <a:sym typeface="Calibri"/>
              </a:rPr>
              <a:t>A forma da entrada para o modelo.</a:t>
            </a:r>
            <a:endParaRPr/>
          </a:p>
          <a:p>
            <a:pPr marL="285750" marR="0" lvl="0" indent="-285750" algn="l" rtl="0">
              <a:spcBef>
                <a:spcPts val="0"/>
              </a:spcBef>
              <a:spcAft>
                <a:spcPts val="0"/>
              </a:spcAft>
              <a:buClr>
                <a:schemeClr val="dk1"/>
              </a:buClr>
              <a:buSzPts val="1800"/>
              <a:buFont typeface="Arial"/>
              <a:buChar char="•"/>
            </a:pPr>
            <a:r>
              <a:rPr lang="pt-BR" sz="1800" b="1">
                <a:solidFill>
                  <a:schemeClr val="dk1"/>
                </a:solidFill>
                <a:latin typeface="Calibri"/>
                <a:ea typeface="Calibri"/>
                <a:cs typeface="Calibri"/>
                <a:sym typeface="Calibri"/>
              </a:rPr>
              <a:t>batch_size:</a:t>
            </a:r>
            <a:r>
              <a:rPr lang="pt-BR" sz="1800">
                <a:solidFill>
                  <a:schemeClr val="dk1"/>
                </a:solidFill>
                <a:latin typeface="Calibri"/>
                <a:ea typeface="Calibri"/>
                <a:cs typeface="Calibri"/>
                <a:sym typeface="Calibri"/>
              </a:rPr>
              <a:t> O tamanho do lote para o treinamento.</a:t>
            </a:r>
            <a:endParaRPr/>
          </a:p>
          <a:p>
            <a:pPr marL="285750" marR="0" lvl="0" indent="-285750" algn="l" rtl="0">
              <a:spcBef>
                <a:spcPts val="0"/>
              </a:spcBef>
              <a:spcAft>
                <a:spcPts val="0"/>
              </a:spcAft>
              <a:buClr>
                <a:schemeClr val="dk1"/>
              </a:buClr>
              <a:buSzPts val="1800"/>
              <a:buFont typeface="Arial"/>
              <a:buChar char="•"/>
            </a:pPr>
            <a:r>
              <a:rPr lang="pt-BR" sz="1800" b="1">
                <a:solidFill>
                  <a:schemeClr val="dk1"/>
                </a:solidFill>
                <a:latin typeface="Calibri"/>
                <a:ea typeface="Calibri"/>
                <a:cs typeface="Calibri"/>
                <a:sym typeface="Calibri"/>
              </a:rPr>
              <a:t>use_velo: </a:t>
            </a:r>
            <a:r>
              <a:rPr lang="pt-BR" sz="1800">
                <a:solidFill>
                  <a:schemeClr val="dk1"/>
                </a:solidFill>
                <a:latin typeface="Calibri"/>
                <a:ea typeface="Calibri"/>
                <a:cs typeface="Calibri"/>
                <a:sym typeface="Calibri"/>
              </a:rPr>
              <a:t>Um sinalizador para usar ou não o VeLo (um otimizador de aprendizado).</a:t>
            </a:r>
            <a:endParaRPr/>
          </a:p>
          <a:p>
            <a:pPr marL="285750" marR="0" lvl="0" indent="-285750" algn="l" rtl="0">
              <a:spcBef>
                <a:spcPts val="0"/>
              </a:spcBef>
              <a:spcAft>
                <a:spcPts val="0"/>
              </a:spcAft>
              <a:buClr>
                <a:schemeClr val="dk1"/>
              </a:buClr>
              <a:buSzPts val="1800"/>
              <a:buFont typeface="Arial"/>
              <a:buChar char="•"/>
            </a:pPr>
            <a:r>
              <a:rPr lang="pt-BR" sz="1800" b="1">
                <a:solidFill>
                  <a:schemeClr val="dk1"/>
                </a:solidFill>
                <a:latin typeface="Calibri"/>
                <a:ea typeface="Calibri"/>
                <a:cs typeface="Calibri"/>
                <a:sym typeface="Calibri"/>
              </a:rPr>
              <a:t>ensure_determinism: </a:t>
            </a:r>
            <a:r>
              <a:rPr lang="pt-BR" sz="1800">
                <a:solidFill>
                  <a:schemeClr val="dk1"/>
                </a:solidFill>
                <a:latin typeface="Calibri"/>
                <a:ea typeface="Calibri"/>
                <a:cs typeface="Calibri"/>
                <a:sym typeface="Calibri"/>
              </a:rPr>
              <a:t>Um sinalizador para garantir ou não o determinismo durante o treinamento.</a:t>
            </a:r>
            <a:endParaRP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1110"/>
        <p:cNvGrpSpPr/>
        <p:nvPr/>
      </p:nvGrpSpPr>
      <p:grpSpPr>
        <a:xfrm>
          <a:off x="0" y="0"/>
          <a:ext cx="0" cy="0"/>
          <a:chOff x="0" y="0"/>
          <a:chExt cx="0" cy="0"/>
        </a:xfrm>
      </p:grpSpPr>
      <p:sp>
        <p:nvSpPr>
          <p:cNvPr id="1111" name="Google Shape;1111;p11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Detalhamento do código</a:t>
            </a:r>
            <a:endParaRPr/>
          </a:p>
        </p:txBody>
      </p:sp>
      <p:sp>
        <p:nvSpPr>
          <p:cNvPr id="1112" name="Google Shape;1112;p118"/>
          <p:cNvSpPr txBox="1">
            <a:spLocks noGrp="1"/>
          </p:cNvSpPr>
          <p:nvPr>
            <p:ph type="body" idx="1"/>
          </p:nvPr>
        </p:nvSpPr>
        <p:spPr>
          <a:xfrm>
            <a:off x="838199" y="1690688"/>
            <a:ext cx="10515600" cy="435133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400"/>
              <a:buNone/>
            </a:pPr>
            <a:r>
              <a:rPr lang="pt-BR" sz="2400" b="1"/>
              <a:t>Treinamento do modelo (train model):</a:t>
            </a:r>
            <a:endParaRPr/>
          </a:p>
          <a:p>
            <a:pPr marL="228600" lvl="0" indent="-228600" algn="l" rtl="0">
              <a:lnSpc>
                <a:spcPct val="90000"/>
              </a:lnSpc>
              <a:spcBef>
                <a:spcPts val="600"/>
              </a:spcBef>
              <a:spcAft>
                <a:spcPts val="0"/>
              </a:spcAft>
              <a:buClr>
                <a:schemeClr val="dk1"/>
              </a:buClr>
              <a:buSzPts val="1800"/>
              <a:buChar char="•"/>
            </a:pPr>
            <a:r>
              <a:rPr lang="pt-BR" sz="1800" b="1" i="1"/>
              <a:t>disable_per_channel_quantization = False</a:t>
            </a:r>
            <a:endParaRPr/>
          </a:p>
          <a:p>
            <a:pPr marL="0" lvl="0" indent="0" algn="l" rtl="0">
              <a:lnSpc>
                <a:spcPct val="90000"/>
              </a:lnSpc>
              <a:spcBef>
                <a:spcPts val="600"/>
              </a:spcBef>
              <a:spcAft>
                <a:spcPts val="0"/>
              </a:spcAft>
              <a:buClr>
                <a:schemeClr val="dk1"/>
              </a:buClr>
              <a:buSzPts val="1800"/>
              <a:buNone/>
            </a:pPr>
            <a:endParaRPr sz="1800" b="1" i="1"/>
          </a:p>
          <a:p>
            <a:pPr marL="0" lvl="0" indent="0" algn="l" rtl="0">
              <a:lnSpc>
                <a:spcPct val="90000"/>
              </a:lnSpc>
              <a:spcBef>
                <a:spcPts val="600"/>
              </a:spcBef>
              <a:spcAft>
                <a:spcPts val="0"/>
              </a:spcAft>
              <a:buClr>
                <a:schemeClr val="dk1"/>
              </a:buClr>
              <a:buSzPts val="1800"/>
              <a:buNone/>
            </a:pPr>
            <a:r>
              <a:rPr lang="pt-BR" sz="1800"/>
              <a:t>Esta linha define uma variável disable_per_channel_quantization. Se for verdadeiro, a quantização por canal será desativada. A quantização por canal é uma técnica usada para reduzir o tamanho do modelo e a latência da inferência, mas pode afetar a precisão do modelo. Neste caso, a quantização por canal não é desativada.</a:t>
            </a:r>
            <a:endParaRPr/>
          </a:p>
          <a:p>
            <a:pPr marL="0" lvl="0" indent="0" algn="l" rtl="0">
              <a:lnSpc>
                <a:spcPct val="90000"/>
              </a:lnSpc>
              <a:spcBef>
                <a:spcPts val="600"/>
              </a:spcBef>
              <a:spcAft>
                <a:spcPts val="0"/>
              </a:spcAft>
              <a:buClr>
                <a:schemeClr val="dk1"/>
              </a:buClr>
              <a:buSzPts val="1800"/>
              <a:buNone/>
            </a:pPr>
            <a:endParaRPr sz="1800"/>
          </a:p>
          <a:p>
            <a:pPr marL="0" lvl="0" indent="0" algn="l" rtl="0">
              <a:lnSpc>
                <a:spcPct val="90000"/>
              </a:lnSpc>
              <a:spcBef>
                <a:spcPts val="600"/>
              </a:spcBef>
              <a:spcAft>
                <a:spcPts val="0"/>
              </a:spcAft>
              <a:buClr>
                <a:schemeClr val="dk1"/>
              </a:buClr>
              <a:buSzPts val="1800"/>
              <a:buNone/>
            </a:pPr>
            <a:r>
              <a:rPr lang="pt-BR" sz="1800"/>
              <a:t>Por fim, as linhas de código para o modelo foram estas, dentro do EDGE IMPULSE você encontra todo o código e pode altera-lo, caso queira. Ou seja, poderia adicionar camadas, alterar parâmetros, enfim, como exemplo:</a:t>
            </a:r>
            <a:endParaRPr/>
          </a:p>
          <a:p>
            <a:pPr marL="0" lvl="0" indent="0" algn="l" rtl="0">
              <a:lnSpc>
                <a:spcPct val="90000"/>
              </a:lnSpc>
              <a:spcBef>
                <a:spcPts val="600"/>
              </a:spcBef>
              <a:spcAft>
                <a:spcPts val="0"/>
              </a:spcAft>
              <a:buClr>
                <a:schemeClr val="dk1"/>
              </a:buClr>
              <a:buSzPts val="1800"/>
              <a:buNone/>
            </a:pPr>
            <a:endParaRPr sz="1800"/>
          </a:p>
          <a:p>
            <a:pPr marL="0" lvl="0" indent="0" algn="l" rtl="0">
              <a:lnSpc>
                <a:spcPct val="90000"/>
              </a:lnSpc>
              <a:spcBef>
                <a:spcPts val="600"/>
              </a:spcBef>
              <a:spcAft>
                <a:spcPts val="0"/>
              </a:spcAft>
              <a:buClr>
                <a:schemeClr val="dk1"/>
              </a:buClr>
              <a:buSzPts val="1800"/>
              <a:buNone/>
            </a:pPr>
            <a:r>
              <a:rPr lang="pt-BR" sz="1800"/>
              <a:t>É possível adicionar mais camadas convolucionais ao modelo isto tornará mais pesado este, e por sequencia aumentará o tempo de inferência e também seu gasto de processamento e memória. Podendo ou não melhorar o desempenho, depende de cada caso.</a:t>
            </a:r>
            <a:endParaRPr sz="1800" i="1"/>
          </a:p>
          <a:p>
            <a:pPr marL="228600" lvl="0" indent="-50800" algn="l" rtl="0">
              <a:lnSpc>
                <a:spcPct val="90000"/>
              </a:lnSpc>
              <a:spcBef>
                <a:spcPts val="1000"/>
              </a:spcBef>
              <a:spcAft>
                <a:spcPts val="0"/>
              </a:spcAft>
              <a:buClr>
                <a:schemeClr val="dk1"/>
              </a:buClr>
              <a:buSzPts val="2800"/>
              <a:buNone/>
            </a:pPr>
            <a:endParaRPr b="1"/>
          </a:p>
          <a:p>
            <a:pPr marL="228600" lvl="0" indent="-114300" algn="l" rtl="0">
              <a:lnSpc>
                <a:spcPct val="90000"/>
              </a:lnSpc>
              <a:spcBef>
                <a:spcPts val="1000"/>
              </a:spcBef>
              <a:spcAft>
                <a:spcPts val="0"/>
              </a:spcAft>
              <a:buClr>
                <a:schemeClr val="dk1"/>
              </a:buClr>
              <a:buSzPts val="1800"/>
              <a:buNone/>
            </a:pPr>
            <a:endParaRPr sz="1800"/>
          </a:p>
          <a:p>
            <a:pPr marL="228600" lvl="0" indent="-114300" algn="l" rtl="0">
              <a:lnSpc>
                <a:spcPct val="90000"/>
              </a:lnSpc>
              <a:spcBef>
                <a:spcPts val="1000"/>
              </a:spcBef>
              <a:spcAft>
                <a:spcPts val="0"/>
              </a:spcAft>
              <a:buClr>
                <a:schemeClr val="dk1"/>
              </a:buClr>
              <a:buSzPts val="1800"/>
              <a:buNone/>
            </a:pPr>
            <a:endParaRPr sz="1800"/>
          </a:p>
          <a:p>
            <a:pPr marL="0" lvl="0" indent="0" algn="l" rtl="0">
              <a:lnSpc>
                <a:spcPct val="90000"/>
              </a:lnSpc>
              <a:spcBef>
                <a:spcPts val="1000"/>
              </a:spcBef>
              <a:spcAft>
                <a:spcPts val="0"/>
              </a:spcAft>
              <a:buClr>
                <a:schemeClr val="dk1"/>
              </a:buClr>
              <a:buSzPts val="2000"/>
              <a:buNone/>
            </a:pPr>
            <a:endParaRPr sz="2000"/>
          </a:p>
        </p:txBody>
      </p:sp>
      <p:sp>
        <p:nvSpPr>
          <p:cNvPr id="1113" name="Google Shape;1113;p118"/>
          <p:cNvSpPr/>
          <p:nvPr/>
        </p:nvSpPr>
        <p:spPr>
          <a:xfrm>
            <a:off x="0" y="0"/>
            <a:ext cx="12192000" cy="0"/>
          </a:xfrm>
          <a:prstGeom prst="rect">
            <a:avLst/>
          </a:prstGeom>
          <a:noFill/>
          <a:ln>
            <a:noFill/>
          </a:ln>
        </p:spPr>
        <p:txBody>
          <a:bodyPr spcFirstLastPara="1" wrap="square" lIns="12675" tIns="0" rIns="12675" bIns="0" anchor="ctr" anchorCtr="0">
            <a:noAutofit/>
          </a:bodyPr>
          <a:lstStyle/>
          <a:p>
            <a:pPr marL="0" marR="0" lvl="0" indent="0" algn="l" rtl="0">
              <a:lnSpc>
                <a:spcPct val="100000"/>
              </a:lnSpc>
              <a:spcBef>
                <a:spcPts val="0"/>
              </a:spcBef>
              <a:spcAft>
                <a:spcPts val="0"/>
              </a:spcAft>
              <a:buClr>
                <a:srgbClr val="FFFFFF"/>
              </a:buClr>
              <a:buSzPts val="1000"/>
              <a:buFont typeface="Quattrocento Sans"/>
              <a:buNone/>
            </a:pPr>
            <a:r>
              <a:rPr lang="pt-BR" sz="1000" b="0" i="0" u="none" strike="noStrike" cap="none">
                <a:solidFill>
                  <a:srgbClr val="FFFFFF"/>
                </a:solidFill>
                <a:latin typeface="Quattrocento Sans"/>
                <a:ea typeface="Quattrocento Sans"/>
                <a:cs typeface="Quattrocento Sans"/>
                <a:sym typeface="Quattrocento Sans"/>
              </a:rPr>
              <a:t>Esta linha obtém a camada chamada ‘block_6_expand_relu’ do modelo MobileNetV2 e a armazena na variável </a:t>
            </a:r>
            <a:r>
              <a:rPr lang="pt-BR" sz="1000" b="0" i="0" u="none" strike="noStrike" cap="none">
                <a:solidFill>
                  <a:srgbClr val="FFFFFF"/>
                </a:solidFill>
                <a:latin typeface="Arimo"/>
                <a:ea typeface="Arimo"/>
                <a:cs typeface="Arimo"/>
                <a:sym typeface="Arimo"/>
              </a:rPr>
              <a:t>cut_point</a:t>
            </a:r>
            <a:r>
              <a:rPr lang="pt-BR" sz="1000" b="0" i="0" u="none" strike="noStrike" cap="none">
                <a:solidFill>
                  <a:srgbClr val="FFFFFF"/>
                </a:solidFill>
                <a:latin typeface="Quattrocento Sans"/>
                <a:ea typeface="Quattrocento Sans"/>
                <a:cs typeface="Quattrocento Sans"/>
                <a:sym typeface="Quattrocento Sans"/>
              </a:rPr>
              <a:t>. Esta camada é o ponto em que o modelo será cortado.</a:t>
            </a:r>
            <a:r>
              <a:rPr lang="pt-BR" sz="800" b="0" i="0" u="none" strike="noStrike" cap="none">
                <a:solidFill>
                  <a:schemeClr val="dk1"/>
                </a:solidFill>
                <a:latin typeface="Arial"/>
                <a:ea typeface="Arial"/>
                <a:cs typeface="Arial"/>
                <a:sym typeface="Arial"/>
              </a:rPr>
              <a:t> </a:t>
            </a:r>
            <a:endParaRPr sz="1800" b="0" i="0" u="none" strike="noStrike" cap="none">
              <a:solidFill>
                <a:schemeClr val="dk1"/>
              </a:solidFill>
              <a:latin typeface="Arial"/>
              <a:ea typeface="Arial"/>
              <a:cs typeface="Arial"/>
              <a:sym typeface="Arial"/>
            </a:endParaRPr>
          </a:p>
        </p:txBody>
      </p:sp>
      <p:sp>
        <p:nvSpPr>
          <p:cNvPr id="1114" name="Google Shape;1114;p118"/>
          <p:cNvSpPr/>
          <p:nvPr/>
        </p:nvSpPr>
        <p:spPr>
          <a:xfrm>
            <a:off x="0" y="0"/>
            <a:ext cx="12192000" cy="457200"/>
          </a:xfrm>
          <a:prstGeom prst="rect">
            <a:avLst/>
          </a:prstGeom>
          <a:noFill/>
          <a:ln>
            <a:noFill/>
          </a:ln>
        </p:spPr>
        <p:txBody>
          <a:bodyPr spcFirstLastPara="1" wrap="square" lIns="0" tIns="0" rIns="0" bIns="25375" anchor="ctr" anchorCtr="0">
            <a:noAutofit/>
          </a:bodyPr>
          <a:lstStyle/>
          <a:p>
            <a:pPr marL="0" marR="0" lvl="0" indent="0" algn="l" rtl="0">
              <a:lnSpc>
                <a:spcPct val="100000"/>
              </a:lnSpc>
              <a:spcBef>
                <a:spcPts val="0"/>
              </a:spcBef>
              <a:spcAft>
                <a:spcPts val="0"/>
              </a:spcAft>
              <a:buClr>
                <a:srgbClr val="FFFFFF"/>
              </a:buClr>
              <a:buSzPts val="1000"/>
              <a:buFont typeface="Arimo"/>
              <a:buNone/>
            </a:pPr>
            <a:r>
              <a:rPr lang="pt-BR" sz="1000" b="0" i="0" u="none" strike="noStrike" cap="none">
                <a:solidFill>
                  <a:srgbClr val="FFFFFF"/>
                </a:solidFill>
                <a:latin typeface="Arimo"/>
                <a:ea typeface="Arimo"/>
                <a:cs typeface="Arimo"/>
                <a:sym typeface="Arimo"/>
              </a:rPr>
              <a:t>logits = Conv2D(filters=num_classes, kernel_size=1, strides=1, activation=None, name='logits')(model)</a:t>
            </a:r>
            <a:r>
              <a:rPr lang="pt-BR" sz="800" b="0" i="0" u="none" strike="noStrike" cap="none">
                <a:solidFill>
                  <a:schemeClr val="dk1"/>
                </a:solidFill>
                <a:latin typeface="Calibri"/>
                <a:ea typeface="Calibri"/>
                <a:cs typeface="Calibri"/>
                <a:sym typeface="Calibri"/>
              </a:rPr>
              <a:t> </a:t>
            </a:r>
            <a:endParaRPr sz="1800" b="0" i="0" u="none" strike="noStrike" cap="none">
              <a:solidFill>
                <a:schemeClr val="dk1"/>
              </a:solidFill>
              <a:latin typeface="Arial"/>
              <a:ea typeface="Arial"/>
              <a:cs typeface="Arial"/>
              <a:sym typeface="Arial"/>
            </a:endParaRP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1118"/>
        <p:cNvGrpSpPr/>
        <p:nvPr/>
      </p:nvGrpSpPr>
      <p:grpSpPr>
        <a:xfrm>
          <a:off x="0" y="0"/>
          <a:ext cx="0" cy="0"/>
          <a:chOff x="0" y="0"/>
          <a:chExt cx="0" cy="0"/>
        </a:xfrm>
      </p:grpSpPr>
      <p:sp>
        <p:nvSpPr>
          <p:cNvPr id="1119" name="Google Shape;1119;p119"/>
          <p:cNvSpPr txBox="1">
            <a:spLocks noGrp="1"/>
          </p:cNvSpPr>
          <p:nvPr>
            <p:ph type="title"/>
          </p:nvPr>
        </p:nvSpPr>
        <p:spPr>
          <a:xfrm>
            <a:off x="838200" y="2766218"/>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	Anexo 2 – Treinamento passo a passo.</a:t>
            </a:r>
            <a:endParaRP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1123"/>
        <p:cNvGrpSpPr/>
        <p:nvPr/>
      </p:nvGrpSpPr>
      <p:grpSpPr>
        <a:xfrm>
          <a:off x="0" y="0"/>
          <a:ext cx="0" cy="0"/>
          <a:chOff x="0" y="0"/>
          <a:chExt cx="0" cy="0"/>
        </a:xfrm>
      </p:grpSpPr>
      <p:sp>
        <p:nvSpPr>
          <p:cNvPr id="1124" name="Google Shape;1124;p12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Treinamento passo a passo</a:t>
            </a:r>
            <a:endParaRPr/>
          </a:p>
        </p:txBody>
      </p:sp>
      <p:sp>
        <p:nvSpPr>
          <p:cNvPr id="1125" name="Google Shape;1125;p120"/>
          <p:cNvSpPr txBox="1">
            <a:spLocks noGrp="1"/>
          </p:cNvSpPr>
          <p:nvPr>
            <p:ph type="body" idx="1"/>
          </p:nvPr>
        </p:nvSpPr>
        <p:spPr>
          <a:xfrm>
            <a:off x="838200" y="1690688"/>
            <a:ext cx="10515600" cy="4351338"/>
          </a:xfrm>
          <a:prstGeom prst="rect">
            <a:avLst/>
          </a:prstGeom>
          <a:noFill/>
          <a:ln>
            <a:noFill/>
          </a:ln>
        </p:spPr>
        <p:txBody>
          <a:bodyPr spcFirstLastPara="1" wrap="square" lIns="91425" tIns="45700" rIns="91425" bIns="45700" anchor="t" anchorCtr="0">
            <a:normAutofit/>
          </a:bodyPr>
          <a:lstStyle/>
          <a:p>
            <a:pPr marL="228600" lvl="0" indent="-228600" algn="just" rtl="0">
              <a:lnSpc>
                <a:spcPct val="90000"/>
              </a:lnSpc>
              <a:spcBef>
                <a:spcPts val="0"/>
              </a:spcBef>
              <a:spcAft>
                <a:spcPts val="0"/>
              </a:spcAft>
              <a:buClr>
                <a:schemeClr val="dk1"/>
              </a:buClr>
              <a:buSzPts val="2800"/>
              <a:buChar char="•"/>
            </a:pPr>
            <a:r>
              <a:rPr lang="pt-BR" dirty="0"/>
              <a:t>1° PASSO: Criação da base de dados. Faça sua própria ou adquira base de dados através da internet, pelo </a:t>
            </a:r>
            <a:r>
              <a:rPr lang="pt-BR" u="sng" dirty="0" err="1">
                <a:solidFill>
                  <a:schemeClr val="hlink"/>
                </a:solidFill>
                <a:hlinkClick r:id="rId3"/>
              </a:rPr>
              <a:t>kaggle</a:t>
            </a:r>
            <a:r>
              <a:rPr lang="pt-BR" dirty="0"/>
              <a:t> pelo </a:t>
            </a:r>
            <a:r>
              <a:rPr lang="pt-BR" u="sng" dirty="0" err="1">
                <a:solidFill>
                  <a:schemeClr val="hlink"/>
                </a:solidFill>
                <a:hlinkClick r:id="rId4"/>
              </a:rPr>
              <a:t>roboflow</a:t>
            </a:r>
            <a:r>
              <a:rPr lang="pt-BR" dirty="0"/>
              <a:t>, artigos científicos. Verificar se são imagens para detecção de objetos e se possuem </a:t>
            </a:r>
            <a:r>
              <a:rPr lang="pt-BR" dirty="0" err="1"/>
              <a:t>label</a:t>
            </a:r>
            <a:r>
              <a:rPr lang="pt-BR" dirty="0"/>
              <a:t>, ou seja se são rotuladas e possuem bounding boxes.</a:t>
            </a:r>
            <a:endParaRPr dirty="0"/>
          </a:p>
          <a:p>
            <a:pPr marL="228600" lvl="0" indent="-50800" algn="just" rtl="0">
              <a:lnSpc>
                <a:spcPct val="90000"/>
              </a:lnSpc>
              <a:spcBef>
                <a:spcPts val="1000"/>
              </a:spcBef>
              <a:spcAft>
                <a:spcPts val="0"/>
              </a:spcAft>
              <a:buClr>
                <a:schemeClr val="dk1"/>
              </a:buClr>
              <a:buSzPts val="2800"/>
              <a:buNone/>
            </a:pPr>
            <a:endParaRPr dirty="0"/>
          </a:p>
          <a:p>
            <a:pPr marL="228600" lvl="0" indent="-228600" algn="just" rtl="0">
              <a:lnSpc>
                <a:spcPct val="90000"/>
              </a:lnSpc>
              <a:spcBef>
                <a:spcPts val="1000"/>
              </a:spcBef>
              <a:spcAft>
                <a:spcPts val="0"/>
              </a:spcAft>
              <a:buClr>
                <a:schemeClr val="dk1"/>
              </a:buClr>
              <a:buSzPts val="2800"/>
              <a:buChar char="•"/>
            </a:pPr>
            <a:r>
              <a:rPr lang="pt-BR" dirty="0"/>
              <a:t>2° PASSO: Adequação aos requisitos necessários para um bom funcionamento do modelo FOMO para os seus dados. Redimensionar, esticar a imagem, cortar. Filtrar e </a:t>
            </a:r>
            <a:r>
              <a:rPr lang="pt-BR" dirty="0" err="1"/>
              <a:t>pré</a:t>
            </a:r>
            <a:r>
              <a:rPr lang="pt-BR" dirty="0"/>
              <a:t>-processar a imagem, escolher o modelo de detecção de objetos e salvar a criação do Impulso.</a:t>
            </a:r>
            <a:endParaRPr i="1" dirty="0"/>
          </a:p>
          <a:p>
            <a:pPr marL="228600" lvl="0" indent="-50800" algn="just" rtl="0">
              <a:lnSpc>
                <a:spcPct val="90000"/>
              </a:lnSpc>
              <a:spcBef>
                <a:spcPts val="1000"/>
              </a:spcBef>
              <a:spcAft>
                <a:spcPts val="0"/>
              </a:spcAft>
              <a:buClr>
                <a:schemeClr val="dk1"/>
              </a:buClr>
              <a:buSzPts val="2800"/>
              <a:buNone/>
            </a:pPr>
            <a:endParaRPr dirty="0"/>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1130"/>
        <p:cNvGrpSpPr/>
        <p:nvPr/>
      </p:nvGrpSpPr>
      <p:grpSpPr>
        <a:xfrm>
          <a:off x="0" y="0"/>
          <a:ext cx="0" cy="0"/>
          <a:chOff x="0" y="0"/>
          <a:chExt cx="0" cy="0"/>
        </a:xfrm>
      </p:grpSpPr>
      <p:sp>
        <p:nvSpPr>
          <p:cNvPr id="1131" name="Google Shape;1131;p12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Treinamento passo a passo</a:t>
            </a:r>
            <a:endParaRPr/>
          </a:p>
        </p:txBody>
      </p:sp>
      <p:sp>
        <p:nvSpPr>
          <p:cNvPr id="1132" name="Google Shape;1132;p121"/>
          <p:cNvSpPr txBox="1">
            <a:spLocks noGrp="1"/>
          </p:cNvSpPr>
          <p:nvPr>
            <p:ph type="body" idx="1"/>
          </p:nvPr>
        </p:nvSpPr>
        <p:spPr>
          <a:xfrm>
            <a:off x="838200" y="1690688"/>
            <a:ext cx="10515600" cy="4351338"/>
          </a:xfrm>
          <a:prstGeom prst="rect">
            <a:avLst/>
          </a:prstGeom>
          <a:noFill/>
          <a:ln>
            <a:noFill/>
          </a:ln>
        </p:spPr>
        <p:txBody>
          <a:bodyPr spcFirstLastPara="1" wrap="square" lIns="91425" tIns="45700" rIns="91425" bIns="45700" anchor="t" anchorCtr="0">
            <a:normAutofit lnSpcReduction="10000"/>
          </a:bodyPr>
          <a:lstStyle/>
          <a:p>
            <a:pPr marL="228600" lvl="0" indent="-228600" algn="just" rtl="0">
              <a:lnSpc>
                <a:spcPct val="90000"/>
              </a:lnSpc>
              <a:spcBef>
                <a:spcPts val="0"/>
              </a:spcBef>
              <a:spcAft>
                <a:spcPts val="0"/>
              </a:spcAft>
              <a:buClr>
                <a:schemeClr val="dk1"/>
              </a:buClr>
              <a:buSzPts val="2800"/>
              <a:buChar char="•"/>
            </a:pPr>
            <a:r>
              <a:rPr lang="pt-BR"/>
              <a:t>3° PASSO: Após salvar o impulso, irá até geração das características do modelo em relação a base de dados, analisar sobre os canais se será RGB ou Gray Scale, ou seja, colorido, ou escala de cinza, teste, para analisar qual desempenharia melhor, pois depende de cada caso.</a:t>
            </a:r>
            <a:endParaRPr/>
          </a:p>
          <a:p>
            <a:pPr marL="228600" lvl="0" indent="-50800" algn="just" rtl="0">
              <a:lnSpc>
                <a:spcPct val="90000"/>
              </a:lnSpc>
              <a:spcBef>
                <a:spcPts val="1000"/>
              </a:spcBef>
              <a:spcAft>
                <a:spcPts val="0"/>
              </a:spcAft>
              <a:buClr>
                <a:schemeClr val="dk1"/>
              </a:buClr>
              <a:buSzPts val="2800"/>
              <a:buNone/>
            </a:pPr>
            <a:endParaRPr/>
          </a:p>
          <a:p>
            <a:pPr marL="228600" lvl="0" indent="-228600" algn="just" rtl="0">
              <a:lnSpc>
                <a:spcPct val="90000"/>
              </a:lnSpc>
              <a:spcBef>
                <a:spcPts val="1000"/>
              </a:spcBef>
              <a:spcAft>
                <a:spcPts val="0"/>
              </a:spcAft>
              <a:buClr>
                <a:schemeClr val="dk1"/>
              </a:buClr>
              <a:buSzPts val="2800"/>
              <a:buChar char="•"/>
            </a:pPr>
            <a:r>
              <a:rPr lang="pt-BR"/>
              <a:t>4° PASSO: Após analisar isto, e gerar as características analise o cluster formado, veja se a separação dos objetos estão seguindo algum padrão, cada classe possui uma cor, portanto quanto mais afastadas cada conjunto de cor, mais diferentes são e melhor o modelo irá se desempenhar.</a:t>
            </a:r>
            <a:endParaRPr i="1"/>
          </a:p>
          <a:p>
            <a:pPr marL="228600" lvl="0" indent="-50800" algn="just" rtl="0">
              <a:lnSpc>
                <a:spcPct val="90000"/>
              </a:lnSpc>
              <a:spcBef>
                <a:spcPts val="1000"/>
              </a:spcBef>
              <a:spcAft>
                <a:spcPts val="0"/>
              </a:spcAft>
              <a:buClr>
                <a:schemeClr val="dk1"/>
              </a:buClr>
              <a:buSzPts val="2800"/>
              <a:buNone/>
            </a:pPr>
            <a:endParaRP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1137"/>
        <p:cNvGrpSpPr/>
        <p:nvPr/>
      </p:nvGrpSpPr>
      <p:grpSpPr>
        <a:xfrm>
          <a:off x="0" y="0"/>
          <a:ext cx="0" cy="0"/>
          <a:chOff x="0" y="0"/>
          <a:chExt cx="0" cy="0"/>
        </a:xfrm>
      </p:grpSpPr>
      <p:sp>
        <p:nvSpPr>
          <p:cNvPr id="1138" name="Google Shape;1138;p12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Treinamento passo a passo</a:t>
            </a:r>
            <a:endParaRPr/>
          </a:p>
        </p:txBody>
      </p:sp>
      <p:sp>
        <p:nvSpPr>
          <p:cNvPr id="1139" name="Google Shape;1139;p122"/>
          <p:cNvSpPr txBox="1">
            <a:spLocks noGrp="1"/>
          </p:cNvSpPr>
          <p:nvPr>
            <p:ph type="body" idx="1"/>
          </p:nvPr>
        </p:nvSpPr>
        <p:spPr>
          <a:xfrm>
            <a:off x="838200" y="1690688"/>
            <a:ext cx="10515600" cy="4351338"/>
          </a:xfrm>
          <a:prstGeom prst="rect">
            <a:avLst/>
          </a:prstGeom>
          <a:noFill/>
          <a:ln>
            <a:noFill/>
          </a:ln>
        </p:spPr>
        <p:txBody>
          <a:bodyPr spcFirstLastPara="1" wrap="square" lIns="91425" tIns="45700" rIns="91425" bIns="45700" anchor="t" anchorCtr="0">
            <a:normAutofit fontScale="70000" lnSpcReduction="20000"/>
          </a:bodyPr>
          <a:lstStyle/>
          <a:p>
            <a:pPr marL="228600" lvl="0" indent="-228600" algn="just" rtl="0">
              <a:lnSpc>
                <a:spcPct val="90000"/>
              </a:lnSpc>
              <a:spcBef>
                <a:spcPts val="0"/>
              </a:spcBef>
              <a:spcAft>
                <a:spcPts val="0"/>
              </a:spcAft>
              <a:buClr>
                <a:schemeClr val="dk1"/>
              </a:buClr>
              <a:buSzPct val="100000"/>
              <a:buChar char="•"/>
            </a:pPr>
            <a:r>
              <a:rPr lang="pt-BR"/>
              <a:t>7° PASSO: Gerando as características e analisando sobre elas, irá para parte de treinamento do modelo. Caso no passo 2, você tem escolhido detecção de objetos, provável que apareça FOMO (Fasts Objects More Objects) MobileNetV2 0.35, para treinamento, com configurações padrões. Geralmente esta configuração é o que o EDGE IMPULSE sugere para teste inicial, que já retorna um resultado bom, mas não o melhor na maioria das vezes. Portanto para um bom desempenho é necessário estudar e avaliar sua base de dados e o objetivo ao utilizar este modelo.</a:t>
            </a:r>
            <a:endParaRPr/>
          </a:p>
          <a:p>
            <a:pPr marL="0" lvl="0" indent="0" algn="just" rtl="0">
              <a:lnSpc>
                <a:spcPct val="90000"/>
              </a:lnSpc>
              <a:spcBef>
                <a:spcPts val="1000"/>
              </a:spcBef>
              <a:spcAft>
                <a:spcPts val="0"/>
              </a:spcAft>
              <a:buClr>
                <a:schemeClr val="dk1"/>
              </a:buClr>
              <a:buSzPct val="100000"/>
              <a:buNone/>
            </a:pPr>
            <a:endParaRPr/>
          </a:p>
          <a:p>
            <a:pPr marL="228600" lvl="0" indent="-228600" algn="just" rtl="0">
              <a:lnSpc>
                <a:spcPct val="90000"/>
              </a:lnSpc>
              <a:spcBef>
                <a:spcPts val="1000"/>
              </a:spcBef>
              <a:spcAft>
                <a:spcPts val="0"/>
              </a:spcAft>
              <a:buClr>
                <a:schemeClr val="dk1"/>
              </a:buClr>
              <a:buSzPct val="100000"/>
              <a:buChar char="•"/>
            </a:pPr>
            <a:r>
              <a:rPr lang="pt-BR"/>
              <a:t>8° PASSO: Treinando o modelo, com a configuração padrão, veja o resultado, e veja os logs, ou seja o registro do treinamento, para analisar sobre a variação das métricas como acurácia, F1-Score e precisão. Também muito importante analisar o teste, na secção mais abaixo, vá até testar modelo, e teste inicializando o valor do theshold, ou confiança para 0.5, para avaliar o teste do modelo. Após isto, é recomendado utilizar-se do EON Tunner, para que se possa avaliar o melhor modelo de acordo com sua base de dados. Avaliando isto, pode ser que ajude e melhore ainda mais o resultado que tinha obtido anteriormente, assim caso isto aconteça assuma este modelo como sua camada primária. Posteriormente teste novamente para ver o resultado obtido para uma confiança de 0.5.</a:t>
            </a:r>
            <a:endParaRPr i="1"/>
          </a:p>
          <a:p>
            <a:pPr marL="228600" lvl="0" indent="-104140" algn="just" rtl="0">
              <a:lnSpc>
                <a:spcPct val="90000"/>
              </a:lnSpc>
              <a:spcBef>
                <a:spcPts val="1000"/>
              </a:spcBef>
              <a:spcAft>
                <a:spcPts val="0"/>
              </a:spcAft>
              <a:buClr>
                <a:schemeClr val="dk1"/>
              </a:buClr>
              <a:buSzPct val="100000"/>
              <a:buNone/>
            </a:pP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Google Shape;310;p24"/>
          <p:cNvSpPr txBox="1">
            <a:spLocks noGrp="1"/>
          </p:cNvSpPr>
          <p:nvPr>
            <p:ph type="title"/>
          </p:nvPr>
        </p:nvSpPr>
        <p:spPr>
          <a:xfrm>
            <a:off x="838200" y="515225"/>
            <a:ext cx="10515600" cy="132570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4400"/>
              <a:buFont typeface="Calibri"/>
              <a:buNone/>
            </a:pPr>
            <a:r>
              <a:rPr lang="pt-BR"/>
              <a:t>Arquitetura e Funcionamento</a:t>
            </a:r>
            <a:endParaRPr/>
          </a:p>
          <a:p>
            <a:pPr marL="0" lvl="0" indent="0" algn="l" rtl="0">
              <a:lnSpc>
                <a:spcPct val="90000"/>
              </a:lnSpc>
              <a:spcBef>
                <a:spcPts val="0"/>
              </a:spcBef>
              <a:spcAft>
                <a:spcPts val="0"/>
              </a:spcAft>
              <a:buClr>
                <a:schemeClr val="dk1"/>
              </a:buClr>
              <a:buSzPts val="4400"/>
              <a:buFont typeface="Calibri"/>
              <a:buNone/>
            </a:pPr>
            <a:endParaRPr/>
          </a:p>
        </p:txBody>
      </p:sp>
      <p:pic>
        <p:nvPicPr>
          <p:cNvPr id="311" name="Google Shape;311;p24"/>
          <p:cNvPicPr preferRelativeResize="0"/>
          <p:nvPr/>
        </p:nvPicPr>
        <p:blipFill>
          <a:blip r:embed="rId3">
            <a:alphaModFix/>
          </a:blip>
          <a:stretch>
            <a:fillRect/>
          </a:stretch>
        </p:blipFill>
        <p:spPr>
          <a:xfrm>
            <a:off x="2084160" y="1179223"/>
            <a:ext cx="8023679" cy="2740782"/>
          </a:xfrm>
          <a:prstGeom prst="rect">
            <a:avLst/>
          </a:prstGeom>
          <a:noFill/>
          <a:ln>
            <a:noFill/>
          </a:ln>
        </p:spPr>
      </p:pic>
      <p:sp>
        <p:nvSpPr>
          <p:cNvPr id="2" name="CaixaDeTexto 1">
            <a:extLst>
              <a:ext uri="{FF2B5EF4-FFF2-40B4-BE49-F238E27FC236}">
                <a16:creationId xmlns:a16="http://schemas.microsoft.com/office/drawing/2014/main" id="{0ED9B640-2EEB-E5E1-F66D-7617FAC35783}"/>
              </a:ext>
            </a:extLst>
          </p:cNvPr>
          <p:cNvSpPr txBox="1"/>
          <p:nvPr/>
        </p:nvSpPr>
        <p:spPr>
          <a:xfrm>
            <a:off x="838199" y="3920005"/>
            <a:ext cx="10515599" cy="2569934"/>
          </a:xfrm>
          <a:prstGeom prst="rect">
            <a:avLst/>
          </a:prstGeom>
          <a:noFill/>
        </p:spPr>
        <p:txBody>
          <a:bodyPr wrap="square" rtlCol="0">
            <a:spAutoFit/>
          </a:bodyPr>
          <a:lstStyle/>
          <a:p>
            <a:pPr algn="just"/>
            <a:r>
              <a:rPr lang="pt-BR" sz="2300" dirty="0">
                <a:latin typeface="Calibri" panose="020F0502020204030204" pitchFamily="34" charset="0"/>
                <a:ea typeface="Calibri" panose="020F0502020204030204" pitchFamily="34" charset="0"/>
                <a:cs typeface="Calibri" panose="020F0502020204030204" pitchFamily="34" charset="0"/>
              </a:rPr>
              <a:t>Quanto mais fundo você vai em uma rede normal de classificação de imagens, menos dessa localidade (ou "campo receptivo") é preservada até que você finalmente tenha apenas 1 resultado. O FOMO usa a mesma arquitetura, mas corta as últimas camadas de um modelo padrão de classificação de imagens e substitui esta camada por um mapa de probabilidade de classe por região (por exemplo, um mapa 4x4 no exemplo acima). Em seguida, possui uma função de perda personalizada que força a rede a preservar totalmente a localidade na camada final.</a:t>
            </a:r>
          </a:p>
        </p:txBody>
      </p:sp>
    </p:spTree>
    <p:extLst>
      <p:ext uri="{BB962C8B-B14F-4D97-AF65-F5344CB8AC3E}">
        <p14:creationId xmlns:p14="http://schemas.microsoft.com/office/powerpoint/2010/main" val="90854979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1144"/>
        <p:cNvGrpSpPr/>
        <p:nvPr/>
      </p:nvGrpSpPr>
      <p:grpSpPr>
        <a:xfrm>
          <a:off x="0" y="0"/>
          <a:ext cx="0" cy="0"/>
          <a:chOff x="0" y="0"/>
          <a:chExt cx="0" cy="0"/>
        </a:xfrm>
      </p:grpSpPr>
      <p:sp>
        <p:nvSpPr>
          <p:cNvPr id="1145" name="Google Shape;1145;p12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Treinamento passo a passo</a:t>
            </a:r>
            <a:endParaRPr/>
          </a:p>
        </p:txBody>
      </p:sp>
      <p:sp>
        <p:nvSpPr>
          <p:cNvPr id="1146" name="Google Shape;1146;p123"/>
          <p:cNvSpPr txBox="1">
            <a:spLocks noGrp="1"/>
          </p:cNvSpPr>
          <p:nvPr>
            <p:ph type="body" idx="1"/>
          </p:nvPr>
        </p:nvSpPr>
        <p:spPr>
          <a:xfrm>
            <a:off x="838200" y="1690688"/>
            <a:ext cx="10515600" cy="4351338"/>
          </a:xfrm>
          <a:prstGeom prst="rect">
            <a:avLst/>
          </a:prstGeom>
          <a:noFill/>
          <a:ln>
            <a:noFill/>
          </a:ln>
        </p:spPr>
        <p:txBody>
          <a:bodyPr spcFirstLastPara="1" wrap="square" lIns="91425" tIns="45700" rIns="91425" bIns="45700" anchor="t" anchorCtr="0">
            <a:normAutofit fontScale="77500" lnSpcReduction="20000"/>
          </a:bodyPr>
          <a:lstStyle/>
          <a:p>
            <a:pPr marL="228600" lvl="0" indent="-228600" algn="just" rtl="0">
              <a:lnSpc>
                <a:spcPct val="90000"/>
              </a:lnSpc>
              <a:spcBef>
                <a:spcPts val="0"/>
              </a:spcBef>
              <a:spcAft>
                <a:spcPts val="0"/>
              </a:spcAft>
              <a:buClr>
                <a:schemeClr val="dk1"/>
              </a:buClr>
              <a:buSzPct val="100000"/>
              <a:buChar char="•"/>
            </a:pPr>
            <a:r>
              <a:rPr lang="pt-BR" dirty="0"/>
              <a:t>9° PASSO: Testando o modelo sugerido pelo EON </a:t>
            </a:r>
            <a:r>
              <a:rPr lang="pt-BR" dirty="0" err="1"/>
              <a:t>tunner</a:t>
            </a:r>
            <a:r>
              <a:rPr lang="pt-BR" dirty="0"/>
              <a:t>, veja todas as métricas novamente o treinamento e o teste, o desempenho de RAM e Flash, assim também como o tempo de inferência, para analisar qual métrica mais importa para seu modelo, ou seja, existe algo que possui um grão de importância maior do que outro. Além de também, muita das vezes, quando possuem muitas classes acima de 5 classes, é possível que o valor de precisão alcançado por alguma destas foi abaixo de 50, retornando um valor ruim, isto também é possível de colocar como teste e parâmetro no EON </a:t>
            </a:r>
            <a:r>
              <a:rPr lang="pt-BR" dirty="0" err="1"/>
              <a:t>tunner</a:t>
            </a:r>
            <a:r>
              <a:rPr lang="pt-BR" dirty="0"/>
              <a:t>, para que ele ajuste conforme esta solicitação.</a:t>
            </a:r>
            <a:endParaRPr dirty="0"/>
          </a:p>
          <a:p>
            <a:pPr marL="0" lvl="0" indent="0" algn="just" rtl="0">
              <a:lnSpc>
                <a:spcPct val="90000"/>
              </a:lnSpc>
              <a:spcBef>
                <a:spcPts val="1000"/>
              </a:spcBef>
              <a:spcAft>
                <a:spcPts val="0"/>
              </a:spcAft>
              <a:buClr>
                <a:schemeClr val="dk1"/>
              </a:buClr>
              <a:buSzPct val="100000"/>
              <a:buNone/>
            </a:pPr>
            <a:endParaRPr dirty="0"/>
          </a:p>
          <a:p>
            <a:pPr marL="228600" lvl="0" indent="-228600" algn="just" rtl="0">
              <a:lnSpc>
                <a:spcPct val="90000"/>
              </a:lnSpc>
              <a:spcBef>
                <a:spcPts val="1000"/>
              </a:spcBef>
              <a:spcAft>
                <a:spcPts val="0"/>
              </a:spcAft>
              <a:buClr>
                <a:schemeClr val="dk1"/>
              </a:buClr>
              <a:buSzPct val="100000"/>
              <a:buChar char="•"/>
            </a:pPr>
            <a:r>
              <a:rPr lang="pt-BR" dirty="0"/>
              <a:t>10° PASSO: Validando este possível caso para seu objetivo, caso alcance um resultado bom ótimo, caso não, teste ainda com alterações, como exemplo de algumas características, desde performance para separação dos dados, veja se sua base de dados está balanceada. Além de muitos outros parâmetros como : </a:t>
            </a:r>
            <a:r>
              <a:rPr lang="pt-BR" i="1" dirty="0"/>
              <a:t>Batch </a:t>
            </a:r>
            <a:r>
              <a:rPr lang="pt-BR" i="1" dirty="0" err="1"/>
              <a:t>Size</a:t>
            </a:r>
            <a:r>
              <a:rPr lang="pt-BR" i="1" dirty="0"/>
              <a:t>, Learning rate, Data </a:t>
            </a:r>
            <a:r>
              <a:rPr lang="pt-BR" i="1" dirty="0" err="1"/>
              <a:t>augmentation</a:t>
            </a:r>
            <a:r>
              <a:rPr lang="pt-BR" i="1" dirty="0"/>
              <a:t>, </a:t>
            </a:r>
            <a:r>
              <a:rPr lang="pt-BR" i="1" dirty="0" err="1"/>
              <a:t>learned</a:t>
            </a:r>
            <a:r>
              <a:rPr lang="pt-BR" i="1" dirty="0"/>
              <a:t> </a:t>
            </a:r>
            <a:r>
              <a:rPr lang="pt-BR" i="1" dirty="0" err="1"/>
              <a:t>optimizer</a:t>
            </a:r>
            <a:r>
              <a:rPr lang="pt-BR" i="1" dirty="0"/>
              <a:t>, </a:t>
            </a:r>
            <a:r>
              <a:rPr lang="pt-BR" i="1" dirty="0" err="1"/>
              <a:t>Number</a:t>
            </a:r>
            <a:r>
              <a:rPr lang="pt-BR" i="1" dirty="0"/>
              <a:t> </a:t>
            </a:r>
            <a:r>
              <a:rPr lang="pt-BR" i="1" dirty="0" err="1"/>
              <a:t>of</a:t>
            </a:r>
            <a:r>
              <a:rPr lang="pt-BR" i="1" dirty="0"/>
              <a:t> </a:t>
            </a:r>
            <a:r>
              <a:rPr lang="pt-BR" i="1" dirty="0" err="1"/>
              <a:t>cycles</a:t>
            </a:r>
            <a:r>
              <a:rPr lang="pt-BR" i="1" dirty="0"/>
              <a:t> or </a:t>
            </a:r>
            <a:r>
              <a:rPr lang="pt-BR" i="1" dirty="0" err="1"/>
              <a:t>epochs</a:t>
            </a:r>
            <a:r>
              <a:rPr lang="pt-BR" i="1" dirty="0"/>
              <a:t>. </a:t>
            </a:r>
            <a:endParaRPr dirty="0"/>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1151"/>
        <p:cNvGrpSpPr/>
        <p:nvPr/>
      </p:nvGrpSpPr>
      <p:grpSpPr>
        <a:xfrm>
          <a:off x="0" y="0"/>
          <a:ext cx="0" cy="0"/>
          <a:chOff x="0" y="0"/>
          <a:chExt cx="0" cy="0"/>
        </a:xfrm>
      </p:grpSpPr>
      <p:sp>
        <p:nvSpPr>
          <p:cNvPr id="1152" name="Google Shape;1152;p12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Treinamento passo a passo</a:t>
            </a:r>
            <a:endParaRPr/>
          </a:p>
        </p:txBody>
      </p:sp>
      <p:sp>
        <p:nvSpPr>
          <p:cNvPr id="1153" name="Google Shape;1153;p124"/>
          <p:cNvSpPr txBox="1">
            <a:spLocks noGrp="1"/>
          </p:cNvSpPr>
          <p:nvPr>
            <p:ph type="body" idx="1"/>
          </p:nvPr>
        </p:nvSpPr>
        <p:spPr>
          <a:xfrm>
            <a:off x="838200" y="1690688"/>
            <a:ext cx="10515600" cy="4351338"/>
          </a:xfrm>
          <a:prstGeom prst="rect">
            <a:avLst/>
          </a:prstGeom>
          <a:noFill/>
          <a:ln>
            <a:noFill/>
          </a:ln>
        </p:spPr>
        <p:txBody>
          <a:bodyPr spcFirstLastPara="1" wrap="square" lIns="91425" tIns="45700" rIns="91425" bIns="45700" anchor="t" anchorCtr="0">
            <a:normAutofit fontScale="92500" lnSpcReduction="20000"/>
          </a:bodyPr>
          <a:lstStyle/>
          <a:p>
            <a:pPr marL="228600" lvl="0" indent="-228600" algn="just" rtl="0">
              <a:lnSpc>
                <a:spcPct val="90000"/>
              </a:lnSpc>
              <a:spcBef>
                <a:spcPts val="0"/>
              </a:spcBef>
              <a:spcAft>
                <a:spcPts val="0"/>
              </a:spcAft>
              <a:buClr>
                <a:schemeClr val="dk1"/>
              </a:buClr>
              <a:buSzPct val="100000"/>
              <a:buChar char="•"/>
            </a:pPr>
            <a:r>
              <a:rPr lang="pt-BR" dirty="0"/>
              <a:t>11° PASSO: Mas caso já tenha alterado tudo que fosse possível de se analisar subindo ou descendo valores, enquanto mantem outros, e não houve uma melhora que lhe interessou. Siga e clique nestes três pontos. Vá em switch </a:t>
            </a:r>
            <a:r>
              <a:rPr lang="pt-BR" dirty="0" err="1"/>
              <a:t>to</a:t>
            </a:r>
            <a:r>
              <a:rPr lang="pt-BR" dirty="0"/>
              <a:t> </a:t>
            </a:r>
            <a:r>
              <a:rPr lang="pt-BR" dirty="0" err="1"/>
              <a:t>keras</a:t>
            </a:r>
            <a:r>
              <a:rPr lang="pt-BR" dirty="0"/>
              <a:t>(expert) </a:t>
            </a:r>
            <a:r>
              <a:rPr lang="pt-BR" dirty="0" err="1"/>
              <a:t>mode</a:t>
            </a:r>
            <a:r>
              <a:rPr lang="pt-BR" dirty="0"/>
              <a:t> ou </a:t>
            </a:r>
            <a:r>
              <a:rPr lang="pt-BR" dirty="0" err="1"/>
              <a:t>edit</a:t>
            </a:r>
            <a:r>
              <a:rPr lang="pt-BR" dirty="0"/>
              <a:t> block </a:t>
            </a:r>
            <a:r>
              <a:rPr lang="pt-BR" dirty="0" err="1"/>
              <a:t>locally</a:t>
            </a:r>
            <a:r>
              <a:rPr lang="pt-BR" dirty="0"/>
              <a:t>. Ou irá editar dentro do </a:t>
            </a:r>
            <a:r>
              <a:rPr lang="pt-BR" dirty="0" err="1"/>
              <a:t>edge</a:t>
            </a:r>
            <a:r>
              <a:rPr lang="pt-BR" dirty="0"/>
              <a:t> impulse, ou irá editar localmente, baixando o arquivo .ZIP.</a:t>
            </a:r>
            <a:endParaRPr dirty="0"/>
          </a:p>
          <a:p>
            <a:pPr marL="228600" lvl="0" indent="-64135" algn="just" rtl="0">
              <a:lnSpc>
                <a:spcPct val="90000"/>
              </a:lnSpc>
              <a:spcBef>
                <a:spcPts val="1000"/>
              </a:spcBef>
              <a:spcAft>
                <a:spcPts val="0"/>
              </a:spcAft>
              <a:buClr>
                <a:schemeClr val="dk1"/>
              </a:buClr>
              <a:buSzPct val="100000"/>
              <a:buNone/>
            </a:pPr>
            <a:endParaRPr dirty="0"/>
          </a:p>
          <a:p>
            <a:pPr marL="228600" lvl="0" indent="-64135" algn="just" rtl="0">
              <a:lnSpc>
                <a:spcPct val="90000"/>
              </a:lnSpc>
              <a:spcBef>
                <a:spcPts val="1000"/>
              </a:spcBef>
              <a:spcAft>
                <a:spcPts val="0"/>
              </a:spcAft>
              <a:buClr>
                <a:schemeClr val="dk1"/>
              </a:buClr>
              <a:buSzPct val="100000"/>
              <a:buNone/>
            </a:pPr>
            <a:endParaRPr dirty="0"/>
          </a:p>
          <a:p>
            <a:pPr marL="228600" lvl="0" indent="-64135" algn="just" rtl="0">
              <a:lnSpc>
                <a:spcPct val="90000"/>
              </a:lnSpc>
              <a:spcBef>
                <a:spcPts val="1000"/>
              </a:spcBef>
              <a:spcAft>
                <a:spcPts val="0"/>
              </a:spcAft>
              <a:buClr>
                <a:schemeClr val="dk1"/>
              </a:buClr>
              <a:buSzPct val="100000"/>
              <a:buNone/>
            </a:pPr>
            <a:endParaRPr dirty="0"/>
          </a:p>
          <a:p>
            <a:pPr marL="228600" lvl="0" indent="-228600" algn="just" rtl="0">
              <a:lnSpc>
                <a:spcPct val="90000"/>
              </a:lnSpc>
              <a:spcBef>
                <a:spcPts val="1000"/>
              </a:spcBef>
              <a:spcAft>
                <a:spcPts val="0"/>
              </a:spcAft>
              <a:buClr>
                <a:schemeClr val="dk1"/>
              </a:buClr>
              <a:buSzPct val="100000"/>
              <a:buChar char="•"/>
            </a:pPr>
            <a:r>
              <a:rPr lang="pt-BR" dirty="0"/>
              <a:t> 12° PASSO: Neste ponto as alterações são de conhecimento mais técnico, podendo se alterar as configurações que são empregadas para que o FOMO funcione, e que você possa atribuir para avaliar se certas modificações irão te auxiliar ou não.</a:t>
            </a:r>
            <a:endParaRPr dirty="0"/>
          </a:p>
        </p:txBody>
      </p:sp>
      <p:pic>
        <p:nvPicPr>
          <p:cNvPr id="1154" name="Google Shape;1154;p124"/>
          <p:cNvPicPr preferRelativeResize="0"/>
          <p:nvPr/>
        </p:nvPicPr>
        <p:blipFill rotWithShape="1">
          <a:blip r:embed="rId3">
            <a:alphaModFix/>
          </a:blip>
          <a:srcRect l="2602" r="3221"/>
          <a:stretch/>
        </p:blipFill>
        <p:spPr>
          <a:xfrm>
            <a:off x="3739608" y="3277412"/>
            <a:ext cx="4556899" cy="1076325"/>
          </a:xfrm>
          <a:prstGeom prst="rect">
            <a:avLst/>
          </a:prstGeom>
          <a:noFill/>
          <a:ln>
            <a:noFill/>
          </a:ln>
        </p:spPr>
      </p:pic>
      <p:cxnSp>
        <p:nvCxnSpPr>
          <p:cNvPr id="1155" name="Google Shape;1155;p124"/>
          <p:cNvCxnSpPr/>
          <p:nvPr/>
        </p:nvCxnSpPr>
        <p:spPr>
          <a:xfrm>
            <a:off x="5196468" y="3866357"/>
            <a:ext cx="899532" cy="0"/>
          </a:xfrm>
          <a:prstGeom prst="straightConnector1">
            <a:avLst/>
          </a:prstGeom>
          <a:noFill/>
          <a:ln w="57150" cap="flat" cmpd="sng">
            <a:solidFill>
              <a:schemeClr val="accent1"/>
            </a:solidFill>
            <a:prstDash val="solid"/>
            <a:miter lim="800000"/>
            <a:headEnd type="none" w="sm" len="sm"/>
            <a:tailEnd type="triangle" w="med" len="med"/>
          </a:ln>
        </p:spPr>
      </p:cxnSp>
      <p:cxnSp>
        <p:nvCxnSpPr>
          <p:cNvPr id="1156" name="Google Shape;1156;p124"/>
          <p:cNvCxnSpPr/>
          <p:nvPr/>
        </p:nvCxnSpPr>
        <p:spPr>
          <a:xfrm>
            <a:off x="5196468" y="4152571"/>
            <a:ext cx="899532" cy="0"/>
          </a:xfrm>
          <a:prstGeom prst="straightConnector1">
            <a:avLst/>
          </a:prstGeom>
          <a:noFill/>
          <a:ln w="57150" cap="flat" cmpd="sng">
            <a:solidFill>
              <a:schemeClr val="accent1"/>
            </a:solidFill>
            <a:prstDash val="solid"/>
            <a:miter lim="800000"/>
            <a:headEnd type="none" w="sm" len="sm"/>
            <a:tailEnd type="triangle" w="med" len="med"/>
          </a:ln>
        </p:spPr>
      </p:cxn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Google Shape;310;p24"/>
          <p:cNvSpPr txBox="1">
            <a:spLocks noGrp="1"/>
          </p:cNvSpPr>
          <p:nvPr>
            <p:ph type="title"/>
          </p:nvPr>
        </p:nvSpPr>
        <p:spPr>
          <a:xfrm>
            <a:off x="838200" y="515225"/>
            <a:ext cx="10515600" cy="132570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4400"/>
              <a:buFont typeface="Calibri"/>
              <a:buNone/>
            </a:pPr>
            <a:r>
              <a:rPr lang="pt-BR"/>
              <a:t>Arquitetura e Funcionamento</a:t>
            </a:r>
            <a:endParaRPr/>
          </a:p>
          <a:p>
            <a:pPr marL="0" lvl="0" indent="0" algn="l" rtl="0">
              <a:lnSpc>
                <a:spcPct val="90000"/>
              </a:lnSpc>
              <a:spcBef>
                <a:spcPts val="0"/>
              </a:spcBef>
              <a:spcAft>
                <a:spcPts val="0"/>
              </a:spcAft>
              <a:buClr>
                <a:schemeClr val="dk1"/>
              </a:buClr>
              <a:buSzPts val="4400"/>
              <a:buFont typeface="Calibri"/>
              <a:buNone/>
            </a:pPr>
            <a:endParaRPr/>
          </a:p>
        </p:txBody>
      </p:sp>
      <p:pic>
        <p:nvPicPr>
          <p:cNvPr id="311" name="Google Shape;311;p24"/>
          <p:cNvPicPr preferRelativeResize="0"/>
          <p:nvPr/>
        </p:nvPicPr>
        <p:blipFill>
          <a:blip r:embed="rId3">
            <a:alphaModFix/>
          </a:blip>
          <a:stretch>
            <a:fillRect/>
          </a:stretch>
        </p:blipFill>
        <p:spPr>
          <a:xfrm>
            <a:off x="2084160" y="1179223"/>
            <a:ext cx="8023679" cy="2740782"/>
          </a:xfrm>
          <a:prstGeom prst="rect">
            <a:avLst/>
          </a:prstGeom>
          <a:noFill/>
          <a:ln>
            <a:noFill/>
          </a:ln>
        </p:spPr>
      </p:pic>
      <p:sp>
        <p:nvSpPr>
          <p:cNvPr id="2" name="CaixaDeTexto 1">
            <a:extLst>
              <a:ext uri="{FF2B5EF4-FFF2-40B4-BE49-F238E27FC236}">
                <a16:creationId xmlns:a16="http://schemas.microsoft.com/office/drawing/2014/main" id="{0ED9B640-2EEB-E5E1-F66D-7617FAC35783}"/>
              </a:ext>
            </a:extLst>
          </p:cNvPr>
          <p:cNvSpPr txBox="1"/>
          <p:nvPr/>
        </p:nvSpPr>
        <p:spPr>
          <a:xfrm>
            <a:off x="838199" y="3920005"/>
            <a:ext cx="10515599" cy="1508105"/>
          </a:xfrm>
          <a:prstGeom prst="rect">
            <a:avLst/>
          </a:prstGeom>
          <a:noFill/>
        </p:spPr>
        <p:txBody>
          <a:bodyPr wrap="square" rtlCol="0">
            <a:spAutoFit/>
          </a:bodyPr>
          <a:lstStyle/>
          <a:p>
            <a:pPr algn="just"/>
            <a:r>
              <a:rPr lang="pt-BR" sz="2300" dirty="0">
                <a:latin typeface="Calibri" panose="020F0502020204030204" pitchFamily="34" charset="0"/>
                <a:ea typeface="Calibri" panose="020F0502020204030204" pitchFamily="34" charset="0"/>
                <a:cs typeface="Calibri" panose="020F0502020204030204" pitchFamily="34" charset="0"/>
              </a:rPr>
              <a:t>A resolução do mapa de calor é determinada pelo local onde você corta as camadas da rede. Para o modelo FOMO treinado acima (nas garrafas de cerveja), fazemos isso quando o tamanho do mapa de calor é 8x menor que a imagem de entrada (a imagem de entrada de 160x160 produzirá um mapa de calor 20x20), mas isso é configurável.</a:t>
            </a:r>
          </a:p>
        </p:txBody>
      </p:sp>
    </p:spTree>
    <p:extLst>
      <p:ext uri="{BB962C8B-B14F-4D97-AF65-F5344CB8AC3E}">
        <p14:creationId xmlns:p14="http://schemas.microsoft.com/office/powerpoint/2010/main" val="65583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Google Shape;316;p2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dirty="0"/>
              <a:t>Origem do FOMO</a:t>
            </a:r>
            <a:endParaRPr dirty="0"/>
          </a:p>
        </p:txBody>
      </p:sp>
      <p:sp>
        <p:nvSpPr>
          <p:cNvPr id="317" name="Google Shape;317;p2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fontScale="92500" lnSpcReduction="10000"/>
          </a:bodyPr>
          <a:lstStyle/>
          <a:p>
            <a:pPr marL="228600" lvl="0" indent="-241934" algn="just" rtl="0">
              <a:lnSpc>
                <a:spcPct val="90000"/>
              </a:lnSpc>
              <a:spcBef>
                <a:spcPts val="0"/>
              </a:spcBef>
              <a:spcAft>
                <a:spcPts val="0"/>
              </a:spcAft>
              <a:buClr>
                <a:schemeClr val="dk1"/>
              </a:buClr>
              <a:buSzPts val="2800"/>
              <a:buChar char="•"/>
            </a:pPr>
            <a:r>
              <a:rPr lang="pt-BR" b="0" i="0">
                <a:latin typeface="Calibri"/>
                <a:ea typeface="Calibri"/>
                <a:cs typeface="Calibri"/>
                <a:sym typeface="Calibri"/>
              </a:rPr>
              <a:t>O modelo FOMO é de propriedade da ferramenta Edge Impulse, foi inaugurado em março de 2022. Por </a:t>
            </a:r>
            <a:r>
              <a:rPr lang="pt-BR" b="0" i="0" u="sng">
                <a:solidFill>
                  <a:schemeClr val="hlink"/>
                </a:solidFill>
                <a:latin typeface="Calibri"/>
                <a:ea typeface="Calibri"/>
                <a:cs typeface="Calibri"/>
                <a:sym typeface="Calibri"/>
                <a:hlinkClick r:id="rId3"/>
              </a:rPr>
              <a:t>Louis Moreau</a:t>
            </a:r>
            <a:r>
              <a:rPr lang="pt-BR" b="0" i="0">
                <a:latin typeface="Calibri"/>
                <a:ea typeface="Calibri"/>
                <a:cs typeface="Calibri"/>
                <a:sym typeface="Calibri"/>
              </a:rPr>
              <a:t>.  </a:t>
            </a:r>
            <a:endParaRPr/>
          </a:p>
          <a:p>
            <a:pPr marL="0" lvl="0" indent="0" algn="just" rtl="0">
              <a:lnSpc>
                <a:spcPct val="90000"/>
              </a:lnSpc>
              <a:spcBef>
                <a:spcPts val="1000"/>
              </a:spcBef>
              <a:spcAft>
                <a:spcPts val="0"/>
              </a:spcAft>
              <a:buClr>
                <a:schemeClr val="dk1"/>
              </a:buClr>
              <a:buSzPts val="2800"/>
              <a:buNone/>
            </a:pPr>
            <a:endParaRPr b="0" i="0">
              <a:latin typeface="Calibri"/>
              <a:ea typeface="Calibri"/>
              <a:cs typeface="Calibri"/>
              <a:sym typeface="Calibri"/>
            </a:endParaRPr>
          </a:p>
          <a:p>
            <a:pPr marL="228600" lvl="0" indent="-241934" algn="just" rtl="0">
              <a:lnSpc>
                <a:spcPct val="90000"/>
              </a:lnSpc>
              <a:spcBef>
                <a:spcPts val="1000"/>
              </a:spcBef>
              <a:spcAft>
                <a:spcPts val="0"/>
              </a:spcAft>
              <a:buClr>
                <a:schemeClr val="dk1"/>
              </a:buClr>
              <a:buSzPts val="2800"/>
              <a:buChar char="•"/>
            </a:pPr>
            <a:r>
              <a:rPr lang="pt-BR" b="0" i="0">
                <a:latin typeface="Calibri"/>
                <a:ea typeface="Calibri"/>
                <a:cs typeface="Calibri"/>
                <a:sym typeface="Calibri"/>
              </a:rPr>
              <a:t>FOMO é um novo algoritmo de aprendizado de máquina derivado da arquitetura MobileNetV2, que permite a detecção de objetos em dispositivos restritos.</a:t>
            </a:r>
            <a:endParaRPr/>
          </a:p>
          <a:p>
            <a:pPr marL="0" lvl="0" indent="0" algn="just" rtl="0">
              <a:lnSpc>
                <a:spcPct val="90000"/>
              </a:lnSpc>
              <a:spcBef>
                <a:spcPts val="1000"/>
              </a:spcBef>
              <a:spcAft>
                <a:spcPts val="0"/>
              </a:spcAft>
              <a:buClr>
                <a:schemeClr val="dk1"/>
              </a:buClr>
              <a:buSzPts val="2800"/>
              <a:buNone/>
            </a:pPr>
            <a:endParaRPr b="0" i="0">
              <a:latin typeface="Calibri"/>
              <a:ea typeface="Calibri"/>
              <a:cs typeface="Calibri"/>
              <a:sym typeface="Calibri"/>
            </a:endParaRPr>
          </a:p>
          <a:p>
            <a:pPr marL="228600" lvl="0" indent="-241934" algn="just" rtl="0">
              <a:lnSpc>
                <a:spcPct val="90000"/>
              </a:lnSpc>
              <a:spcBef>
                <a:spcPts val="1000"/>
              </a:spcBef>
              <a:spcAft>
                <a:spcPts val="0"/>
              </a:spcAft>
              <a:buClr>
                <a:schemeClr val="dk1"/>
              </a:buClr>
              <a:buSzPts val="2800"/>
              <a:buChar char="•"/>
            </a:pPr>
            <a:r>
              <a:rPr lang="pt-BR" b="0" i="0">
                <a:latin typeface="Calibri"/>
                <a:ea typeface="Calibri"/>
                <a:cs typeface="Calibri"/>
                <a:sym typeface="Calibri"/>
              </a:rPr>
              <a:t>Ele permite contar objetos, localizar objetos em uma imagem e rastrear vários objetos em tempo real, usando até 30 vezes menos poder de processamento e memória do que o MobileNet SSD ou YOLOv5, com menos de 200K de RAM. </a:t>
            </a:r>
            <a:endParaRPr>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Google Shape;328;p2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FOMO: Escolhas de Design</a:t>
            </a:r>
            <a:endParaRPr/>
          </a:p>
        </p:txBody>
      </p:sp>
      <p:sp>
        <p:nvSpPr>
          <p:cNvPr id="329" name="Google Shape;329;p27"/>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fontScale="92500" lnSpcReduction="10000"/>
          </a:bodyPr>
          <a:lstStyle/>
          <a:p>
            <a:pPr marL="0" lvl="0" indent="0" algn="just" rtl="0">
              <a:lnSpc>
                <a:spcPct val="90000"/>
              </a:lnSpc>
              <a:spcBef>
                <a:spcPts val="0"/>
              </a:spcBef>
              <a:spcAft>
                <a:spcPts val="0"/>
              </a:spcAft>
              <a:buClr>
                <a:schemeClr val="dk1"/>
              </a:buClr>
              <a:buSzPct val="100000"/>
              <a:buNone/>
            </a:pPr>
            <a:r>
              <a:rPr lang="pt-BR"/>
              <a:t>As principais decisões de concepção do FOMO baseiam-se na ideia de que muitos dos problemas de detecção de objetos não necessitam do tamanho dos objetos, mas apenas da sua localização na imagem.</a:t>
            </a:r>
            <a:endParaRPr/>
          </a:p>
          <a:p>
            <a:pPr marL="0" lvl="0" indent="0" algn="just" rtl="0">
              <a:lnSpc>
                <a:spcPct val="90000"/>
              </a:lnSpc>
              <a:spcBef>
                <a:spcPts val="1000"/>
              </a:spcBef>
              <a:spcAft>
                <a:spcPts val="0"/>
              </a:spcAft>
              <a:buClr>
                <a:schemeClr val="dk1"/>
              </a:buClr>
              <a:buSzPct val="100000"/>
              <a:buNone/>
            </a:pPr>
            <a:endParaRPr/>
          </a:p>
          <a:p>
            <a:pPr marL="0" lvl="0" indent="0" algn="just" rtl="0">
              <a:lnSpc>
                <a:spcPct val="90000"/>
              </a:lnSpc>
              <a:spcBef>
                <a:spcPts val="1000"/>
              </a:spcBef>
              <a:spcAft>
                <a:spcPts val="0"/>
              </a:spcAft>
              <a:buClr>
                <a:schemeClr val="dk1"/>
              </a:buClr>
              <a:buSzPct val="100000"/>
              <a:buNone/>
            </a:pPr>
            <a:r>
              <a:rPr lang="pt-BR"/>
              <a:t>Quando sabemos a localização dos objetos, podemos fazer outras perguntas como "Um objeto está acima/abaixo de outro?" ou "Quantos destes objetos estão sendo vistos?“.</a:t>
            </a:r>
            <a:endParaRPr/>
          </a:p>
          <a:p>
            <a:pPr marL="0" lvl="0" indent="0" algn="just" rtl="0">
              <a:lnSpc>
                <a:spcPct val="90000"/>
              </a:lnSpc>
              <a:spcBef>
                <a:spcPts val="1000"/>
              </a:spcBef>
              <a:spcAft>
                <a:spcPts val="0"/>
              </a:spcAft>
              <a:buClr>
                <a:schemeClr val="dk1"/>
              </a:buClr>
              <a:buSzPct val="100000"/>
              <a:buNone/>
            </a:pPr>
            <a:endParaRPr/>
          </a:p>
          <a:p>
            <a:pPr marL="0" lvl="0" indent="0" algn="just" rtl="0">
              <a:lnSpc>
                <a:spcPct val="90000"/>
              </a:lnSpc>
              <a:spcBef>
                <a:spcPts val="1000"/>
              </a:spcBef>
              <a:spcAft>
                <a:spcPts val="0"/>
              </a:spcAft>
              <a:buClr>
                <a:schemeClr val="dk1"/>
              </a:buClr>
              <a:buSzPct val="100000"/>
              <a:buNone/>
            </a:pPr>
            <a:r>
              <a:rPr lang="pt-BR"/>
              <a:t>Com base nesta observação, as caixas delimitadoras clássicas foram retiradas para design do FOMO. Em vez disso, é suficiente uma deteção baseada nos centroides dos objetos.</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2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FOMO: Escolhas de Design</a:t>
            </a:r>
            <a:endParaRPr/>
          </a:p>
        </p:txBody>
      </p:sp>
      <p:sp>
        <p:nvSpPr>
          <p:cNvPr id="335" name="Google Shape;335;p28"/>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0"/>
              </a:spcBef>
              <a:spcAft>
                <a:spcPts val="0"/>
              </a:spcAft>
              <a:buClr>
                <a:schemeClr val="dk1"/>
              </a:buClr>
              <a:buSzPts val="2800"/>
              <a:buNone/>
            </a:pPr>
            <a:r>
              <a:rPr lang="pt-BR"/>
              <a:t>Devido à técnica comentada anteriormente utilizada pelo FOMO, quando executamos o modelo numa imagem de entrada, dividimos essa imagem em um </a:t>
            </a:r>
            <a:r>
              <a:rPr lang="pt-BR" b="1" i="1"/>
              <a:t>grid </a:t>
            </a:r>
            <a:r>
              <a:rPr lang="pt-BR"/>
              <a:t>e executamos o equivalente à classificação da imagem em todas as células do </a:t>
            </a:r>
            <a:r>
              <a:rPr lang="pt-BR" b="1" i="1"/>
              <a:t>grid, </a:t>
            </a:r>
            <a:r>
              <a:rPr lang="pt-BR"/>
              <a:t>de forma independente e em paralelo.</a:t>
            </a:r>
            <a:endParaRPr/>
          </a:p>
          <a:p>
            <a:pPr marL="0" lvl="0" indent="0" algn="just" rtl="0">
              <a:lnSpc>
                <a:spcPct val="90000"/>
              </a:lnSpc>
              <a:spcBef>
                <a:spcPts val="1000"/>
              </a:spcBef>
              <a:spcAft>
                <a:spcPts val="0"/>
              </a:spcAft>
              <a:buClr>
                <a:schemeClr val="dk1"/>
              </a:buClr>
              <a:buSzPts val="2800"/>
              <a:buNone/>
            </a:pPr>
            <a:endParaRPr/>
          </a:p>
          <a:p>
            <a:pPr marL="0" lvl="0" indent="0" algn="just" rtl="0">
              <a:lnSpc>
                <a:spcPct val="90000"/>
              </a:lnSpc>
              <a:spcBef>
                <a:spcPts val="1000"/>
              </a:spcBef>
              <a:spcAft>
                <a:spcPts val="0"/>
              </a:spcAft>
              <a:buClr>
                <a:schemeClr val="dk1"/>
              </a:buClr>
              <a:buSzPts val="2800"/>
              <a:buNone/>
            </a:pPr>
            <a:r>
              <a:rPr lang="pt-BR"/>
              <a:t>Por predefinição, o tamanho do grid é de 8x8 </a:t>
            </a:r>
            <a:r>
              <a:rPr lang="pt-BR" b="1" i="1"/>
              <a:t>pixels</a:t>
            </a:r>
            <a:r>
              <a:rPr lang="pt-BR"/>
              <a:t>, o que significa que, para uma imagem de 96x96, o resultado será 12x12. Para uma imagem de 320x320, o resultado será 40x40.</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2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FOMO: Escolhas de Design</a:t>
            </a:r>
            <a:endParaRPr/>
          </a:p>
        </p:txBody>
      </p:sp>
      <p:pic>
        <p:nvPicPr>
          <p:cNvPr id="341" name="Google Shape;341;p29"/>
          <p:cNvPicPr preferRelativeResize="0"/>
          <p:nvPr/>
        </p:nvPicPr>
        <p:blipFill rotWithShape="1">
          <a:blip r:embed="rId3">
            <a:alphaModFix/>
          </a:blip>
          <a:srcRect/>
          <a:stretch/>
        </p:blipFill>
        <p:spPr>
          <a:xfrm>
            <a:off x="4533901" y="1264444"/>
            <a:ext cx="5249007" cy="5228431"/>
          </a:xfrm>
          <a:prstGeom prst="rect">
            <a:avLst/>
          </a:prstGeom>
          <a:noFill/>
          <a:ln>
            <a:noFill/>
          </a:ln>
        </p:spPr>
      </p:pic>
      <p:sp>
        <p:nvSpPr>
          <p:cNvPr id="342" name="Google Shape;342;p29"/>
          <p:cNvSpPr txBox="1">
            <a:spLocks noGrp="1"/>
          </p:cNvSpPr>
          <p:nvPr>
            <p:ph type="body" idx="1"/>
          </p:nvPr>
        </p:nvSpPr>
        <p:spPr>
          <a:xfrm>
            <a:off x="838201" y="1825625"/>
            <a:ext cx="3695700" cy="4351338"/>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0"/>
              </a:spcBef>
              <a:spcAft>
                <a:spcPts val="0"/>
              </a:spcAft>
              <a:buClr>
                <a:schemeClr val="dk1"/>
              </a:buClr>
              <a:buSzPts val="2800"/>
              <a:buNone/>
            </a:pPr>
            <a:r>
              <a:rPr lang="pt-BR"/>
              <a:t>Veja ao lado: </a:t>
            </a:r>
            <a:endParaRPr/>
          </a:p>
          <a:p>
            <a:pPr marL="0" lvl="0" indent="0" algn="just" rtl="0">
              <a:lnSpc>
                <a:spcPct val="90000"/>
              </a:lnSpc>
              <a:spcBef>
                <a:spcPts val="1000"/>
              </a:spcBef>
              <a:spcAft>
                <a:spcPts val="0"/>
              </a:spcAft>
              <a:buClr>
                <a:schemeClr val="dk1"/>
              </a:buClr>
              <a:buSzPts val="2800"/>
              <a:buNone/>
            </a:pPr>
            <a:r>
              <a:rPr lang="pt-BR"/>
              <a:t>Imagem 96x96 dividida em grids de 12x12. E cada grid, é composto de 8x8 </a:t>
            </a:r>
            <a:r>
              <a:rPr lang="pt-BR" b="1" i="1"/>
              <a:t>pixels.</a:t>
            </a:r>
            <a:endParaRPr b="1" i="1"/>
          </a:p>
          <a:p>
            <a:pPr marL="228600" lvl="0" indent="-50800" algn="l" rtl="0">
              <a:lnSpc>
                <a:spcPct val="90000"/>
              </a:lnSpc>
              <a:spcBef>
                <a:spcPts val="1000"/>
              </a:spcBef>
              <a:spcAft>
                <a:spcPts val="0"/>
              </a:spcAft>
              <a:buClr>
                <a:schemeClr val="dk1"/>
              </a:buClr>
              <a:buSzPts val="2800"/>
              <a:buNone/>
            </a:pPr>
            <a:endParaRPr/>
          </a:p>
        </p:txBody>
      </p:sp>
      <p:pic>
        <p:nvPicPr>
          <p:cNvPr id="343" name="Google Shape;343;p29"/>
          <p:cNvPicPr preferRelativeResize="0"/>
          <p:nvPr/>
        </p:nvPicPr>
        <p:blipFill rotWithShape="1">
          <a:blip r:embed="rId3">
            <a:alphaModFix/>
          </a:blip>
          <a:srcRect r="70966" b="77562"/>
          <a:stretch/>
        </p:blipFill>
        <p:spPr>
          <a:xfrm>
            <a:off x="746979" y="3933912"/>
            <a:ext cx="3324225" cy="2558963"/>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Google Shape;348;p30"/>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FOMO: Escolhas de Design</a:t>
            </a:r>
            <a:endParaRPr/>
          </a:p>
        </p:txBody>
      </p:sp>
      <p:pic>
        <p:nvPicPr>
          <p:cNvPr id="349" name="Google Shape;349;p30"/>
          <p:cNvPicPr preferRelativeResize="0"/>
          <p:nvPr/>
        </p:nvPicPr>
        <p:blipFill>
          <a:blip r:embed="rId3">
            <a:alphaModFix/>
          </a:blip>
          <a:stretch>
            <a:fillRect/>
          </a:stretch>
        </p:blipFill>
        <p:spPr>
          <a:xfrm>
            <a:off x="838188" y="1500275"/>
            <a:ext cx="4853078" cy="4862375"/>
          </a:xfrm>
          <a:prstGeom prst="rect">
            <a:avLst/>
          </a:prstGeom>
          <a:noFill/>
          <a:ln>
            <a:noFill/>
          </a:ln>
        </p:spPr>
      </p:pic>
      <p:sp>
        <p:nvSpPr>
          <p:cNvPr id="350" name="Google Shape;350;p30"/>
          <p:cNvSpPr txBox="1"/>
          <p:nvPr/>
        </p:nvSpPr>
        <p:spPr>
          <a:xfrm>
            <a:off x="5691275" y="4186688"/>
            <a:ext cx="2748000" cy="1821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2200">
                <a:solidFill>
                  <a:schemeClr val="dk1"/>
                </a:solidFill>
                <a:latin typeface="Calibri"/>
                <a:ea typeface="Calibri"/>
                <a:cs typeface="Calibri"/>
                <a:sym typeface="Calibri"/>
              </a:rPr>
              <a:t>células vizinhas com a mesma classe são removidas (deixando pontuações mais altas).</a:t>
            </a:r>
            <a:endParaRPr sz="2200">
              <a:solidFill>
                <a:schemeClr val="dk1"/>
              </a:solidFill>
              <a:latin typeface="Calibri"/>
              <a:ea typeface="Calibri"/>
              <a:cs typeface="Calibri"/>
              <a:sym typeface="Calibri"/>
            </a:endParaRPr>
          </a:p>
          <a:p>
            <a:pPr marL="0" lvl="0" indent="0" algn="l" rtl="0">
              <a:spcBef>
                <a:spcPts val="0"/>
              </a:spcBef>
              <a:spcAft>
                <a:spcPts val="0"/>
              </a:spcAft>
              <a:buNone/>
            </a:pPr>
            <a:endParaRPr sz="2200">
              <a:solidFill>
                <a:schemeClr val="dk1"/>
              </a:solidFill>
              <a:latin typeface="Calibri"/>
              <a:ea typeface="Calibri"/>
              <a:cs typeface="Calibri"/>
              <a:sym typeface="Calibri"/>
            </a:endParaRPr>
          </a:p>
          <a:p>
            <a:pPr marL="0" lvl="0" indent="0" algn="l" rtl="0">
              <a:spcBef>
                <a:spcPts val="0"/>
              </a:spcBef>
              <a:spcAft>
                <a:spcPts val="0"/>
              </a:spcAft>
              <a:buNone/>
            </a:pPr>
            <a:endParaRPr sz="2800">
              <a:solidFill>
                <a:schemeClr val="dk1"/>
              </a:solidFill>
              <a:latin typeface="Calibri"/>
              <a:ea typeface="Calibri"/>
              <a:cs typeface="Calibri"/>
              <a:sym typeface="Calibri"/>
            </a:endParaRPr>
          </a:p>
        </p:txBody>
      </p:sp>
      <p:pic>
        <p:nvPicPr>
          <p:cNvPr id="351" name="Google Shape;351;p30"/>
          <p:cNvPicPr preferRelativeResize="0"/>
          <p:nvPr/>
        </p:nvPicPr>
        <p:blipFill>
          <a:blip r:embed="rId4">
            <a:alphaModFix/>
          </a:blip>
          <a:stretch>
            <a:fillRect/>
          </a:stretch>
        </p:blipFill>
        <p:spPr>
          <a:xfrm>
            <a:off x="8591675" y="1843225"/>
            <a:ext cx="3447924" cy="3395683"/>
          </a:xfrm>
          <a:prstGeom prst="rect">
            <a:avLst/>
          </a:prstGeom>
          <a:noFill/>
          <a:ln>
            <a:noFill/>
          </a:ln>
        </p:spPr>
      </p:pic>
      <p:cxnSp>
        <p:nvCxnSpPr>
          <p:cNvPr id="352" name="Google Shape;352;p30"/>
          <p:cNvCxnSpPr>
            <a:endCxn id="351" idx="0"/>
          </p:cNvCxnSpPr>
          <p:nvPr/>
        </p:nvCxnSpPr>
        <p:spPr>
          <a:xfrm rot="10800000" flipH="1">
            <a:off x="5695937" y="1843225"/>
            <a:ext cx="4619700" cy="2051100"/>
          </a:xfrm>
          <a:prstGeom prst="curvedConnector4">
            <a:avLst>
              <a:gd name="adj1" fmla="val 31341"/>
              <a:gd name="adj2" fmla="val 111610"/>
            </a:avLst>
          </a:prstGeom>
          <a:noFill/>
          <a:ln w="28575" cap="flat" cmpd="sng">
            <a:solidFill>
              <a:srgbClr val="FF0000"/>
            </a:solidFill>
            <a:prstDash val="solid"/>
            <a:round/>
            <a:headEnd type="none" w="med" len="med"/>
            <a:tailEnd type="none" w="med" len="med"/>
          </a:ln>
        </p:spPr>
      </p:cxnSp>
      <p:sp>
        <p:nvSpPr>
          <p:cNvPr id="353" name="Google Shape;353;p30"/>
          <p:cNvSpPr/>
          <p:nvPr/>
        </p:nvSpPr>
        <p:spPr>
          <a:xfrm>
            <a:off x="10252775" y="1768275"/>
            <a:ext cx="129525" cy="137175"/>
          </a:xfrm>
          <a:custGeom>
            <a:avLst/>
            <a:gdLst/>
            <a:ahLst/>
            <a:cxnLst/>
            <a:rect l="l" t="t" r="r" b="b"/>
            <a:pathLst>
              <a:path w="5181" h="5487" extrusionOk="0">
                <a:moveTo>
                  <a:pt x="0" y="4268"/>
                </a:moveTo>
                <a:lnTo>
                  <a:pt x="5181" y="0"/>
                </a:lnTo>
                <a:lnTo>
                  <a:pt x="5181" y="5487"/>
                </a:lnTo>
                <a:close/>
              </a:path>
            </a:pathLst>
          </a:custGeom>
          <a:solidFill>
            <a:srgbClr val="FF0000"/>
          </a:solidFill>
          <a:ln w="9525" cap="flat" cmpd="sng">
            <a:solidFill>
              <a:srgbClr val="FF0000"/>
            </a:solidFill>
            <a:prstDash val="solid"/>
            <a:round/>
            <a:headEnd type="none" w="med" len="med"/>
            <a:tailEnd type="none" w="med" len="med"/>
          </a:ln>
        </p:spPr>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358" name="Google Shape;358;p3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FOMO: Escolhas de Design</a:t>
            </a:r>
            <a:endParaRPr/>
          </a:p>
        </p:txBody>
      </p:sp>
      <p:sp>
        <p:nvSpPr>
          <p:cNvPr id="359" name="Google Shape;359;p31"/>
          <p:cNvSpPr txBox="1">
            <a:spLocks noGrp="1"/>
          </p:cNvSpPr>
          <p:nvPr>
            <p:ph type="body" idx="1"/>
          </p:nvPr>
        </p:nvSpPr>
        <p:spPr>
          <a:xfrm>
            <a:off x="838201" y="1825625"/>
            <a:ext cx="3695700" cy="4351338"/>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0"/>
              </a:spcBef>
              <a:spcAft>
                <a:spcPts val="0"/>
              </a:spcAft>
              <a:buClr>
                <a:schemeClr val="dk1"/>
              </a:buClr>
              <a:buSzPts val="2800"/>
              <a:buNone/>
            </a:pPr>
            <a:r>
              <a:rPr lang="pt-BR"/>
              <a:t>Veja ao lado: </a:t>
            </a:r>
            <a:endParaRPr/>
          </a:p>
          <a:p>
            <a:pPr marL="0" lvl="0" indent="0" algn="just" rtl="0">
              <a:lnSpc>
                <a:spcPct val="90000"/>
              </a:lnSpc>
              <a:spcBef>
                <a:spcPts val="1000"/>
              </a:spcBef>
              <a:spcAft>
                <a:spcPts val="0"/>
              </a:spcAft>
              <a:buClr>
                <a:schemeClr val="dk1"/>
              </a:buClr>
              <a:buSzPts val="2800"/>
              <a:buNone/>
            </a:pPr>
            <a:r>
              <a:rPr lang="pt-BR"/>
              <a:t>Imagem de 320x320 dividida em grids de 40x40. E cada grid, é composto de 8x8 </a:t>
            </a:r>
            <a:r>
              <a:rPr lang="pt-BR" b="1" i="1"/>
              <a:t>pixels.</a:t>
            </a:r>
            <a:endParaRPr b="1" i="1"/>
          </a:p>
          <a:p>
            <a:pPr marL="228600" lvl="0" indent="-50800" algn="l" rtl="0">
              <a:lnSpc>
                <a:spcPct val="90000"/>
              </a:lnSpc>
              <a:spcBef>
                <a:spcPts val="1000"/>
              </a:spcBef>
              <a:spcAft>
                <a:spcPts val="0"/>
              </a:spcAft>
              <a:buClr>
                <a:schemeClr val="dk1"/>
              </a:buClr>
              <a:buSzPts val="2800"/>
              <a:buNone/>
            </a:pPr>
            <a:endParaRPr/>
          </a:p>
        </p:txBody>
      </p:sp>
      <p:pic>
        <p:nvPicPr>
          <p:cNvPr id="360" name="Google Shape;360;p31"/>
          <p:cNvPicPr preferRelativeResize="0"/>
          <p:nvPr/>
        </p:nvPicPr>
        <p:blipFill rotWithShape="1">
          <a:blip r:embed="rId3">
            <a:alphaModFix/>
          </a:blip>
          <a:srcRect/>
          <a:stretch/>
        </p:blipFill>
        <p:spPr>
          <a:xfrm>
            <a:off x="5035710" y="1399381"/>
            <a:ext cx="5244781" cy="5203825"/>
          </a:xfrm>
          <a:prstGeom prst="rect">
            <a:avLst/>
          </a:prstGeom>
          <a:noFill/>
          <a:ln>
            <a:noFill/>
          </a:ln>
        </p:spPr>
      </p:pic>
      <p:pic>
        <p:nvPicPr>
          <p:cNvPr id="361" name="Google Shape;361;p31"/>
          <p:cNvPicPr preferRelativeResize="0"/>
          <p:nvPr/>
        </p:nvPicPr>
        <p:blipFill rotWithShape="1">
          <a:blip r:embed="rId3">
            <a:alphaModFix/>
          </a:blip>
          <a:srcRect l="2" t="55600" r="77240" b="30398"/>
          <a:stretch/>
        </p:blipFill>
        <p:spPr>
          <a:xfrm>
            <a:off x="838200" y="4001293"/>
            <a:ext cx="4081521" cy="2491582"/>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4"/>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Detecção de objetos</a:t>
            </a:r>
            <a:endParaRPr/>
          </a:p>
        </p:txBody>
      </p:sp>
      <p:pic>
        <p:nvPicPr>
          <p:cNvPr id="98" name="Google Shape;98;p14"/>
          <p:cNvPicPr preferRelativeResize="0"/>
          <p:nvPr/>
        </p:nvPicPr>
        <p:blipFill>
          <a:blip r:embed="rId3">
            <a:alphaModFix/>
          </a:blip>
          <a:stretch>
            <a:fillRect/>
          </a:stretch>
        </p:blipFill>
        <p:spPr>
          <a:xfrm>
            <a:off x="2098875" y="1690825"/>
            <a:ext cx="7994250" cy="45034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6" name="Google Shape;366;p3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FOMO: Escolhas de Design</a:t>
            </a:r>
            <a:endParaRPr/>
          </a:p>
        </p:txBody>
      </p:sp>
      <p:sp>
        <p:nvSpPr>
          <p:cNvPr id="367" name="Google Shape;367;p32"/>
          <p:cNvSpPr txBox="1">
            <a:spLocks noGrp="1"/>
          </p:cNvSpPr>
          <p:nvPr>
            <p:ph type="body" idx="1"/>
          </p:nvPr>
        </p:nvSpPr>
        <p:spPr>
          <a:xfrm>
            <a:off x="838200" y="1825625"/>
            <a:ext cx="10515599" cy="435133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800"/>
              <a:buNone/>
            </a:pPr>
            <a:r>
              <a:rPr lang="pt-BR" dirty="0"/>
              <a:t>A resolução pode ser ajustada para cada caso de utilização, de acordo com qual camada for cortada o FOMO. Pode até treinar em fragmentos mais pequenos e depois aumentar a escala durante a inferência.</a:t>
            </a:r>
            <a:endParaRPr dirty="0"/>
          </a:p>
        </p:txBody>
      </p:sp>
      <p:pic>
        <p:nvPicPr>
          <p:cNvPr id="1026" name="Picture 2" descr="Camadas - Guia dev">
            <a:extLst>
              <a:ext uri="{FF2B5EF4-FFF2-40B4-BE49-F238E27FC236}">
                <a16:creationId xmlns:a16="http://schemas.microsoft.com/office/drawing/2014/main" id="{8ABC1A95-EACC-0574-602C-F860862DC1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24425" y="3429000"/>
            <a:ext cx="2343150" cy="19526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p3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dirty="0"/>
              <a:t>FOMO: Escolhas de Design</a:t>
            </a:r>
            <a:endParaRPr dirty="0"/>
          </a:p>
        </p:txBody>
      </p:sp>
      <p:sp>
        <p:nvSpPr>
          <p:cNvPr id="373" name="Google Shape;373;p33"/>
          <p:cNvSpPr txBox="1">
            <a:spLocks noGrp="1"/>
          </p:cNvSpPr>
          <p:nvPr>
            <p:ph type="body" idx="1"/>
          </p:nvPr>
        </p:nvSpPr>
        <p:spPr>
          <a:xfrm>
            <a:off x="838200" y="1825625"/>
            <a:ext cx="10515599" cy="435133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800"/>
              <a:buNone/>
            </a:pPr>
            <a:r>
              <a:rPr lang="pt-BR" dirty="0"/>
              <a:t>Na escolha do FOMO o primeiro objetivo, era executar a deteção de objetos em microcontroladores onde o flash e a RAM são, na maioria das vezes, muito limitados. </a:t>
            </a:r>
            <a:endParaRPr dirty="0"/>
          </a:p>
          <a:p>
            <a:pPr marL="0" lvl="0" indent="0" algn="l" rtl="0">
              <a:lnSpc>
                <a:spcPct val="90000"/>
              </a:lnSpc>
              <a:spcBef>
                <a:spcPts val="1000"/>
              </a:spcBef>
              <a:spcAft>
                <a:spcPts val="0"/>
              </a:spcAft>
              <a:buClr>
                <a:schemeClr val="dk1"/>
              </a:buClr>
              <a:buSzPts val="2800"/>
              <a:buNone/>
            </a:pPr>
            <a:endParaRPr lang="pt-BR" dirty="0"/>
          </a:p>
          <a:p>
            <a:pPr marL="0" lvl="0" indent="0" algn="l" rtl="0">
              <a:lnSpc>
                <a:spcPct val="90000"/>
              </a:lnSpc>
              <a:spcBef>
                <a:spcPts val="1000"/>
              </a:spcBef>
              <a:spcAft>
                <a:spcPts val="0"/>
              </a:spcAft>
              <a:buClr>
                <a:schemeClr val="dk1"/>
              </a:buClr>
              <a:buSzPts val="2800"/>
              <a:buNone/>
            </a:pPr>
            <a:endParaRPr dirty="0"/>
          </a:p>
          <a:p>
            <a:pPr marL="0" lvl="0" indent="0" algn="l" rtl="0">
              <a:lnSpc>
                <a:spcPct val="90000"/>
              </a:lnSpc>
              <a:spcBef>
                <a:spcPts val="1000"/>
              </a:spcBef>
              <a:spcAft>
                <a:spcPts val="0"/>
              </a:spcAft>
              <a:buClr>
                <a:schemeClr val="dk1"/>
              </a:buClr>
              <a:buSzPts val="2800"/>
              <a:buNone/>
            </a:pPr>
            <a:endParaRPr lang="pt-BR" dirty="0"/>
          </a:p>
          <a:p>
            <a:pPr marL="0" lvl="0" indent="0" algn="l" rtl="0">
              <a:lnSpc>
                <a:spcPct val="90000"/>
              </a:lnSpc>
              <a:spcBef>
                <a:spcPts val="1000"/>
              </a:spcBef>
              <a:spcAft>
                <a:spcPts val="0"/>
              </a:spcAft>
              <a:buClr>
                <a:schemeClr val="dk1"/>
              </a:buClr>
              <a:buSzPts val="2800"/>
              <a:buNone/>
            </a:pPr>
            <a:r>
              <a:rPr lang="pt-BR" dirty="0"/>
              <a:t>A versão mais pequena do FOMO (entrada em escala de cinzentos 96x96, MobileNetV2 0.05 alpha) corre em &lt;100KB RAM e ~10 </a:t>
            </a:r>
            <a:r>
              <a:rPr lang="pt-BR" dirty="0" err="1"/>
              <a:t>fps</a:t>
            </a:r>
            <a:r>
              <a:rPr lang="pt-BR" dirty="0"/>
              <a:t> em um Cortex-M4F a 80MHz.</a:t>
            </a:r>
            <a:endParaRPr dirty="0"/>
          </a:p>
          <a:p>
            <a:pPr marL="0" lvl="0" indent="0" algn="l" rtl="0">
              <a:lnSpc>
                <a:spcPct val="90000"/>
              </a:lnSpc>
              <a:spcBef>
                <a:spcPts val="1000"/>
              </a:spcBef>
              <a:spcAft>
                <a:spcPts val="0"/>
              </a:spcAft>
              <a:buClr>
                <a:schemeClr val="dk1"/>
              </a:buClr>
              <a:buSzPts val="2800"/>
              <a:buNone/>
            </a:pPr>
            <a:endParaRPr dirty="0"/>
          </a:p>
        </p:txBody>
      </p:sp>
      <p:pic>
        <p:nvPicPr>
          <p:cNvPr id="3" name="Imagem 2">
            <a:extLst>
              <a:ext uri="{FF2B5EF4-FFF2-40B4-BE49-F238E27FC236}">
                <a16:creationId xmlns:a16="http://schemas.microsoft.com/office/drawing/2014/main" id="{310944E7-1D46-3F1D-5761-F92D32BA7AD9}"/>
              </a:ext>
            </a:extLst>
          </p:cNvPr>
          <p:cNvPicPr>
            <a:picLocks noChangeAspect="1"/>
          </p:cNvPicPr>
          <p:nvPr/>
        </p:nvPicPr>
        <p:blipFill>
          <a:blip r:embed="rId3"/>
          <a:stretch>
            <a:fillRect/>
          </a:stretch>
        </p:blipFill>
        <p:spPr>
          <a:xfrm>
            <a:off x="-261256" y="2792475"/>
            <a:ext cx="2510972" cy="2099337"/>
          </a:xfrm>
          <a:prstGeom prst="rect">
            <a:avLst/>
          </a:prstGeom>
        </p:spPr>
      </p:pic>
      <p:pic>
        <p:nvPicPr>
          <p:cNvPr id="5" name="Imagem 4">
            <a:extLst>
              <a:ext uri="{FF2B5EF4-FFF2-40B4-BE49-F238E27FC236}">
                <a16:creationId xmlns:a16="http://schemas.microsoft.com/office/drawing/2014/main" id="{2DAFC021-F82C-B1BE-5751-2DAB9E81C0C6}"/>
              </a:ext>
            </a:extLst>
          </p:cNvPr>
          <p:cNvPicPr>
            <a:picLocks noChangeAspect="1"/>
          </p:cNvPicPr>
          <p:nvPr/>
        </p:nvPicPr>
        <p:blipFill>
          <a:blip r:embed="rId4"/>
          <a:stretch>
            <a:fillRect/>
          </a:stretch>
        </p:blipFill>
        <p:spPr>
          <a:xfrm>
            <a:off x="10425111" y="5238750"/>
            <a:ext cx="1857375" cy="1619250"/>
          </a:xfrm>
          <a:prstGeom prst="rect">
            <a:avLst/>
          </a:prstGeom>
        </p:spPr>
      </p:pic>
      <p:pic>
        <p:nvPicPr>
          <p:cNvPr id="11" name="Imagem 10">
            <a:extLst>
              <a:ext uri="{FF2B5EF4-FFF2-40B4-BE49-F238E27FC236}">
                <a16:creationId xmlns:a16="http://schemas.microsoft.com/office/drawing/2014/main" id="{E1E46FC0-0DB3-0B82-8534-AB1234B07A3D}"/>
              </a:ext>
            </a:extLst>
          </p:cNvPr>
          <p:cNvPicPr>
            <a:picLocks noChangeAspect="1"/>
          </p:cNvPicPr>
          <p:nvPr/>
        </p:nvPicPr>
        <p:blipFill>
          <a:blip r:embed="rId5"/>
          <a:stretch>
            <a:fillRect/>
          </a:stretch>
        </p:blipFill>
        <p:spPr>
          <a:xfrm rot="1380906">
            <a:off x="9179876" y="312072"/>
            <a:ext cx="2952750" cy="904875"/>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8" name="Google Shape;378;p3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FOMO: Escolhas de Design</a:t>
            </a:r>
            <a:endParaRPr/>
          </a:p>
        </p:txBody>
      </p:sp>
      <p:sp>
        <p:nvSpPr>
          <p:cNvPr id="379" name="Google Shape;379;p34"/>
          <p:cNvSpPr txBox="1">
            <a:spLocks noGrp="1"/>
          </p:cNvSpPr>
          <p:nvPr>
            <p:ph type="body" idx="1"/>
          </p:nvPr>
        </p:nvSpPr>
        <p:spPr>
          <a:xfrm>
            <a:off x="838200" y="1825625"/>
            <a:ext cx="10515599" cy="4351338"/>
          </a:xfrm>
          <a:prstGeom prst="rect">
            <a:avLst/>
          </a:prstGeom>
          <a:noFill/>
          <a:ln>
            <a:noFill/>
          </a:ln>
        </p:spPr>
        <p:txBody>
          <a:bodyPr spcFirstLastPara="1" wrap="square" lIns="91425" tIns="45700" rIns="91425" bIns="45700" anchor="t" anchorCtr="0">
            <a:normAutofit fontScale="92500" lnSpcReduction="10000"/>
          </a:bodyPr>
          <a:lstStyle/>
          <a:p>
            <a:pPr marL="0" lvl="0" indent="0" algn="l" rtl="0">
              <a:lnSpc>
                <a:spcPct val="90000"/>
              </a:lnSpc>
              <a:spcBef>
                <a:spcPts val="0"/>
              </a:spcBef>
              <a:spcAft>
                <a:spcPts val="0"/>
              </a:spcAft>
              <a:buClr>
                <a:schemeClr val="dk1"/>
              </a:buClr>
              <a:buSzPct val="100000"/>
              <a:buNone/>
            </a:pPr>
            <a:r>
              <a:rPr lang="pt-BR" dirty="0"/>
              <a:t>O FOMO pode ser considerado como uma deteção de objetos em que as caixas delimitadoras são todas quadradas e, com a configuração predefinida, 1/8 da resolução da entrada. </a:t>
            </a:r>
            <a:endParaRPr dirty="0"/>
          </a:p>
          <a:p>
            <a:pPr marL="0" lvl="0" indent="0" algn="l" rtl="0">
              <a:lnSpc>
                <a:spcPct val="90000"/>
              </a:lnSpc>
              <a:spcBef>
                <a:spcPts val="1000"/>
              </a:spcBef>
              <a:spcAft>
                <a:spcPts val="0"/>
              </a:spcAft>
              <a:buClr>
                <a:schemeClr val="dk1"/>
              </a:buClr>
              <a:buSzPct val="100000"/>
              <a:buNone/>
            </a:pPr>
            <a:endParaRPr dirty="0"/>
          </a:p>
          <a:p>
            <a:pPr marL="0" lvl="0" indent="0" algn="l" rtl="0">
              <a:lnSpc>
                <a:spcPct val="90000"/>
              </a:lnSpc>
              <a:spcBef>
                <a:spcPts val="1000"/>
              </a:spcBef>
              <a:spcAft>
                <a:spcPts val="0"/>
              </a:spcAft>
              <a:buClr>
                <a:schemeClr val="dk1"/>
              </a:buClr>
              <a:buSzPct val="100000"/>
              <a:buNone/>
            </a:pPr>
            <a:r>
              <a:rPr lang="pt-BR" dirty="0"/>
              <a:t>Isto significa que funciona melhor quando os objetos têm todos um tamanho semelhante. Para muitos casos de utilização, por exemplo, aqueles com uma localização fixa da câmara. </a:t>
            </a:r>
            <a:endParaRPr dirty="0"/>
          </a:p>
          <a:p>
            <a:pPr marL="0" lvl="0" indent="0" algn="l" rtl="0">
              <a:lnSpc>
                <a:spcPct val="90000"/>
              </a:lnSpc>
              <a:spcBef>
                <a:spcPts val="1000"/>
              </a:spcBef>
              <a:spcAft>
                <a:spcPts val="0"/>
              </a:spcAft>
              <a:buClr>
                <a:schemeClr val="dk1"/>
              </a:buClr>
              <a:buSzPct val="100000"/>
              <a:buNone/>
            </a:pPr>
            <a:endParaRPr dirty="0"/>
          </a:p>
          <a:p>
            <a:pPr marL="0" lvl="0" indent="0" algn="l" rtl="0">
              <a:lnSpc>
                <a:spcPct val="90000"/>
              </a:lnSpc>
              <a:spcBef>
                <a:spcPts val="1000"/>
              </a:spcBef>
              <a:spcAft>
                <a:spcPts val="0"/>
              </a:spcAft>
              <a:buClr>
                <a:schemeClr val="dk1"/>
              </a:buClr>
              <a:buSzPct val="100000"/>
              <a:buNone/>
            </a:pPr>
            <a:r>
              <a:rPr lang="pt-BR" dirty="0"/>
              <a:t>O importante é os objetos não estarem próximos de si, pois como faz uma classificação por cada bloco antes da detecção ele funde este bloco e faz com que ocasionalmente ocorra um engano.</a:t>
            </a:r>
            <a:endParaRPr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384" name="Google Shape;384;p35"/>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FOMO: Escolhas de Design</a:t>
            </a:r>
            <a:endParaRPr/>
          </a:p>
        </p:txBody>
      </p:sp>
      <p:pic>
        <p:nvPicPr>
          <p:cNvPr id="385" name="Google Shape;385;p35"/>
          <p:cNvPicPr preferRelativeResize="0"/>
          <p:nvPr/>
        </p:nvPicPr>
        <p:blipFill>
          <a:blip r:embed="rId3">
            <a:alphaModFix/>
          </a:blip>
          <a:stretch>
            <a:fillRect/>
          </a:stretch>
        </p:blipFill>
        <p:spPr>
          <a:xfrm>
            <a:off x="622175" y="1548625"/>
            <a:ext cx="4964254" cy="4862375"/>
          </a:xfrm>
          <a:prstGeom prst="rect">
            <a:avLst/>
          </a:prstGeom>
          <a:noFill/>
          <a:ln>
            <a:noFill/>
          </a:ln>
        </p:spPr>
      </p:pic>
      <p:pic>
        <p:nvPicPr>
          <p:cNvPr id="386" name="Google Shape;386;p35"/>
          <p:cNvPicPr preferRelativeResize="0"/>
          <p:nvPr/>
        </p:nvPicPr>
        <p:blipFill>
          <a:blip r:embed="rId4">
            <a:alphaModFix/>
          </a:blip>
          <a:stretch>
            <a:fillRect/>
          </a:stretch>
        </p:blipFill>
        <p:spPr>
          <a:xfrm>
            <a:off x="5817404" y="1548625"/>
            <a:ext cx="4880758" cy="48623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391" name="Google Shape;391;p36"/>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FOMO: Escolhas de Design</a:t>
            </a:r>
            <a:endParaRPr/>
          </a:p>
        </p:txBody>
      </p:sp>
      <p:sp>
        <p:nvSpPr>
          <p:cNvPr id="392" name="Google Shape;392;p36"/>
          <p:cNvSpPr txBox="1"/>
          <p:nvPr/>
        </p:nvSpPr>
        <p:spPr>
          <a:xfrm>
            <a:off x="724250" y="2456850"/>
            <a:ext cx="5140800" cy="1944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2800">
                <a:solidFill>
                  <a:schemeClr val="dk1"/>
                </a:solidFill>
                <a:latin typeface="Calibri"/>
                <a:ea typeface="Calibri"/>
                <a:cs typeface="Calibri"/>
                <a:sym typeface="Calibri"/>
              </a:rPr>
              <a:t>As caixas delimitadoras, mesmo sendo padrão quando baixadas de base de dados, entre outros meios, a ferramenta escolhe o centro da célula que obteve a maior classificação.</a:t>
            </a:r>
            <a:endParaRPr sz="2800">
              <a:solidFill>
                <a:schemeClr val="dk1"/>
              </a:solidFill>
              <a:latin typeface="Calibri"/>
              <a:ea typeface="Calibri"/>
              <a:cs typeface="Calibri"/>
              <a:sym typeface="Calibri"/>
            </a:endParaRPr>
          </a:p>
          <a:p>
            <a:pPr marL="0" lvl="0" indent="0" algn="l" rtl="0">
              <a:spcBef>
                <a:spcPts val="0"/>
              </a:spcBef>
              <a:spcAft>
                <a:spcPts val="0"/>
              </a:spcAft>
              <a:buNone/>
            </a:pPr>
            <a:endParaRPr sz="2800">
              <a:solidFill>
                <a:schemeClr val="dk1"/>
              </a:solidFill>
              <a:latin typeface="Calibri"/>
              <a:ea typeface="Calibri"/>
              <a:cs typeface="Calibri"/>
              <a:sym typeface="Calibri"/>
            </a:endParaRPr>
          </a:p>
        </p:txBody>
      </p:sp>
      <p:pic>
        <p:nvPicPr>
          <p:cNvPr id="393" name="Google Shape;393;p36"/>
          <p:cNvPicPr preferRelativeResize="0"/>
          <p:nvPr/>
        </p:nvPicPr>
        <p:blipFill>
          <a:blip r:embed="rId3">
            <a:alphaModFix/>
          </a:blip>
          <a:stretch>
            <a:fillRect/>
          </a:stretch>
        </p:blipFill>
        <p:spPr>
          <a:xfrm>
            <a:off x="5865050" y="1453950"/>
            <a:ext cx="4918805" cy="48623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398" name="Google Shape;398;p3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FOMO: Escolhas de Design</a:t>
            </a:r>
            <a:endParaRPr/>
          </a:p>
        </p:txBody>
      </p:sp>
      <p:sp>
        <p:nvSpPr>
          <p:cNvPr id="399" name="Google Shape;399;p37"/>
          <p:cNvSpPr txBox="1">
            <a:spLocks noGrp="1"/>
          </p:cNvSpPr>
          <p:nvPr>
            <p:ph type="body" idx="1"/>
          </p:nvPr>
        </p:nvSpPr>
        <p:spPr>
          <a:xfrm>
            <a:off x="838200" y="1825625"/>
            <a:ext cx="10515599" cy="435133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800"/>
              <a:buNone/>
            </a:pPr>
            <a:r>
              <a:rPr lang="pt-BR"/>
              <a:t>Como um exemplo para se imaginar sobre o design e aplicação. Se as suas classes forem "parafuso", "prego", “arroela ", “parafuso sextavado”, cada célula, </a:t>
            </a:r>
            <a:r>
              <a:rPr lang="pt-BR" b="1" i="1"/>
              <a:t>grid</a:t>
            </a:r>
            <a:r>
              <a:rPr lang="pt-BR"/>
              <a:t> será "parafuso", "prego", “arroela“, “parafuso sextavado” e “</a:t>
            </a:r>
            <a:r>
              <a:rPr lang="pt-BR" b="1" i="1"/>
              <a:t>background</a:t>
            </a:r>
            <a:r>
              <a:rPr lang="pt-BR"/>
              <a:t>". </a:t>
            </a:r>
            <a:endParaRPr/>
          </a:p>
          <a:p>
            <a:pPr marL="0" lvl="0" indent="0" algn="l" rtl="0">
              <a:lnSpc>
                <a:spcPct val="90000"/>
              </a:lnSpc>
              <a:spcBef>
                <a:spcPts val="1000"/>
              </a:spcBef>
              <a:spcAft>
                <a:spcPts val="0"/>
              </a:spcAft>
              <a:buClr>
                <a:schemeClr val="dk1"/>
              </a:buClr>
              <a:buSzPts val="2800"/>
              <a:buNone/>
            </a:pPr>
            <a:endParaRPr/>
          </a:p>
          <a:p>
            <a:pPr marL="0" lvl="0" indent="0" algn="l" rtl="0">
              <a:lnSpc>
                <a:spcPct val="90000"/>
              </a:lnSpc>
              <a:spcBef>
                <a:spcPts val="1000"/>
              </a:spcBef>
              <a:spcAft>
                <a:spcPts val="0"/>
              </a:spcAft>
              <a:buClr>
                <a:schemeClr val="dk1"/>
              </a:buClr>
              <a:buSzPts val="2800"/>
              <a:buNone/>
            </a:pPr>
            <a:r>
              <a:rPr lang="pt-BR"/>
              <a:t>Assim, não é possível detectar objetos distintos em que os seus centroides ocupam a mesma célula na saída. É possível, no entanto, aumentar a resolução da imagem (ou diminuir o fator do mapa de calor) para reduzir esta limitação.</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12" name="Google Shape;412;p3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Arquitetura e funcionamento</a:t>
            </a:r>
            <a:endParaRPr/>
          </a:p>
        </p:txBody>
      </p:sp>
      <p:sp>
        <p:nvSpPr>
          <p:cNvPr id="413" name="Google Shape;413;p39"/>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lnSpcReduction="10000"/>
          </a:bodyPr>
          <a:lstStyle/>
          <a:p>
            <a:pPr marL="0" lvl="0" indent="0" algn="just" rtl="0">
              <a:lnSpc>
                <a:spcPct val="90000"/>
              </a:lnSpc>
              <a:spcBef>
                <a:spcPts val="0"/>
              </a:spcBef>
              <a:spcAft>
                <a:spcPts val="0"/>
              </a:spcAft>
              <a:buClr>
                <a:srgbClr val="000000"/>
              </a:buClr>
              <a:buSzPts val="2600"/>
              <a:buNone/>
            </a:pPr>
            <a:r>
              <a:rPr lang="pt-BR" sz="2600">
                <a:solidFill>
                  <a:srgbClr val="000000"/>
                </a:solidFill>
                <a:latin typeface="Calibri"/>
                <a:ea typeface="Calibri"/>
                <a:cs typeface="Calibri"/>
                <a:sym typeface="Calibri"/>
              </a:rPr>
              <a:t>No corpo do modelo FOMO é utilizado camadas convolucionais (CNN), e camadas de ativação e de pooling (MaxPooling), para extrair características das imagens e criar mapas de calor.</a:t>
            </a:r>
            <a:endParaRPr/>
          </a:p>
          <a:p>
            <a:pPr marL="0" lvl="0" indent="0" algn="just" rtl="0">
              <a:lnSpc>
                <a:spcPct val="90000"/>
              </a:lnSpc>
              <a:spcBef>
                <a:spcPts val="1000"/>
              </a:spcBef>
              <a:spcAft>
                <a:spcPts val="0"/>
              </a:spcAft>
              <a:buClr>
                <a:schemeClr val="dk1"/>
              </a:buClr>
              <a:buSzPts val="2600"/>
              <a:buNone/>
            </a:pPr>
            <a:endParaRPr sz="2600">
              <a:solidFill>
                <a:srgbClr val="000000"/>
              </a:solidFill>
              <a:latin typeface="Calibri"/>
              <a:ea typeface="Calibri"/>
              <a:cs typeface="Calibri"/>
              <a:sym typeface="Calibri"/>
            </a:endParaRPr>
          </a:p>
          <a:p>
            <a:pPr marL="0" lvl="0" indent="0" algn="just" rtl="0">
              <a:lnSpc>
                <a:spcPct val="90000"/>
              </a:lnSpc>
              <a:spcBef>
                <a:spcPts val="1000"/>
              </a:spcBef>
              <a:spcAft>
                <a:spcPts val="0"/>
              </a:spcAft>
              <a:buClr>
                <a:srgbClr val="000000"/>
              </a:buClr>
              <a:buSzPts val="2600"/>
              <a:buNone/>
            </a:pPr>
            <a:r>
              <a:rPr lang="pt-BR" sz="2600">
                <a:solidFill>
                  <a:srgbClr val="000000"/>
                </a:solidFill>
                <a:latin typeface="Calibri"/>
                <a:ea typeface="Calibri"/>
                <a:cs typeface="Calibri"/>
                <a:sym typeface="Calibri"/>
              </a:rPr>
              <a:t> O modelo pode até ser treinado com imagens rotuladas com caixas delimitadoras, de acordo com os </a:t>
            </a:r>
            <a:r>
              <a:rPr lang="pt-BR" sz="2600" b="1" i="1">
                <a:solidFill>
                  <a:srgbClr val="000000"/>
                </a:solidFill>
                <a:latin typeface="Calibri"/>
                <a:ea typeface="Calibri"/>
                <a:cs typeface="Calibri"/>
                <a:sym typeface="Calibri"/>
              </a:rPr>
              <a:t>label’s </a:t>
            </a:r>
            <a:r>
              <a:rPr lang="pt-BR" sz="2600">
                <a:solidFill>
                  <a:srgbClr val="000000"/>
                </a:solidFill>
                <a:latin typeface="Calibri"/>
                <a:ea typeface="Calibri"/>
                <a:cs typeface="Calibri"/>
                <a:sym typeface="Calibri"/>
              </a:rPr>
              <a:t>de alguma arquitetura que for usar de referência como base de dados, YOLO, COCO, XML pascal VOC, enfim. </a:t>
            </a:r>
            <a:endParaRPr/>
          </a:p>
          <a:p>
            <a:pPr marL="0" lvl="0" indent="0" algn="just" rtl="0">
              <a:lnSpc>
                <a:spcPct val="90000"/>
              </a:lnSpc>
              <a:spcBef>
                <a:spcPts val="1000"/>
              </a:spcBef>
              <a:spcAft>
                <a:spcPts val="0"/>
              </a:spcAft>
              <a:buClr>
                <a:schemeClr val="dk1"/>
              </a:buClr>
              <a:buSzPts val="2600"/>
              <a:buNone/>
            </a:pPr>
            <a:endParaRPr sz="2600">
              <a:solidFill>
                <a:srgbClr val="000000"/>
              </a:solidFill>
              <a:latin typeface="Calibri"/>
              <a:ea typeface="Calibri"/>
              <a:cs typeface="Calibri"/>
              <a:sym typeface="Calibri"/>
            </a:endParaRPr>
          </a:p>
          <a:p>
            <a:pPr marL="0" lvl="0" indent="0" algn="just" rtl="0">
              <a:lnSpc>
                <a:spcPct val="90000"/>
              </a:lnSpc>
              <a:spcBef>
                <a:spcPts val="1000"/>
              </a:spcBef>
              <a:spcAft>
                <a:spcPts val="0"/>
              </a:spcAft>
              <a:buClr>
                <a:srgbClr val="000000"/>
              </a:buClr>
              <a:buSzPts val="2600"/>
              <a:buNone/>
            </a:pPr>
            <a:r>
              <a:rPr lang="pt-BR" sz="2600">
                <a:solidFill>
                  <a:srgbClr val="000000"/>
                </a:solidFill>
                <a:latin typeface="Calibri"/>
                <a:ea typeface="Calibri"/>
                <a:cs typeface="Calibri"/>
                <a:sym typeface="Calibri"/>
              </a:rPr>
              <a:t>No entanto, durante a fase de inferência, o modelo apenas devolve os centroides dos objetos detectados. Rastreando os objetos, detectando e também contando estes.</a:t>
            </a:r>
            <a:endParaRPr/>
          </a:p>
          <a:p>
            <a:pPr marL="0" lvl="0" indent="0" algn="just" rtl="0">
              <a:lnSpc>
                <a:spcPct val="90000"/>
              </a:lnSpc>
              <a:spcBef>
                <a:spcPts val="1000"/>
              </a:spcBef>
              <a:spcAft>
                <a:spcPts val="0"/>
              </a:spcAft>
              <a:buClr>
                <a:schemeClr val="dk1"/>
              </a:buClr>
              <a:buSzPts val="2600"/>
              <a:buNone/>
            </a:pPr>
            <a:endParaRPr sz="2600">
              <a:solidFill>
                <a:srgbClr val="000000"/>
              </a:solidFill>
              <a:latin typeface="Calibri"/>
              <a:ea typeface="Calibri"/>
              <a:cs typeface="Calibri"/>
              <a:sym typeface="Calibri"/>
            </a:endParaRPr>
          </a:p>
          <a:p>
            <a:pPr marL="0" lvl="0" indent="0" algn="just" rtl="0">
              <a:lnSpc>
                <a:spcPct val="90000"/>
              </a:lnSpc>
              <a:spcBef>
                <a:spcPts val="1000"/>
              </a:spcBef>
              <a:spcAft>
                <a:spcPts val="0"/>
              </a:spcAft>
              <a:buClr>
                <a:schemeClr val="dk1"/>
              </a:buClr>
              <a:buSzPts val="2800"/>
              <a:buNone/>
            </a:pP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sp>
        <p:nvSpPr>
          <p:cNvPr id="418" name="Google Shape;418;p4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Arquitetura e funcionamento</a:t>
            </a:r>
            <a:endParaRPr/>
          </a:p>
        </p:txBody>
      </p:sp>
      <p:pic>
        <p:nvPicPr>
          <p:cNvPr id="419" name="Google Shape;419;p40"/>
          <p:cNvPicPr preferRelativeResize="0"/>
          <p:nvPr/>
        </p:nvPicPr>
        <p:blipFill rotWithShape="1">
          <a:blip r:embed="rId3">
            <a:alphaModFix/>
          </a:blip>
          <a:srcRect/>
          <a:stretch/>
        </p:blipFill>
        <p:spPr>
          <a:xfrm>
            <a:off x="346588" y="1250421"/>
            <a:ext cx="11498819" cy="4680044"/>
          </a:xfrm>
          <a:prstGeom prst="rect">
            <a:avLst/>
          </a:prstGeom>
          <a:noFill/>
          <a:ln>
            <a:noFill/>
          </a:ln>
        </p:spPr>
      </p:pic>
      <p:sp>
        <p:nvSpPr>
          <p:cNvPr id="420" name="Google Shape;420;p40"/>
          <p:cNvSpPr txBox="1"/>
          <p:nvPr/>
        </p:nvSpPr>
        <p:spPr>
          <a:xfrm>
            <a:off x="4255046" y="5745799"/>
            <a:ext cx="3681905"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1800" u="sng">
                <a:solidFill>
                  <a:schemeClr val="hlink"/>
                </a:solidFill>
                <a:latin typeface="Calibri"/>
                <a:ea typeface="Calibri"/>
                <a:cs typeface="Calibri"/>
                <a:sym typeface="Calibri"/>
                <a:hlinkClick r:id="rId4"/>
              </a:rPr>
              <a:t>https://arxiv.org/pdf/2311.07163.pdf</a:t>
            </a:r>
            <a:endParaRPr sz="1800">
              <a:solidFill>
                <a:schemeClr val="dk1"/>
              </a:solidFill>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sp>
        <p:nvSpPr>
          <p:cNvPr id="425" name="Google Shape;425;p41"/>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Arquitetura e funcionamento</a:t>
            </a:r>
            <a:endParaRPr/>
          </a:p>
        </p:txBody>
      </p:sp>
      <p:sp>
        <p:nvSpPr>
          <p:cNvPr id="426" name="Google Shape;426;p41"/>
          <p:cNvSpPr txBox="1">
            <a:spLocks noGrp="1"/>
          </p:cNvSpPr>
          <p:nvPr>
            <p:ph type="body" idx="1"/>
          </p:nvPr>
        </p:nvSpPr>
        <p:spPr>
          <a:xfrm>
            <a:off x="838200" y="1825625"/>
            <a:ext cx="5772000" cy="4351200"/>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1000"/>
              </a:spcBef>
              <a:spcAft>
                <a:spcPts val="0"/>
              </a:spcAft>
              <a:buClr>
                <a:srgbClr val="000000"/>
              </a:buClr>
              <a:buSzPts val="2600"/>
              <a:buNone/>
            </a:pPr>
            <a:r>
              <a:rPr lang="pt-BR" sz="2600" dirty="0">
                <a:solidFill>
                  <a:srgbClr val="000000"/>
                </a:solidFill>
              </a:rPr>
              <a:t>Fomo não possuindo caixa delimitadora, não pode ser comparado efetivamente com outros modelos de detecção em relação à métrica mAP (mean Avareage Precision), pois utiliza centroides, ao invés de bounding boxes.</a:t>
            </a:r>
            <a:endParaRPr sz="2600" dirty="0">
              <a:solidFill>
                <a:srgbClr val="000000"/>
              </a:solidFill>
            </a:endParaRPr>
          </a:p>
          <a:p>
            <a:pPr marL="0" lvl="0" indent="0" algn="just" rtl="0">
              <a:lnSpc>
                <a:spcPct val="90000"/>
              </a:lnSpc>
              <a:spcBef>
                <a:spcPts val="1000"/>
              </a:spcBef>
              <a:spcAft>
                <a:spcPts val="0"/>
              </a:spcAft>
              <a:buClr>
                <a:srgbClr val="000000"/>
              </a:buClr>
              <a:buSzPts val="2600"/>
              <a:buNone/>
            </a:pPr>
            <a:endParaRPr sz="2600" dirty="0">
              <a:solidFill>
                <a:srgbClr val="000000"/>
              </a:solidFill>
            </a:endParaRPr>
          </a:p>
          <a:p>
            <a:pPr marL="0" lvl="0" indent="0" algn="just" rtl="0">
              <a:lnSpc>
                <a:spcPct val="90000"/>
              </a:lnSpc>
              <a:spcBef>
                <a:spcPts val="1000"/>
              </a:spcBef>
              <a:spcAft>
                <a:spcPts val="0"/>
              </a:spcAft>
              <a:buClr>
                <a:srgbClr val="000000"/>
              </a:buClr>
              <a:buSzPts val="2600"/>
              <a:buNone/>
            </a:pPr>
            <a:r>
              <a:rPr lang="pt-BR" sz="2600" dirty="0">
                <a:solidFill>
                  <a:srgbClr val="000000"/>
                </a:solidFill>
              </a:rPr>
              <a:t>Para o cálculo do mAP é fundamental a </a:t>
            </a:r>
            <a:endParaRPr sz="2600" dirty="0">
              <a:solidFill>
                <a:srgbClr val="000000"/>
              </a:solidFill>
            </a:endParaRPr>
          </a:p>
          <a:p>
            <a:pPr marL="0" lvl="0" indent="0" algn="just" rtl="0">
              <a:lnSpc>
                <a:spcPct val="90000"/>
              </a:lnSpc>
              <a:spcBef>
                <a:spcPts val="1000"/>
              </a:spcBef>
              <a:spcAft>
                <a:spcPts val="0"/>
              </a:spcAft>
              <a:buClr>
                <a:srgbClr val="000000"/>
              </a:buClr>
              <a:buSzPts val="2600"/>
              <a:buNone/>
            </a:pPr>
            <a:r>
              <a:rPr lang="pt-BR" sz="2600" dirty="0">
                <a:solidFill>
                  <a:srgbClr val="000000"/>
                </a:solidFill>
              </a:rPr>
              <a:t>variação do IoU (Intersection over Union), </a:t>
            </a:r>
            <a:endParaRPr sz="2600" dirty="0">
              <a:solidFill>
                <a:srgbClr val="000000"/>
              </a:solidFill>
            </a:endParaRPr>
          </a:p>
          <a:p>
            <a:pPr marL="0" lvl="0" indent="0" algn="just" rtl="0">
              <a:lnSpc>
                <a:spcPct val="90000"/>
              </a:lnSpc>
              <a:spcBef>
                <a:spcPts val="1000"/>
              </a:spcBef>
              <a:spcAft>
                <a:spcPts val="0"/>
              </a:spcAft>
              <a:buClr>
                <a:schemeClr val="dk1"/>
              </a:buClr>
              <a:buSzPts val="2800"/>
              <a:buNone/>
            </a:pPr>
            <a:endParaRPr dirty="0"/>
          </a:p>
        </p:txBody>
      </p:sp>
      <p:pic>
        <p:nvPicPr>
          <p:cNvPr id="427" name="Google Shape;427;p41"/>
          <p:cNvPicPr preferRelativeResize="0"/>
          <p:nvPr/>
        </p:nvPicPr>
        <p:blipFill rotWithShape="1">
          <a:blip r:embed="rId3">
            <a:alphaModFix/>
          </a:blip>
          <a:srcRect t="9444"/>
          <a:stretch/>
        </p:blipFill>
        <p:spPr>
          <a:xfrm>
            <a:off x="7735100" y="707775"/>
            <a:ext cx="4064700" cy="3008775"/>
          </a:xfrm>
          <a:prstGeom prst="rect">
            <a:avLst/>
          </a:prstGeom>
          <a:noFill/>
          <a:ln>
            <a:noFill/>
          </a:ln>
        </p:spPr>
      </p:pic>
      <p:pic>
        <p:nvPicPr>
          <p:cNvPr id="428" name="Google Shape;428;p41"/>
          <p:cNvPicPr preferRelativeResize="0"/>
          <p:nvPr/>
        </p:nvPicPr>
        <p:blipFill>
          <a:blip r:embed="rId4">
            <a:alphaModFix/>
          </a:blip>
          <a:stretch>
            <a:fillRect/>
          </a:stretch>
        </p:blipFill>
        <p:spPr>
          <a:xfrm>
            <a:off x="7004150" y="3162963"/>
            <a:ext cx="3086100" cy="22383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32"/>
        <p:cNvGrpSpPr/>
        <p:nvPr/>
      </p:nvGrpSpPr>
      <p:grpSpPr>
        <a:xfrm>
          <a:off x="0" y="0"/>
          <a:ext cx="0" cy="0"/>
          <a:chOff x="0" y="0"/>
          <a:chExt cx="0" cy="0"/>
        </a:xfrm>
      </p:grpSpPr>
      <p:sp>
        <p:nvSpPr>
          <p:cNvPr id="433" name="Google Shape;433;p4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Arquitetura e funcionamento</a:t>
            </a:r>
            <a:endParaRPr/>
          </a:p>
        </p:txBody>
      </p:sp>
      <p:sp>
        <p:nvSpPr>
          <p:cNvPr id="434" name="Google Shape;434;p42"/>
          <p:cNvSpPr txBox="1">
            <a:spLocks noGrp="1"/>
          </p:cNvSpPr>
          <p:nvPr>
            <p:ph type="body" idx="1"/>
          </p:nvPr>
        </p:nvSpPr>
        <p:spPr>
          <a:xfrm>
            <a:off x="838200" y="1690688"/>
            <a:ext cx="10515600" cy="1773918"/>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0"/>
              </a:spcBef>
              <a:spcAft>
                <a:spcPts val="0"/>
              </a:spcAft>
              <a:buClr>
                <a:schemeClr val="dk1"/>
              </a:buClr>
              <a:buSzPct val="100000"/>
              <a:buNone/>
            </a:pPr>
            <a:r>
              <a:rPr lang="pt-BR" dirty="0"/>
              <a:t>A arquitetura acima, mostra um exemplo básico do que se trata a arquitetura FOMO </a:t>
            </a:r>
            <a:r>
              <a:rPr lang="pt-BR" b="1" i="1" dirty="0" err="1"/>
              <a:t>Faster</a:t>
            </a:r>
            <a:r>
              <a:rPr lang="pt-BR" b="1" i="1" dirty="0"/>
              <a:t> </a:t>
            </a:r>
            <a:r>
              <a:rPr lang="pt-BR" b="1" i="1" dirty="0" err="1"/>
              <a:t>Objects</a:t>
            </a:r>
            <a:r>
              <a:rPr lang="pt-BR" b="1" i="1" dirty="0"/>
              <a:t> More </a:t>
            </a:r>
            <a:r>
              <a:rPr lang="pt-BR" b="1" i="1" dirty="0" err="1"/>
              <a:t>Objects</a:t>
            </a:r>
            <a:r>
              <a:rPr lang="pt-BR" dirty="0"/>
              <a:t>. O primeiro ponto mostra a entrada do modelo com input shape de uma imagem RGB, 3 canais, 224x224 pixels.</a:t>
            </a:r>
            <a:endParaRPr dirty="0"/>
          </a:p>
          <a:p>
            <a:pPr marL="0" lvl="0" indent="0" algn="just" rtl="0">
              <a:lnSpc>
                <a:spcPct val="90000"/>
              </a:lnSpc>
              <a:spcBef>
                <a:spcPts val="1000"/>
              </a:spcBef>
              <a:spcAft>
                <a:spcPts val="0"/>
              </a:spcAft>
              <a:buClr>
                <a:schemeClr val="dk1"/>
              </a:buClr>
              <a:buSzPct val="100000"/>
              <a:buNone/>
            </a:pPr>
            <a:endParaRPr dirty="0"/>
          </a:p>
          <a:p>
            <a:pPr marL="0" lvl="0" indent="0" algn="just" rtl="0">
              <a:lnSpc>
                <a:spcPct val="90000"/>
              </a:lnSpc>
              <a:spcBef>
                <a:spcPts val="1000"/>
              </a:spcBef>
              <a:spcAft>
                <a:spcPts val="0"/>
              </a:spcAft>
              <a:buClr>
                <a:schemeClr val="dk1"/>
              </a:buClr>
              <a:buSzPct val="100000"/>
              <a:buNone/>
            </a:pPr>
            <a:endParaRPr dirty="0"/>
          </a:p>
        </p:txBody>
      </p:sp>
      <p:pic>
        <p:nvPicPr>
          <p:cNvPr id="2" name="Google Shape;419;p40">
            <a:extLst>
              <a:ext uri="{FF2B5EF4-FFF2-40B4-BE49-F238E27FC236}">
                <a16:creationId xmlns:a16="http://schemas.microsoft.com/office/drawing/2014/main" id="{FADD992E-AD5B-8D1D-374B-FF8111D9DFC2}"/>
              </a:ext>
            </a:extLst>
          </p:cNvPr>
          <p:cNvPicPr preferRelativeResize="0"/>
          <p:nvPr/>
        </p:nvPicPr>
        <p:blipFill rotWithShape="1">
          <a:blip r:embed="rId3">
            <a:alphaModFix/>
          </a:blip>
          <a:srcRect/>
          <a:stretch/>
        </p:blipFill>
        <p:spPr>
          <a:xfrm>
            <a:off x="1727200" y="3429000"/>
            <a:ext cx="8737600" cy="3106057"/>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5"/>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Detecção de objetos</a:t>
            </a:r>
            <a:endParaRPr/>
          </a:p>
        </p:txBody>
      </p:sp>
      <p:pic>
        <p:nvPicPr>
          <p:cNvPr id="104" name="Google Shape;104;p15"/>
          <p:cNvPicPr preferRelativeResize="0"/>
          <p:nvPr/>
        </p:nvPicPr>
        <p:blipFill>
          <a:blip r:embed="rId3">
            <a:alphaModFix/>
          </a:blip>
          <a:stretch>
            <a:fillRect/>
          </a:stretch>
        </p:blipFill>
        <p:spPr>
          <a:xfrm>
            <a:off x="1055550" y="1690826"/>
            <a:ext cx="10080900" cy="4032350"/>
          </a:xfrm>
          <a:prstGeom prst="rect">
            <a:avLst/>
          </a:prstGeom>
          <a:noFill/>
          <a:ln>
            <a:noFill/>
          </a:ln>
        </p:spPr>
      </p:pic>
      <p:sp>
        <p:nvSpPr>
          <p:cNvPr id="105" name="Google Shape;105;p15"/>
          <p:cNvSpPr txBox="1"/>
          <p:nvPr/>
        </p:nvSpPr>
        <p:spPr>
          <a:xfrm>
            <a:off x="1739600" y="1467875"/>
            <a:ext cx="1176300" cy="538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2800">
                <a:solidFill>
                  <a:srgbClr val="FF0000"/>
                </a:solidFill>
                <a:latin typeface="Calibri"/>
                <a:ea typeface="Calibri"/>
                <a:cs typeface="Calibri"/>
                <a:sym typeface="Calibri"/>
              </a:rPr>
              <a:t>Stride</a:t>
            </a:r>
            <a:endParaRPr sz="2800">
              <a:solidFill>
                <a:srgbClr val="FF0000"/>
              </a:solidFill>
              <a:latin typeface="Calibri"/>
              <a:ea typeface="Calibri"/>
              <a:cs typeface="Calibri"/>
              <a:sym typeface="Calibri"/>
            </a:endParaRPr>
          </a:p>
        </p:txBody>
      </p:sp>
      <p:sp>
        <p:nvSpPr>
          <p:cNvPr id="106" name="Google Shape;106;p15"/>
          <p:cNvSpPr txBox="1"/>
          <p:nvPr/>
        </p:nvSpPr>
        <p:spPr>
          <a:xfrm>
            <a:off x="8524550" y="2945900"/>
            <a:ext cx="1968300" cy="1168500"/>
          </a:xfrm>
          <a:prstGeom prst="rect">
            <a:avLst/>
          </a:prstGeom>
          <a:solidFill>
            <a:schemeClr val="lt1"/>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2800">
                <a:solidFill>
                  <a:schemeClr val="dk1"/>
                </a:solidFill>
                <a:latin typeface="Calibri"/>
                <a:ea typeface="Calibri"/>
                <a:cs typeface="Calibri"/>
                <a:sym typeface="Calibri"/>
              </a:rPr>
              <a:t>Modelo de detecção</a:t>
            </a:r>
            <a:endParaRPr sz="2800">
              <a:solidFill>
                <a:schemeClr val="dk1"/>
              </a:solidFill>
              <a:latin typeface="Calibri"/>
              <a:ea typeface="Calibri"/>
              <a:cs typeface="Calibri"/>
              <a:sym typeface="Calibri"/>
            </a:endParaRPr>
          </a:p>
        </p:txBody>
      </p:sp>
      <p:pic>
        <p:nvPicPr>
          <p:cNvPr id="107" name="Google Shape;107;p15"/>
          <p:cNvPicPr preferRelativeResize="0"/>
          <p:nvPr/>
        </p:nvPicPr>
        <p:blipFill>
          <a:blip r:embed="rId4">
            <a:alphaModFix/>
          </a:blip>
          <a:stretch>
            <a:fillRect/>
          </a:stretch>
        </p:blipFill>
        <p:spPr>
          <a:xfrm rot="-5400000">
            <a:off x="9222950" y="2297950"/>
            <a:ext cx="571500" cy="323850"/>
          </a:xfrm>
          <a:prstGeom prst="rect">
            <a:avLst/>
          </a:prstGeom>
          <a:noFill/>
          <a:ln>
            <a:noFill/>
          </a:ln>
        </p:spPr>
      </p:pic>
      <p:pic>
        <p:nvPicPr>
          <p:cNvPr id="108" name="Google Shape;108;p15"/>
          <p:cNvPicPr preferRelativeResize="0"/>
          <p:nvPr/>
        </p:nvPicPr>
        <p:blipFill>
          <a:blip r:embed="rId5">
            <a:alphaModFix/>
          </a:blip>
          <a:stretch>
            <a:fillRect/>
          </a:stretch>
        </p:blipFill>
        <p:spPr>
          <a:xfrm>
            <a:off x="8503375" y="750200"/>
            <a:ext cx="2010645" cy="1325700"/>
          </a:xfrm>
          <a:prstGeom prst="rect">
            <a:avLst/>
          </a:prstGeom>
          <a:noFill/>
          <a:ln>
            <a:noFill/>
          </a:ln>
        </p:spPr>
      </p:pic>
      <p:sp>
        <p:nvSpPr>
          <p:cNvPr id="109" name="Google Shape;109;p15"/>
          <p:cNvSpPr txBox="1"/>
          <p:nvPr/>
        </p:nvSpPr>
        <p:spPr>
          <a:xfrm>
            <a:off x="8639900" y="996925"/>
            <a:ext cx="1737600" cy="912300"/>
          </a:xfrm>
          <a:prstGeom prst="rect">
            <a:avLst/>
          </a:prstGeom>
          <a:solidFill>
            <a:schemeClr val="lt1"/>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2500">
                <a:solidFill>
                  <a:schemeClr val="dk1"/>
                </a:solidFill>
                <a:latin typeface="Calibri"/>
                <a:ea typeface="Calibri"/>
                <a:cs typeface="Calibri"/>
                <a:sym typeface="Calibri"/>
              </a:rPr>
              <a:t>Carro ou background</a:t>
            </a:r>
            <a:endParaRPr sz="2500">
              <a:solidFill>
                <a:schemeClr val="dk1"/>
              </a:solidFill>
              <a:latin typeface="Calibri"/>
              <a:ea typeface="Calibri"/>
              <a:cs typeface="Calibri"/>
              <a:sym typeface="Calibri"/>
            </a:endParaRPr>
          </a:p>
        </p:txBody>
      </p:sp>
      <p:sp>
        <p:nvSpPr>
          <p:cNvPr id="110" name="Google Shape;110;p15"/>
          <p:cNvSpPr/>
          <p:nvPr/>
        </p:nvSpPr>
        <p:spPr>
          <a:xfrm>
            <a:off x="1452050" y="1978625"/>
            <a:ext cx="1125300" cy="912300"/>
          </a:xfrm>
          <a:prstGeom prst="rect">
            <a:avLst/>
          </a:prstGeom>
          <a:noFill/>
          <a:ln w="38100"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cxnSp>
        <p:nvCxnSpPr>
          <p:cNvPr id="111" name="Google Shape;111;p15"/>
          <p:cNvCxnSpPr/>
          <p:nvPr/>
        </p:nvCxnSpPr>
        <p:spPr>
          <a:xfrm>
            <a:off x="2103350" y="2057150"/>
            <a:ext cx="676500" cy="15300"/>
          </a:xfrm>
          <a:prstGeom prst="straightConnector1">
            <a:avLst/>
          </a:prstGeom>
          <a:noFill/>
          <a:ln w="28575" cap="flat" cmpd="sng">
            <a:solidFill>
              <a:srgbClr val="FF0000"/>
            </a:solidFill>
            <a:prstDash val="solid"/>
            <a:round/>
            <a:headEnd type="none" w="med" len="med"/>
            <a:tailEnd type="triangle" w="med" len="med"/>
          </a:ln>
        </p:spPr>
      </p:cxnSp>
      <p:cxnSp>
        <p:nvCxnSpPr>
          <p:cNvPr id="112" name="Google Shape;112;p15"/>
          <p:cNvCxnSpPr/>
          <p:nvPr/>
        </p:nvCxnSpPr>
        <p:spPr>
          <a:xfrm rot="10800000">
            <a:off x="1923225" y="2060600"/>
            <a:ext cx="369000" cy="8400"/>
          </a:xfrm>
          <a:prstGeom prst="straightConnector1">
            <a:avLst/>
          </a:prstGeom>
          <a:noFill/>
          <a:ln w="28575" cap="flat" cmpd="sng">
            <a:solidFill>
              <a:srgbClr val="FF0000"/>
            </a:solidFill>
            <a:prstDash val="solid"/>
            <a:round/>
            <a:headEnd type="none" w="med" len="med"/>
            <a:tailEnd type="triangle" w="med" len="med"/>
          </a:ln>
        </p:spPr>
      </p:cxn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32"/>
        <p:cNvGrpSpPr/>
        <p:nvPr/>
      </p:nvGrpSpPr>
      <p:grpSpPr>
        <a:xfrm>
          <a:off x="0" y="0"/>
          <a:ext cx="0" cy="0"/>
          <a:chOff x="0" y="0"/>
          <a:chExt cx="0" cy="0"/>
        </a:xfrm>
      </p:grpSpPr>
      <p:sp>
        <p:nvSpPr>
          <p:cNvPr id="433" name="Google Shape;433;p4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Arquitetura e funcionamento</a:t>
            </a:r>
            <a:endParaRPr/>
          </a:p>
        </p:txBody>
      </p:sp>
      <p:sp>
        <p:nvSpPr>
          <p:cNvPr id="434" name="Google Shape;434;p42"/>
          <p:cNvSpPr txBox="1">
            <a:spLocks noGrp="1"/>
          </p:cNvSpPr>
          <p:nvPr>
            <p:ph type="body" idx="1"/>
          </p:nvPr>
        </p:nvSpPr>
        <p:spPr>
          <a:xfrm>
            <a:off x="838200" y="1690688"/>
            <a:ext cx="10515600" cy="4351338"/>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1000"/>
              </a:spcBef>
              <a:spcAft>
                <a:spcPts val="0"/>
              </a:spcAft>
              <a:buClr>
                <a:schemeClr val="dk1"/>
              </a:buClr>
              <a:buSzPct val="100000"/>
              <a:buNone/>
            </a:pPr>
            <a:r>
              <a:rPr lang="pt-BR" dirty="0"/>
              <a:t>Posteriormente a entrada, é encontrado blocos nomeados como </a:t>
            </a:r>
            <a:r>
              <a:rPr lang="pt-BR" b="1" i="1" dirty="0" err="1"/>
              <a:t>Inverted</a:t>
            </a:r>
            <a:r>
              <a:rPr lang="pt-BR" b="1" i="1" dirty="0"/>
              <a:t> Residual block.</a:t>
            </a:r>
            <a:r>
              <a:rPr lang="pt-BR" dirty="0"/>
              <a:t> Eles começam com uma camada estreita </a:t>
            </a:r>
            <a:r>
              <a:rPr lang="pt-BR" b="1" i="1" dirty="0" err="1"/>
              <a:t>bottleneck</a:t>
            </a:r>
            <a:r>
              <a:rPr lang="pt-BR" dirty="0"/>
              <a:t>, expandem para uma camada intermediária mais larga usando convoluções profundas separáveis </a:t>
            </a:r>
            <a:r>
              <a:rPr lang="pt-BR" b="1" i="1" dirty="0" err="1"/>
              <a:t>depthwise</a:t>
            </a:r>
            <a:r>
              <a:rPr lang="pt-BR" dirty="0"/>
              <a:t> </a:t>
            </a:r>
            <a:r>
              <a:rPr lang="pt-BR" b="1" i="1" dirty="0" err="1"/>
              <a:t>convolutions</a:t>
            </a:r>
            <a:r>
              <a:rPr lang="pt-BR" dirty="0"/>
              <a:t> e depois projetam de volta para uma representação compacta. Essa abordagem melhora a eficiência computacional e a representação de recursos em modelos móveis e embarcados.</a:t>
            </a:r>
            <a:endParaRPr dirty="0"/>
          </a:p>
          <a:p>
            <a:pPr marL="0" lvl="0" indent="0" algn="just" rtl="0">
              <a:lnSpc>
                <a:spcPct val="90000"/>
              </a:lnSpc>
              <a:spcBef>
                <a:spcPts val="1000"/>
              </a:spcBef>
              <a:spcAft>
                <a:spcPts val="0"/>
              </a:spcAft>
              <a:buClr>
                <a:schemeClr val="dk1"/>
              </a:buClr>
              <a:buSzPct val="100000"/>
              <a:buNone/>
            </a:pPr>
            <a:endParaRPr dirty="0"/>
          </a:p>
        </p:txBody>
      </p:sp>
      <p:pic>
        <p:nvPicPr>
          <p:cNvPr id="3" name="Imagem 2">
            <a:extLst>
              <a:ext uri="{FF2B5EF4-FFF2-40B4-BE49-F238E27FC236}">
                <a16:creationId xmlns:a16="http://schemas.microsoft.com/office/drawing/2014/main" id="{546E2319-0D4C-B122-3FC6-D0C3A114F865}"/>
              </a:ext>
            </a:extLst>
          </p:cNvPr>
          <p:cNvPicPr>
            <a:picLocks noChangeAspect="1"/>
          </p:cNvPicPr>
          <p:nvPr/>
        </p:nvPicPr>
        <p:blipFill>
          <a:blip r:embed="rId3"/>
          <a:stretch>
            <a:fillRect/>
          </a:stretch>
        </p:blipFill>
        <p:spPr>
          <a:xfrm>
            <a:off x="8675598" y="4473102"/>
            <a:ext cx="2678202" cy="2019773"/>
          </a:xfrm>
          <a:prstGeom prst="rect">
            <a:avLst/>
          </a:prstGeom>
        </p:spPr>
      </p:pic>
    </p:spTree>
    <p:extLst>
      <p:ext uri="{BB962C8B-B14F-4D97-AF65-F5344CB8AC3E}">
        <p14:creationId xmlns:p14="http://schemas.microsoft.com/office/powerpoint/2010/main" val="14534056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38"/>
        <p:cNvGrpSpPr/>
        <p:nvPr/>
      </p:nvGrpSpPr>
      <p:grpSpPr>
        <a:xfrm>
          <a:off x="0" y="0"/>
          <a:ext cx="0" cy="0"/>
          <a:chOff x="0" y="0"/>
          <a:chExt cx="0" cy="0"/>
        </a:xfrm>
      </p:grpSpPr>
      <p:sp>
        <p:nvSpPr>
          <p:cNvPr id="439" name="Google Shape;439;p4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Arquitetura e funcionamento</a:t>
            </a:r>
            <a:endParaRPr/>
          </a:p>
        </p:txBody>
      </p:sp>
      <p:sp>
        <p:nvSpPr>
          <p:cNvPr id="440" name="Google Shape;440;p4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0"/>
              </a:spcBef>
              <a:spcAft>
                <a:spcPts val="0"/>
              </a:spcAft>
              <a:buClr>
                <a:schemeClr val="dk1"/>
              </a:buClr>
              <a:buSzPts val="2800"/>
              <a:buNone/>
            </a:pPr>
            <a:endParaRPr/>
          </a:p>
          <a:p>
            <a:pPr marL="0" lvl="0" indent="0" algn="just" rtl="0">
              <a:lnSpc>
                <a:spcPct val="90000"/>
              </a:lnSpc>
              <a:spcBef>
                <a:spcPts val="1000"/>
              </a:spcBef>
              <a:spcAft>
                <a:spcPts val="0"/>
              </a:spcAft>
              <a:buClr>
                <a:schemeClr val="dk1"/>
              </a:buClr>
              <a:buSzPts val="2800"/>
              <a:buNone/>
            </a:pPr>
            <a:endParaRPr/>
          </a:p>
        </p:txBody>
      </p:sp>
      <p:pic>
        <p:nvPicPr>
          <p:cNvPr id="441" name="Google Shape;441;p43" descr="Diagrama&#10;&#10;Descrição gerada automaticamente"/>
          <p:cNvPicPr preferRelativeResize="0"/>
          <p:nvPr/>
        </p:nvPicPr>
        <p:blipFill rotWithShape="1">
          <a:blip r:embed="rId3">
            <a:alphaModFix/>
          </a:blip>
          <a:srcRect r="1109" b="192"/>
          <a:stretch/>
        </p:blipFill>
        <p:spPr>
          <a:xfrm>
            <a:off x="865207" y="1376905"/>
            <a:ext cx="4288421" cy="4924064"/>
          </a:xfrm>
          <a:prstGeom prst="rect">
            <a:avLst/>
          </a:prstGeom>
          <a:noFill/>
          <a:ln>
            <a:noFill/>
          </a:ln>
        </p:spPr>
      </p:pic>
      <p:pic>
        <p:nvPicPr>
          <p:cNvPr id="442" name="Google Shape;442;p43" descr="Uma imagem contendo Texto&#10;&#10;Descrição gerada automaticamente"/>
          <p:cNvPicPr preferRelativeResize="0"/>
          <p:nvPr/>
        </p:nvPicPr>
        <p:blipFill rotWithShape="1">
          <a:blip r:embed="rId4">
            <a:alphaModFix/>
          </a:blip>
          <a:srcRect l="1354" r="5643"/>
          <a:stretch/>
        </p:blipFill>
        <p:spPr>
          <a:xfrm>
            <a:off x="6913156" y="1376543"/>
            <a:ext cx="3981819" cy="1703171"/>
          </a:xfrm>
          <a:prstGeom prst="rect">
            <a:avLst/>
          </a:prstGeom>
          <a:noFill/>
          <a:ln>
            <a:noFill/>
          </a:ln>
        </p:spPr>
      </p:pic>
      <p:pic>
        <p:nvPicPr>
          <p:cNvPr id="443" name="Google Shape;443;p43" descr="Tabela&#10;&#10;Descrição gerada automaticamente"/>
          <p:cNvPicPr preferRelativeResize="0"/>
          <p:nvPr/>
        </p:nvPicPr>
        <p:blipFill rotWithShape="1">
          <a:blip r:embed="rId5">
            <a:alphaModFix/>
          </a:blip>
          <a:srcRect l="8904" t="-325" r="5871" b="-325"/>
          <a:stretch/>
        </p:blipFill>
        <p:spPr>
          <a:xfrm>
            <a:off x="7103539" y="3074338"/>
            <a:ext cx="3605435" cy="2990606"/>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47"/>
        <p:cNvGrpSpPr/>
        <p:nvPr/>
      </p:nvGrpSpPr>
      <p:grpSpPr>
        <a:xfrm>
          <a:off x="0" y="0"/>
          <a:ext cx="0" cy="0"/>
          <a:chOff x="0" y="0"/>
          <a:chExt cx="0" cy="0"/>
        </a:xfrm>
      </p:grpSpPr>
      <p:sp>
        <p:nvSpPr>
          <p:cNvPr id="448" name="Google Shape;448;p4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Arquitetura e funcionamento</a:t>
            </a:r>
            <a:endParaRPr/>
          </a:p>
        </p:txBody>
      </p:sp>
      <p:sp>
        <p:nvSpPr>
          <p:cNvPr id="449" name="Google Shape;449;p4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pt-BR" u="sng">
                <a:solidFill>
                  <a:schemeClr val="hlink"/>
                </a:solidFill>
                <a:hlinkClick r:id="rId3"/>
              </a:rPr>
              <a:t>https://netron.app/</a:t>
            </a:r>
            <a:endParaRPr/>
          </a:p>
          <a:p>
            <a:pPr marL="0" lvl="0" indent="0" algn="l" rtl="0">
              <a:lnSpc>
                <a:spcPct val="90000"/>
              </a:lnSpc>
              <a:spcBef>
                <a:spcPts val="1000"/>
              </a:spcBef>
              <a:spcAft>
                <a:spcPts val="0"/>
              </a:spcAft>
              <a:buClr>
                <a:schemeClr val="dk1"/>
              </a:buClr>
              <a:buSzPts val="2800"/>
              <a:buNone/>
            </a:pPr>
            <a:endParaRPr/>
          </a:p>
        </p:txBody>
      </p:sp>
      <p:pic>
        <p:nvPicPr>
          <p:cNvPr id="450" name="Google Shape;450;p44" descr="Interface gráfica do usuário, Aplicativo, chat ou mensagem de texto&#10;&#10;Descrição gerada automaticamente"/>
          <p:cNvPicPr preferRelativeResize="0"/>
          <p:nvPr/>
        </p:nvPicPr>
        <p:blipFill rotWithShape="1">
          <a:blip r:embed="rId4">
            <a:alphaModFix/>
          </a:blip>
          <a:srcRect/>
          <a:stretch/>
        </p:blipFill>
        <p:spPr>
          <a:xfrm rot="-5400000">
            <a:off x="5420209" y="-2291442"/>
            <a:ext cx="1242724" cy="11625942"/>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4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Arquitetura e funcionamento</a:t>
            </a:r>
            <a:endParaRPr/>
          </a:p>
        </p:txBody>
      </p:sp>
      <p:sp>
        <p:nvSpPr>
          <p:cNvPr id="463" name="Google Shape;463;p46"/>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0"/>
              </a:spcBef>
              <a:spcAft>
                <a:spcPts val="0"/>
              </a:spcAft>
              <a:buClr>
                <a:schemeClr val="dk1"/>
              </a:buClr>
              <a:buSzPts val="2800"/>
              <a:buNone/>
            </a:pPr>
            <a:r>
              <a:rPr lang="pt-BR"/>
              <a:t>No FOMO, o </a:t>
            </a:r>
            <a:r>
              <a:rPr lang="pt-BR" b="1" i="1"/>
              <a:t>grid </a:t>
            </a:r>
            <a:r>
              <a:rPr lang="pt-BR"/>
              <a:t>de características gerada pelo extrator de características baseado na MobileNetV2 é introduzido numa pequena cabeça de deteção </a:t>
            </a:r>
            <a:r>
              <a:rPr lang="pt-BR" b="1" i="1"/>
              <a:t>detection head</a:t>
            </a:r>
            <a:r>
              <a:rPr lang="pt-BR"/>
              <a:t>. Esta cabeça de deteção classifica cada uma das </a:t>
            </a:r>
            <a:r>
              <a:rPr lang="pt-BR" b="1"/>
              <a:t>n × n</a:t>
            </a:r>
            <a:r>
              <a:rPr lang="pt-BR"/>
              <a:t> características para prever os centros dos objetos.</a:t>
            </a:r>
            <a:endParaRPr/>
          </a:p>
          <a:p>
            <a:pPr marL="0" lvl="0" indent="0" algn="just" rtl="0">
              <a:lnSpc>
                <a:spcPct val="90000"/>
              </a:lnSpc>
              <a:spcBef>
                <a:spcPts val="1000"/>
              </a:spcBef>
              <a:spcAft>
                <a:spcPts val="0"/>
              </a:spcAft>
              <a:buClr>
                <a:schemeClr val="dk1"/>
              </a:buClr>
              <a:buSzPts val="2800"/>
              <a:buNone/>
            </a:pPr>
            <a:endParaRPr/>
          </a:p>
          <a:p>
            <a:pPr marL="0" lvl="0" indent="0" algn="just" rtl="0">
              <a:lnSpc>
                <a:spcPct val="90000"/>
              </a:lnSpc>
              <a:spcBef>
                <a:spcPts val="1000"/>
              </a:spcBef>
              <a:spcAft>
                <a:spcPts val="0"/>
              </a:spcAft>
              <a:buClr>
                <a:schemeClr val="dk1"/>
              </a:buClr>
              <a:buSzPts val="2800"/>
              <a:buNone/>
            </a:pPr>
            <a:endParaRPr/>
          </a:p>
          <a:p>
            <a:pPr marL="0" lvl="0" indent="0" algn="just" rtl="0">
              <a:lnSpc>
                <a:spcPct val="90000"/>
              </a:lnSpc>
              <a:spcBef>
                <a:spcPts val="1000"/>
              </a:spcBef>
              <a:spcAft>
                <a:spcPts val="0"/>
              </a:spcAft>
              <a:buClr>
                <a:schemeClr val="dk1"/>
              </a:buClr>
              <a:buSzPts val="2800"/>
              <a:buNone/>
            </a:pPr>
            <a:r>
              <a:rPr lang="pt-BR"/>
              <a:t>A rede agrupa as previsões que pertencem ao mesmo objeto. No entanto, uma limitação do FOMO é que só faz uma previsão para cada caraterística, ou seja para cada célula, agrupando potencialmente pequenos objetos se estiverem dentro da mesma célula da grelha.</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69" name="Google Shape;469;p4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Arquitetura e funcionamento</a:t>
            </a:r>
            <a:endParaRPr/>
          </a:p>
        </p:txBody>
      </p:sp>
      <p:pic>
        <p:nvPicPr>
          <p:cNvPr id="470" name="Google Shape;470;p47"/>
          <p:cNvPicPr preferRelativeResize="0">
            <a:picLocks noGrp="1"/>
          </p:cNvPicPr>
          <p:nvPr>
            <p:ph type="body" idx="1"/>
          </p:nvPr>
        </p:nvPicPr>
        <p:blipFill rotWithShape="1">
          <a:blip r:embed="rId3">
            <a:alphaModFix/>
          </a:blip>
          <a:srcRect t="36848" b="16769"/>
          <a:stretch/>
        </p:blipFill>
        <p:spPr>
          <a:xfrm>
            <a:off x="1010141" y="2419849"/>
            <a:ext cx="10171717" cy="2018302"/>
          </a:xfrm>
          <a:prstGeom prst="rect">
            <a:avLst/>
          </a:prstGeom>
          <a:noFill/>
          <a:ln>
            <a:noFill/>
          </a:ln>
        </p:spPr>
      </p:pic>
      <p:sp>
        <p:nvSpPr>
          <p:cNvPr id="471" name="Google Shape;471;p47"/>
          <p:cNvSpPr txBox="1"/>
          <p:nvPr/>
        </p:nvSpPr>
        <p:spPr>
          <a:xfrm>
            <a:off x="1372091" y="1824436"/>
            <a:ext cx="9981709"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2400">
                <a:solidFill>
                  <a:schemeClr val="dk1"/>
                </a:solidFill>
                <a:latin typeface="Calibri"/>
                <a:ea typeface="Calibri"/>
                <a:cs typeface="Calibri"/>
                <a:sym typeface="Calibri"/>
              </a:rPr>
              <a:t>(a) Bloco residual                                                 (b) Bloco residual invertido</a:t>
            </a:r>
            <a:endParaRPr/>
          </a:p>
        </p:txBody>
      </p:sp>
      <p:sp>
        <p:nvSpPr>
          <p:cNvPr id="472" name="Google Shape;472;p47"/>
          <p:cNvSpPr txBox="1"/>
          <p:nvPr/>
        </p:nvSpPr>
        <p:spPr>
          <a:xfrm>
            <a:off x="216029" y="4797980"/>
            <a:ext cx="11975971"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1800" u="sng">
                <a:solidFill>
                  <a:schemeClr val="hlink"/>
                </a:solidFill>
                <a:latin typeface="Calibri"/>
                <a:ea typeface="Calibri"/>
                <a:cs typeface="Calibri"/>
                <a:sym typeface="Calibri"/>
                <a:hlinkClick r:id="rId4"/>
              </a:rPr>
              <a:t>https://openaccess.thecvf.com/content_cvpr_2018/papers/Sandler_MobileNetV2_Inverted_Residuals_CVPR_2018_paper.pdf</a:t>
            </a:r>
            <a:endParaRPr sz="1800">
              <a:solidFill>
                <a:schemeClr val="dk1"/>
              </a:solidFill>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478" name="Google Shape;478;p48"/>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Arquitetura e funcionamento</a:t>
            </a:r>
            <a:endParaRPr/>
          </a:p>
        </p:txBody>
      </p:sp>
      <p:pic>
        <p:nvPicPr>
          <p:cNvPr id="479" name="Google Shape;479;p48"/>
          <p:cNvPicPr preferRelativeResize="0"/>
          <p:nvPr/>
        </p:nvPicPr>
        <p:blipFill>
          <a:blip r:embed="rId3">
            <a:alphaModFix/>
          </a:blip>
          <a:stretch>
            <a:fillRect/>
          </a:stretch>
        </p:blipFill>
        <p:spPr>
          <a:xfrm>
            <a:off x="1497850" y="1581825"/>
            <a:ext cx="8649715" cy="4862375"/>
          </a:xfrm>
          <a:prstGeom prst="rect">
            <a:avLst/>
          </a:prstGeom>
          <a:noFill/>
          <a:ln>
            <a:noFill/>
          </a:ln>
        </p:spPr>
      </p:pic>
      <p:sp>
        <p:nvSpPr>
          <p:cNvPr id="480" name="Google Shape;480;p48"/>
          <p:cNvSpPr txBox="1"/>
          <p:nvPr/>
        </p:nvSpPr>
        <p:spPr>
          <a:xfrm>
            <a:off x="1320800" y="1690825"/>
            <a:ext cx="9637486" cy="799500"/>
          </a:xfrm>
          <a:prstGeom prst="rect">
            <a:avLst/>
          </a:prstGeom>
          <a:solidFill>
            <a:schemeClr val="lt1"/>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2800" b="1" i="1" dirty="0">
                <a:solidFill>
                  <a:schemeClr val="dk1"/>
                </a:solidFill>
                <a:latin typeface="Calibri"/>
                <a:ea typeface="Calibri"/>
                <a:cs typeface="Calibri"/>
                <a:sym typeface="Calibri"/>
              </a:rPr>
              <a:t>Métricas do FOMO e métricas gerais de detecção de objetos</a:t>
            </a:r>
            <a:endParaRPr sz="2800" b="1" i="1" dirty="0">
              <a:solidFill>
                <a:schemeClr val="dk1"/>
              </a:solidFill>
              <a:latin typeface="Calibri"/>
              <a:ea typeface="Calibri"/>
              <a:cs typeface="Calibri"/>
              <a:sym typeface="Calibri"/>
            </a:endParaRPr>
          </a:p>
        </p:txBody>
      </p:sp>
      <p:sp>
        <p:nvSpPr>
          <p:cNvPr id="481" name="Google Shape;481;p48"/>
          <p:cNvSpPr txBox="1"/>
          <p:nvPr/>
        </p:nvSpPr>
        <p:spPr>
          <a:xfrm>
            <a:off x="2115900" y="2173825"/>
            <a:ext cx="3513600" cy="799500"/>
          </a:xfrm>
          <a:prstGeom prst="rect">
            <a:avLst/>
          </a:prstGeom>
          <a:solidFill>
            <a:schemeClr val="lt1"/>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2800" b="1" i="1">
                <a:solidFill>
                  <a:srgbClr val="FF0000"/>
                </a:solidFill>
                <a:latin typeface="Calibri"/>
                <a:ea typeface="Calibri"/>
                <a:cs typeface="Calibri"/>
                <a:sym typeface="Calibri"/>
              </a:rPr>
              <a:t>Falso positivo (FP)</a:t>
            </a:r>
            <a:endParaRPr sz="2800" b="1" i="1">
              <a:solidFill>
                <a:srgbClr val="FF0000"/>
              </a:solidFill>
              <a:latin typeface="Calibri"/>
              <a:ea typeface="Calibri"/>
              <a:cs typeface="Calibri"/>
              <a:sym typeface="Calibri"/>
            </a:endParaRPr>
          </a:p>
        </p:txBody>
      </p:sp>
      <p:sp>
        <p:nvSpPr>
          <p:cNvPr id="482" name="Google Shape;482;p48"/>
          <p:cNvSpPr txBox="1"/>
          <p:nvPr/>
        </p:nvSpPr>
        <p:spPr>
          <a:xfrm>
            <a:off x="5997975" y="2173825"/>
            <a:ext cx="4149600" cy="799500"/>
          </a:xfrm>
          <a:prstGeom prst="rect">
            <a:avLst/>
          </a:prstGeom>
          <a:solidFill>
            <a:schemeClr val="lt1"/>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2800" b="1" i="1">
                <a:solidFill>
                  <a:srgbClr val="6AA84F"/>
                </a:solidFill>
                <a:latin typeface="Calibri"/>
                <a:ea typeface="Calibri"/>
                <a:cs typeface="Calibri"/>
                <a:sym typeface="Calibri"/>
              </a:rPr>
              <a:t>Verdadeiro positivo (VP)</a:t>
            </a:r>
            <a:endParaRPr sz="2800" b="1" i="1">
              <a:solidFill>
                <a:srgbClr val="6AA84F"/>
              </a:solidFill>
              <a:latin typeface="Calibri"/>
              <a:ea typeface="Calibri"/>
              <a:cs typeface="Calibri"/>
              <a:sym typeface="Calibri"/>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478" name="Google Shape;478;p48"/>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Arquitetura e funcionamento</a:t>
            </a:r>
            <a:endParaRPr/>
          </a:p>
        </p:txBody>
      </p:sp>
      <p:pic>
        <p:nvPicPr>
          <p:cNvPr id="479" name="Google Shape;479;p48"/>
          <p:cNvPicPr preferRelativeResize="0"/>
          <p:nvPr/>
        </p:nvPicPr>
        <p:blipFill>
          <a:blip r:embed="rId3">
            <a:alphaModFix/>
          </a:blip>
          <a:stretch>
            <a:fillRect/>
          </a:stretch>
        </p:blipFill>
        <p:spPr>
          <a:xfrm>
            <a:off x="1497850" y="1581825"/>
            <a:ext cx="8649715" cy="4862375"/>
          </a:xfrm>
          <a:prstGeom prst="rect">
            <a:avLst/>
          </a:prstGeom>
          <a:noFill/>
          <a:ln>
            <a:noFill/>
          </a:ln>
        </p:spPr>
      </p:pic>
      <p:sp>
        <p:nvSpPr>
          <p:cNvPr id="480" name="Google Shape;480;p48"/>
          <p:cNvSpPr txBox="1"/>
          <p:nvPr/>
        </p:nvSpPr>
        <p:spPr>
          <a:xfrm>
            <a:off x="4339200" y="1690825"/>
            <a:ext cx="3513600" cy="799500"/>
          </a:xfrm>
          <a:prstGeom prst="rect">
            <a:avLst/>
          </a:prstGeom>
          <a:solidFill>
            <a:schemeClr val="lt1"/>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2800" b="1" i="1" dirty="0">
                <a:solidFill>
                  <a:schemeClr val="dk1"/>
                </a:solidFill>
                <a:latin typeface="Calibri"/>
                <a:ea typeface="Calibri"/>
                <a:cs typeface="Calibri"/>
                <a:sym typeface="Calibri"/>
              </a:rPr>
              <a:t>Se IoU threshold = 0,5</a:t>
            </a:r>
            <a:endParaRPr sz="2800" b="1" i="1" dirty="0">
              <a:solidFill>
                <a:schemeClr val="dk1"/>
              </a:solidFill>
              <a:latin typeface="Calibri"/>
              <a:ea typeface="Calibri"/>
              <a:cs typeface="Calibri"/>
              <a:sym typeface="Calibri"/>
            </a:endParaRPr>
          </a:p>
        </p:txBody>
      </p:sp>
      <p:sp>
        <p:nvSpPr>
          <p:cNvPr id="481" name="Google Shape;481;p48"/>
          <p:cNvSpPr txBox="1"/>
          <p:nvPr/>
        </p:nvSpPr>
        <p:spPr>
          <a:xfrm>
            <a:off x="2115900" y="2173825"/>
            <a:ext cx="3513600" cy="799500"/>
          </a:xfrm>
          <a:prstGeom prst="rect">
            <a:avLst/>
          </a:prstGeom>
          <a:solidFill>
            <a:schemeClr val="lt1"/>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2800" b="1" i="1">
                <a:solidFill>
                  <a:srgbClr val="FF0000"/>
                </a:solidFill>
                <a:latin typeface="Calibri"/>
                <a:ea typeface="Calibri"/>
                <a:cs typeface="Calibri"/>
                <a:sym typeface="Calibri"/>
              </a:rPr>
              <a:t>Falso positivo (FP)</a:t>
            </a:r>
            <a:endParaRPr sz="2800" b="1" i="1">
              <a:solidFill>
                <a:srgbClr val="FF0000"/>
              </a:solidFill>
              <a:latin typeface="Calibri"/>
              <a:ea typeface="Calibri"/>
              <a:cs typeface="Calibri"/>
              <a:sym typeface="Calibri"/>
            </a:endParaRPr>
          </a:p>
        </p:txBody>
      </p:sp>
      <p:sp>
        <p:nvSpPr>
          <p:cNvPr id="482" name="Google Shape;482;p48"/>
          <p:cNvSpPr txBox="1"/>
          <p:nvPr/>
        </p:nvSpPr>
        <p:spPr>
          <a:xfrm>
            <a:off x="5997975" y="2173825"/>
            <a:ext cx="4149600" cy="799500"/>
          </a:xfrm>
          <a:prstGeom prst="rect">
            <a:avLst/>
          </a:prstGeom>
          <a:solidFill>
            <a:schemeClr val="lt1"/>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2800" b="1" i="1">
                <a:solidFill>
                  <a:srgbClr val="6AA84F"/>
                </a:solidFill>
                <a:latin typeface="Calibri"/>
                <a:ea typeface="Calibri"/>
                <a:cs typeface="Calibri"/>
                <a:sym typeface="Calibri"/>
              </a:rPr>
              <a:t>Verdadeiro positivo (VP)</a:t>
            </a:r>
            <a:endParaRPr sz="2800" b="1" i="1">
              <a:solidFill>
                <a:srgbClr val="6AA84F"/>
              </a:solidFill>
              <a:latin typeface="Calibri"/>
              <a:ea typeface="Calibri"/>
              <a:cs typeface="Calibri"/>
              <a:sym typeface="Calibri"/>
            </a:endParaRPr>
          </a:p>
        </p:txBody>
      </p:sp>
    </p:spTree>
    <p:extLst>
      <p:ext uri="{BB962C8B-B14F-4D97-AF65-F5344CB8AC3E}">
        <p14:creationId xmlns:p14="http://schemas.microsoft.com/office/powerpoint/2010/main" val="109289481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49"/>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Arquitetura e funcionamento</a:t>
            </a:r>
            <a:endParaRPr/>
          </a:p>
        </p:txBody>
      </p:sp>
      <mc:AlternateContent xmlns:mc="http://schemas.openxmlformats.org/markup-compatibility/2006" xmlns:a14="http://schemas.microsoft.com/office/drawing/2010/main">
        <mc:Choice Requires="a14">
          <p:sp>
            <p:nvSpPr>
              <p:cNvPr id="489" name="Google Shape;489;p49"/>
              <p:cNvSpPr txBox="1"/>
              <p:nvPr/>
            </p:nvSpPr>
            <p:spPr>
              <a:xfrm>
                <a:off x="753625" y="1998825"/>
                <a:ext cx="6771300" cy="461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2800" dirty="0">
                    <a:solidFill>
                      <a:schemeClr val="dk1"/>
                    </a:solidFill>
                    <a:latin typeface="Calibri"/>
                    <a:ea typeface="Calibri"/>
                    <a:cs typeface="Calibri"/>
                    <a:sym typeface="Calibri"/>
                  </a:rPr>
                  <a:t>mAP precisa de quais valores ?</a:t>
                </a:r>
              </a:p>
              <a:p>
                <a:pPr marL="0" lvl="0" indent="0" algn="l" rtl="0">
                  <a:spcBef>
                    <a:spcPts val="0"/>
                  </a:spcBef>
                  <a:spcAft>
                    <a:spcPts val="0"/>
                  </a:spcAft>
                  <a:buNone/>
                </a:pPr>
                <a:endParaRPr lang="pt-BR" sz="2800" dirty="0">
                  <a:solidFill>
                    <a:schemeClr val="dk1"/>
                  </a:solidFill>
                  <a:latin typeface="Calibri"/>
                  <a:ea typeface="Calibri"/>
                  <a:cs typeface="Calibri"/>
                  <a:sym typeface="Calibri"/>
                </a:endParaRPr>
              </a:p>
              <a:p>
                <a:pPr marL="457200" lvl="0" indent="-406400" algn="l" rtl="0">
                  <a:spcBef>
                    <a:spcPts val="0"/>
                  </a:spcBef>
                  <a:spcAft>
                    <a:spcPts val="0"/>
                  </a:spcAft>
                  <a:buClr>
                    <a:schemeClr val="dk1"/>
                  </a:buClr>
                  <a:buSzPts val="2800"/>
                  <a:buFont typeface="Calibri"/>
                  <a:buChar char="●"/>
                </a:pPr>
                <a:r>
                  <a:rPr lang="pt-BR" sz="2800" dirty="0">
                    <a:solidFill>
                      <a:schemeClr val="dk1"/>
                    </a:solidFill>
                    <a:latin typeface="Calibri"/>
                    <a:ea typeface="Calibri"/>
                    <a:cs typeface="Calibri"/>
                    <a:sym typeface="Calibri"/>
                  </a:rPr>
                  <a:t>IoU;</a:t>
                </a:r>
              </a:p>
              <a:p>
                <a:pPr marL="457200" lvl="0" indent="-406400" algn="l" rtl="0">
                  <a:spcBef>
                    <a:spcPts val="0"/>
                  </a:spcBef>
                  <a:spcAft>
                    <a:spcPts val="0"/>
                  </a:spcAft>
                  <a:buClr>
                    <a:schemeClr val="dk1"/>
                  </a:buClr>
                  <a:buSzPts val="2800"/>
                  <a:buFont typeface="Calibri"/>
                  <a:buChar char="●"/>
                </a:pPr>
                <a:r>
                  <a:rPr lang="pt-BR" sz="2800" dirty="0">
                    <a:solidFill>
                      <a:schemeClr val="dk1"/>
                    </a:solidFill>
                    <a:latin typeface="Calibri"/>
                    <a:ea typeface="Calibri"/>
                    <a:cs typeface="Calibri"/>
                    <a:sym typeface="Calibri"/>
                  </a:rPr>
                  <a:t>Matriz de confusão;</a:t>
                </a:r>
              </a:p>
              <a:p>
                <a:pPr marL="457200" lvl="0" indent="-406400" algn="l" rtl="0">
                  <a:spcBef>
                    <a:spcPts val="0"/>
                  </a:spcBef>
                  <a:spcAft>
                    <a:spcPts val="0"/>
                  </a:spcAft>
                  <a:buClr>
                    <a:schemeClr val="dk1"/>
                  </a:buClr>
                  <a:buSzPts val="2800"/>
                  <a:buFont typeface="Calibri"/>
                  <a:buChar char="●"/>
                </a:pPr>
                <a14:m>
                  <m:oMath xmlns:m="http://schemas.openxmlformats.org/officeDocument/2006/math">
                    <m:r>
                      <a:rPr lang="pt-BR" sz="2800" i="1" dirty="0" smtClean="0">
                        <a:solidFill>
                          <a:schemeClr val="dk1"/>
                        </a:solidFill>
                        <a:latin typeface="Cambria Math" panose="02040503050406030204" pitchFamily="18" charset="0"/>
                        <a:ea typeface="Calibri"/>
                        <a:cs typeface="Calibri"/>
                        <a:sym typeface="Calibri"/>
                      </a:rPr>
                      <m:t>𝑃𝑟𝑒𝑐𝑖𝑠</m:t>
                    </m:r>
                    <m:r>
                      <a:rPr lang="pt-BR" sz="2800" i="1" dirty="0" smtClean="0">
                        <a:solidFill>
                          <a:schemeClr val="dk1"/>
                        </a:solidFill>
                        <a:latin typeface="Cambria Math" panose="02040503050406030204" pitchFamily="18" charset="0"/>
                        <a:ea typeface="Calibri"/>
                        <a:cs typeface="Calibri"/>
                        <a:sym typeface="Calibri"/>
                      </a:rPr>
                      <m:t>ã</m:t>
                    </m:r>
                    <m:r>
                      <a:rPr lang="pt-BR" sz="2800" i="1" dirty="0" smtClean="0">
                        <a:solidFill>
                          <a:schemeClr val="dk1"/>
                        </a:solidFill>
                        <a:latin typeface="Cambria Math" panose="02040503050406030204" pitchFamily="18" charset="0"/>
                        <a:ea typeface="Calibri"/>
                        <a:cs typeface="Calibri"/>
                        <a:sym typeface="Calibri"/>
                      </a:rPr>
                      <m:t>𝑜</m:t>
                    </m:r>
                    <m:r>
                      <a:rPr lang="pt-BR" sz="2800" i="1" dirty="0" smtClean="0">
                        <a:solidFill>
                          <a:schemeClr val="dk1"/>
                        </a:solidFill>
                        <a:latin typeface="Cambria Math" panose="02040503050406030204" pitchFamily="18" charset="0"/>
                        <a:ea typeface="Calibri"/>
                        <a:cs typeface="Calibri"/>
                        <a:sym typeface="Calibri"/>
                      </a:rPr>
                      <m:t> = </m:t>
                    </m:r>
                    <m:f>
                      <m:fPr>
                        <m:ctrlPr>
                          <a:rPr lang="ar-AE" sz="2800" i="1" dirty="0" smtClean="0">
                            <a:solidFill>
                              <a:schemeClr val="dk1"/>
                            </a:solidFill>
                            <a:latin typeface="Cambria Math" panose="02040503050406030204" pitchFamily="18" charset="0"/>
                            <a:ea typeface="Calibri"/>
                            <a:cs typeface="Calibri"/>
                            <a:sym typeface="Calibri"/>
                          </a:rPr>
                        </m:ctrlPr>
                      </m:fPr>
                      <m:num>
                        <m:r>
                          <a:rPr lang="pt-BR" sz="2800" b="0" i="1" dirty="0" smtClean="0">
                            <a:solidFill>
                              <a:schemeClr val="dk1"/>
                            </a:solidFill>
                            <a:latin typeface="Cambria Math" panose="02040503050406030204" pitchFamily="18" charset="0"/>
                            <a:ea typeface="Calibri"/>
                            <a:cs typeface="Calibri"/>
                            <a:sym typeface="Calibri"/>
                          </a:rPr>
                          <m:t>𝑉𝑃</m:t>
                        </m:r>
                      </m:num>
                      <m:den>
                        <m:r>
                          <a:rPr lang="ar-AE" sz="2800" i="1" dirty="0" smtClean="0">
                            <a:solidFill>
                              <a:schemeClr val="dk1"/>
                            </a:solidFill>
                            <a:latin typeface="Cambria Math" panose="02040503050406030204" pitchFamily="18" charset="0"/>
                            <a:ea typeface="Calibri"/>
                            <a:cs typeface="Calibri"/>
                            <a:sym typeface="Calibri"/>
                          </a:rPr>
                          <m:t>𝑉𝑃</m:t>
                        </m:r>
                        <m:r>
                          <a:rPr lang="ar-AE" sz="2800" i="1" dirty="0" smtClean="0">
                            <a:solidFill>
                              <a:schemeClr val="dk1"/>
                            </a:solidFill>
                            <a:latin typeface="Cambria Math" panose="02040503050406030204" pitchFamily="18" charset="0"/>
                            <a:ea typeface="Calibri"/>
                            <a:cs typeface="Calibri"/>
                            <a:sym typeface="Calibri"/>
                          </a:rPr>
                          <m:t> + </m:t>
                        </m:r>
                        <m:r>
                          <a:rPr lang="ar-AE" sz="2800" i="1" dirty="0" smtClean="0">
                            <a:solidFill>
                              <a:schemeClr val="dk1"/>
                            </a:solidFill>
                            <a:latin typeface="Cambria Math" panose="02040503050406030204" pitchFamily="18" charset="0"/>
                            <a:ea typeface="Calibri"/>
                            <a:cs typeface="Calibri"/>
                            <a:sym typeface="Calibri"/>
                          </a:rPr>
                          <m:t>𝐹𝑃</m:t>
                        </m:r>
                      </m:den>
                    </m:f>
                    <m:r>
                      <a:rPr lang="ar-AE" sz="2800" i="1" dirty="0" smtClean="0">
                        <a:solidFill>
                          <a:schemeClr val="dk1"/>
                        </a:solidFill>
                        <a:latin typeface="Cambria Math" panose="02040503050406030204" pitchFamily="18" charset="0"/>
                        <a:ea typeface="Calibri"/>
                        <a:cs typeface="Calibri"/>
                        <a:sym typeface="Calibri"/>
                      </a:rPr>
                      <m:t>;</m:t>
                    </m:r>
                  </m:oMath>
                </a14:m>
                <a:endParaRPr lang="ar-AE" sz="2800" dirty="0">
                  <a:solidFill>
                    <a:schemeClr val="dk1"/>
                  </a:solidFill>
                  <a:latin typeface="Calibri"/>
                  <a:ea typeface="Calibri"/>
                  <a:cs typeface="Calibri"/>
                  <a:sym typeface="Calibri"/>
                </a:endParaRPr>
              </a:p>
              <a:p>
                <a:pPr marL="457200" lvl="0" indent="-406400">
                  <a:buClr>
                    <a:schemeClr val="dk1"/>
                  </a:buClr>
                  <a:buSzPts val="2800"/>
                  <a:buFont typeface="Calibri"/>
                  <a:buChar char="●"/>
                </a:pPr>
                <a14:m>
                  <m:oMath xmlns:m="http://schemas.openxmlformats.org/officeDocument/2006/math">
                    <m:r>
                      <a:rPr lang="pt-BR" sz="2800" i="1" dirty="0" smtClean="0">
                        <a:solidFill>
                          <a:schemeClr val="dk1"/>
                        </a:solidFill>
                        <a:latin typeface="Cambria Math" panose="02040503050406030204" pitchFamily="18" charset="0"/>
                        <a:ea typeface="Calibri"/>
                        <a:cs typeface="Calibri"/>
                        <a:sym typeface="Calibri"/>
                      </a:rPr>
                      <m:t>𝑅𝑒𝑐𝑎𝑙𝑙</m:t>
                    </m:r>
                    <m:r>
                      <a:rPr lang="pt-BR" sz="2800" i="1" dirty="0" smtClean="0">
                        <a:solidFill>
                          <a:schemeClr val="dk1"/>
                        </a:solidFill>
                        <a:latin typeface="Cambria Math" panose="02040503050406030204" pitchFamily="18" charset="0"/>
                        <a:ea typeface="Calibri"/>
                        <a:cs typeface="Calibri"/>
                        <a:sym typeface="Calibri"/>
                      </a:rPr>
                      <m:t> =</m:t>
                    </m:r>
                    <m:f>
                      <m:fPr>
                        <m:ctrlPr>
                          <a:rPr lang="pt-BR" sz="2800" i="1" dirty="0" smtClean="0">
                            <a:solidFill>
                              <a:schemeClr val="dk1"/>
                            </a:solidFill>
                            <a:latin typeface="Cambria Math" panose="02040503050406030204" pitchFamily="18" charset="0"/>
                            <a:ea typeface="Calibri"/>
                            <a:cs typeface="Calibri"/>
                            <a:sym typeface="Calibri"/>
                          </a:rPr>
                        </m:ctrlPr>
                      </m:fPr>
                      <m:num>
                        <m:r>
                          <a:rPr lang="pt-BR" sz="2800" i="1" dirty="0">
                            <a:solidFill>
                              <a:schemeClr val="dk1"/>
                            </a:solidFill>
                            <a:latin typeface="Cambria Math" panose="02040503050406030204" pitchFamily="18" charset="0"/>
                            <a:ea typeface="Calibri"/>
                            <a:cs typeface="Calibri"/>
                            <a:sym typeface="Calibri"/>
                          </a:rPr>
                          <m:t>𝑉𝑃</m:t>
                        </m:r>
                      </m:num>
                      <m:den>
                        <m:r>
                          <a:rPr lang="pt-BR" sz="2800" i="1" dirty="0" smtClean="0">
                            <a:solidFill>
                              <a:schemeClr val="dk1"/>
                            </a:solidFill>
                            <a:latin typeface="Cambria Math" panose="02040503050406030204" pitchFamily="18" charset="0"/>
                            <a:ea typeface="Calibri"/>
                            <a:cs typeface="Calibri"/>
                            <a:sym typeface="Calibri"/>
                          </a:rPr>
                          <m:t>𝑉𝑃</m:t>
                        </m:r>
                        <m:r>
                          <a:rPr lang="pt-BR" sz="2800" i="1" dirty="0" smtClean="0">
                            <a:solidFill>
                              <a:schemeClr val="dk1"/>
                            </a:solidFill>
                            <a:latin typeface="Cambria Math" panose="02040503050406030204" pitchFamily="18" charset="0"/>
                            <a:ea typeface="Calibri"/>
                            <a:cs typeface="Calibri"/>
                            <a:sym typeface="Calibri"/>
                          </a:rPr>
                          <m:t> + </m:t>
                        </m:r>
                        <m:r>
                          <a:rPr lang="pt-BR" sz="2800" i="1" dirty="0" smtClean="0">
                            <a:solidFill>
                              <a:schemeClr val="dk1"/>
                            </a:solidFill>
                            <a:latin typeface="Cambria Math" panose="02040503050406030204" pitchFamily="18" charset="0"/>
                            <a:ea typeface="Calibri"/>
                            <a:cs typeface="Calibri"/>
                            <a:sym typeface="Calibri"/>
                          </a:rPr>
                          <m:t>𝐹𝑁</m:t>
                        </m:r>
                      </m:den>
                    </m:f>
                    <m:r>
                      <a:rPr lang="pt-BR" sz="2800" i="1" dirty="0" smtClean="0">
                        <a:solidFill>
                          <a:schemeClr val="dk1"/>
                        </a:solidFill>
                        <a:latin typeface="Cambria Math" panose="02040503050406030204" pitchFamily="18" charset="0"/>
                        <a:ea typeface="Calibri"/>
                        <a:cs typeface="Calibri"/>
                        <a:sym typeface="Calibri"/>
                      </a:rPr>
                      <m:t>;</m:t>
                    </m:r>
                  </m:oMath>
                </a14:m>
                <a:endParaRPr lang="pt-BR" sz="2800" dirty="0">
                  <a:solidFill>
                    <a:schemeClr val="dk1"/>
                  </a:solidFill>
                  <a:latin typeface="Calibri"/>
                  <a:ea typeface="Calibri"/>
                  <a:cs typeface="Calibri"/>
                  <a:sym typeface="Calibri"/>
                </a:endParaRPr>
              </a:p>
              <a:p>
                <a:pPr marL="457200" lvl="0" indent="-406400" algn="l" rtl="0">
                  <a:spcBef>
                    <a:spcPts val="0"/>
                  </a:spcBef>
                  <a:spcAft>
                    <a:spcPts val="0"/>
                  </a:spcAft>
                  <a:buClr>
                    <a:schemeClr val="dk1"/>
                  </a:buClr>
                  <a:buSzPts val="2800"/>
                  <a:buFont typeface="Calibri"/>
                  <a:buChar char="●"/>
                </a:pPr>
                <a:r>
                  <a:rPr lang="pt-BR" sz="2800" dirty="0">
                    <a:solidFill>
                      <a:schemeClr val="dk1"/>
                    </a:solidFill>
                    <a:latin typeface="Calibri"/>
                    <a:ea typeface="Calibri"/>
                    <a:cs typeface="Calibri"/>
                    <a:sym typeface="Calibri"/>
                  </a:rPr>
                  <a:t>Curva </a:t>
                </a:r>
                <a:r>
                  <a:rPr lang="pt-BR" sz="2800" b="1" i="1" dirty="0" err="1">
                    <a:solidFill>
                      <a:schemeClr val="dk1"/>
                    </a:solidFill>
                    <a:latin typeface="Calibri"/>
                    <a:ea typeface="Calibri"/>
                    <a:cs typeface="Calibri"/>
                    <a:sym typeface="Calibri"/>
                  </a:rPr>
                  <a:t>PrecisãoxRecall</a:t>
                </a:r>
                <a:r>
                  <a:rPr lang="pt-BR" sz="2800" dirty="0">
                    <a:solidFill>
                      <a:schemeClr val="dk1"/>
                    </a:solidFill>
                    <a:latin typeface="Calibri"/>
                    <a:ea typeface="Calibri"/>
                    <a:cs typeface="Calibri"/>
                    <a:sym typeface="Calibri"/>
                  </a:rPr>
                  <a:t> com variações de IoU;</a:t>
                </a:r>
              </a:p>
              <a:p>
                <a:pPr marL="457200" lvl="0" indent="-406400" algn="l" rtl="0">
                  <a:spcBef>
                    <a:spcPts val="0"/>
                  </a:spcBef>
                  <a:spcAft>
                    <a:spcPts val="0"/>
                  </a:spcAft>
                  <a:buClr>
                    <a:schemeClr val="dk1"/>
                  </a:buClr>
                  <a:buSzPts val="2800"/>
                  <a:buFont typeface="Calibri"/>
                  <a:buChar char="●"/>
                </a:pPr>
                <a:r>
                  <a:rPr lang="pt-BR" sz="2800" dirty="0">
                    <a:solidFill>
                      <a:schemeClr val="dk1"/>
                    </a:solidFill>
                    <a:latin typeface="Calibri"/>
                    <a:ea typeface="Calibri"/>
                    <a:cs typeface="Calibri"/>
                    <a:sym typeface="Calibri"/>
                  </a:rPr>
                  <a:t>Calcule a área abaixo da curva para obter AP (</a:t>
                </a:r>
                <a:r>
                  <a:rPr lang="pt-BR" sz="2800" dirty="0" err="1">
                    <a:solidFill>
                      <a:schemeClr val="dk1"/>
                    </a:solidFill>
                    <a:latin typeface="Calibri"/>
                    <a:ea typeface="Calibri"/>
                    <a:cs typeface="Calibri"/>
                    <a:sym typeface="Calibri"/>
                  </a:rPr>
                  <a:t>Avarage</a:t>
                </a:r>
                <a:r>
                  <a:rPr lang="pt-BR" sz="2800" dirty="0">
                    <a:solidFill>
                      <a:schemeClr val="dk1"/>
                    </a:solidFill>
                    <a:latin typeface="Calibri"/>
                    <a:ea typeface="Calibri"/>
                    <a:cs typeface="Calibri"/>
                    <a:sym typeface="Calibri"/>
                  </a:rPr>
                  <a:t> Precision) de cada classe</a:t>
                </a:r>
              </a:p>
              <a:p>
                <a:pPr marL="457200" lvl="0" indent="0" algn="l" rtl="0">
                  <a:spcBef>
                    <a:spcPts val="0"/>
                  </a:spcBef>
                  <a:spcAft>
                    <a:spcPts val="0"/>
                  </a:spcAft>
                  <a:buNone/>
                </a:pPr>
                <a:endParaRPr lang="pt-BR" sz="2800" dirty="0">
                  <a:solidFill>
                    <a:schemeClr val="dk1"/>
                  </a:solidFill>
                  <a:latin typeface="Calibri"/>
                  <a:ea typeface="Calibri"/>
                  <a:cs typeface="Calibri"/>
                  <a:sym typeface="Calibri"/>
                </a:endParaRPr>
              </a:p>
              <a:p>
                <a:pPr marL="457200" lvl="0" indent="0" algn="l" rtl="0">
                  <a:spcBef>
                    <a:spcPts val="0"/>
                  </a:spcBef>
                  <a:spcAft>
                    <a:spcPts val="0"/>
                  </a:spcAft>
                  <a:buNone/>
                </a:pPr>
                <a:endParaRPr sz="2800" dirty="0">
                  <a:solidFill>
                    <a:schemeClr val="dk1"/>
                  </a:solidFill>
                  <a:latin typeface="Calibri"/>
                  <a:ea typeface="Calibri"/>
                  <a:cs typeface="Calibri"/>
                  <a:sym typeface="Calibri"/>
                </a:endParaRPr>
              </a:p>
            </p:txBody>
          </p:sp>
        </mc:Choice>
        <mc:Fallback xmlns="">
          <p:sp>
            <p:nvSpPr>
              <p:cNvPr id="489" name="Google Shape;489;p49"/>
              <p:cNvSpPr txBox="1">
                <a:spLocks noRot="1" noChangeAspect="1" noMove="1" noResize="1" noEditPoints="1" noAdjustHandles="1" noChangeArrowheads="1" noChangeShapeType="1" noTextEdit="1"/>
              </p:cNvSpPr>
              <p:nvPr/>
            </p:nvSpPr>
            <p:spPr>
              <a:xfrm>
                <a:off x="753625" y="1998825"/>
                <a:ext cx="6771300" cy="4613700"/>
              </a:xfrm>
              <a:prstGeom prst="rect">
                <a:avLst/>
              </a:prstGeom>
              <a:blipFill>
                <a:blip r:embed="rId3"/>
                <a:stretch>
                  <a:fillRect l="-1892" t="-264" r="-450" b="-6869"/>
                </a:stretch>
              </a:blipFill>
              <a:ln>
                <a:noFill/>
              </a:ln>
            </p:spPr>
            <p:txBody>
              <a:bodyPr/>
              <a:lstStyle/>
              <a:p>
                <a:r>
                  <a:rPr lang="pt-BR">
                    <a:noFill/>
                  </a:rPr>
                  <a:t> </a:t>
                </a:r>
              </a:p>
            </p:txBody>
          </p:sp>
        </mc:Fallback>
      </mc:AlternateContent>
      <p:graphicFrame>
        <p:nvGraphicFramePr>
          <p:cNvPr id="490" name="Google Shape;490;p49"/>
          <p:cNvGraphicFramePr/>
          <p:nvPr/>
        </p:nvGraphicFramePr>
        <p:xfrm>
          <a:off x="7579350" y="1783075"/>
          <a:ext cx="3910125" cy="2705075"/>
        </p:xfrm>
        <a:graphic>
          <a:graphicData uri="http://schemas.openxmlformats.org/drawingml/2006/table">
            <a:tbl>
              <a:tblPr>
                <a:noFill/>
                <a:tableStyleId>{7B4D8365-2E81-4DFB-ACDB-FF46E67F0C56}</a:tableStyleId>
              </a:tblPr>
              <a:tblGrid>
                <a:gridCol w="559675">
                  <a:extLst>
                    <a:ext uri="{9D8B030D-6E8A-4147-A177-3AD203B41FA5}">
                      <a16:colId xmlns:a16="http://schemas.microsoft.com/office/drawing/2014/main" val="20000"/>
                    </a:ext>
                  </a:extLst>
                </a:gridCol>
                <a:gridCol w="1015950">
                  <a:extLst>
                    <a:ext uri="{9D8B030D-6E8A-4147-A177-3AD203B41FA5}">
                      <a16:colId xmlns:a16="http://schemas.microsoft.com/office/drawing/2014/main" val="20001"/>
                    </a:ext>
                  </a:extLst>
                </a:gridCol>
                <a:gridCol w="1134325">
                  <a:extLst>
                    <a:ext uri="{9D8B030D-6E8A-4147-A177-3AD203B41FA5}">
                      <a16:colId xmlns:a16="http://schemas.microsoft.com/office/drawing/2014/main" val="20002"/>
                    </a:ext>
                  </a:extLst>
                </a:gridCol>
                <a:gridCol w="1200175">
                  <a:extLst>
                    <a:ext uri="{9D8B030D-6E8A-4147-A177-3AD203B41FA5}">
                      <a16:colId xmlns:a16="http://schemas.microsoft.com/office/drawing/2014/main" val="20003"/>
                    </a:ext>
                  </a:extLst>
                </a:gridCol>
              </a:tblGrid>
              <a:tr h="485025">
                <a:tc>
                  <a:txBody>
                    <a:bodyPr/>
                    <a:lstStyle/>
                    <a:p>
                      <a:pPr marL="0" lvl="0" indent="0" algn="l" rtl="0">
                        <a:spcBef>
                          <a:spcPts val="0"/>
                        </a:spcBef>
                        <a:spcAft>
                          <a:spcPts val="0"/>
                        </a:spcAft>
                        <a:buNone/>
                      </a:pPr>
                      <a:endParaRPr/>
                    </a:p>
                  </a:txBody>
                  <a:tcPr marL="91425" marR="91425" marT="91425" marB="91425"/>
                </a:tc>
                <a:tc gridSpan="3">
                  <a:txBody>
                    <a:bodyPr/>
                    <a:lstStyle/>
                    <a:p>
                      <a:pPr marL="0" lvl="0" indent="0" algn="l" rtl="0">
                        <a:spcBef>
                          <a:spcPts val="0"/>
                        </a:spcBef>
                        <a:spcAft>
                          <a:spcPts val="0"/>
                        </a:spcAft>
                        <a:buNone/>
                      </a:pPr>
                      <a:endParaRPr/>
                    </a:p>
                  </a:txBody>
                  <a:tcPr marL="91425" marR="91425" marT="91425" marB="91425">
                    <a:solidFill>
                      <a:srgbClr val="888888"/>
                    </a:solidFill>
                  </a:tcPr>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10000"/>
                  </a:ext>
                </a:extLst>
              </a:tr>
              <a:tr h="499475">
                <a:tc rowSpan="3">
                  <a:txBody>
                    <a:bodyPr/>
                    <a:lstStyle/>
                    <a:p>
                      <a:pPr marL="0" lvl="0" indent="0" algn="l" rtl="0">
                        <a:spcBef>
                          <a:spcPts val="0"/>
                        </a:spcBef>
                        <a:spcAft>
                          <a:spcPts val="0"/>
                        </a:spcAft>
                        <a:buNone/>
                      </a:pPr>
                      <a:endParaRPr/>
                    </a:p>
                  </a:txBody>
                  <a:tcPr marL="91425" marR="91425" marT="91425" marB="91425">
                    <a:solidFill>
                      <a:srgbClr val="888888"/>
                    </a:solidFill>
                  </a:tcPr>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r>
                        <a:rPr lang="pt-BR"/>
                        <a:t>Positivo</a:t>
                      </a:r>
                      <a:endParaRPr/>
                    </a:p>
                  </a:txBody>
                  <a:tcPr marL="91425" marR="91425" marT="91425" marB="91425">
                    <a:solidFill>
                      <a:srgbClr val="B6D7A8"/>
                    </a:solidFill>
                  </a:tcPr>
                </a:tc>
                <a:tc>
                  <a:txBody>
                    <a:bodyPr/>
                    <a:lstStyle/>
                    <a:p>
                      <a:pPr marL="0" lvl="0" indent="0" algn="l" rtl="0">
                        <a:spcBef>
                          <a:spcPts val="0"/>
                        </a:spcBef>
                        <a:spcAft>
                          <a:spcPts val="0"/>
                        </a:spcAft>
                        <a:buNone/>
                      </a:pPr>
                      <a:r>
                        <a:rPr lang="pt-BR"/>
                        <a:t>Negativo</a:t>
                      </a:r>
                      <a:endParaRPr/>
                    </a:p>
                  </a:txBody>
                  <a:tcPr marL="91425" marR="91425" marT="91425" marB="91425">
                    <a:solidFill>
                      <a:srgbClr val="EA9999"/>
                    </a:solidFill>
                  </a:tcPr>
                </a:tc>
                <a:extLst>
                  <a:ext uri="{0D108BD9-81ED-4DB2-BD59-A6C34878D82A}">
                    <a16:rowId xmlns:a16="http://schemas.microsoft.com/office/drawing/2014/main" val="10001"/>
                  </a:ext>
                </a:extLst>
              </a:tr>
              <a:tr h="831650">
                <a:tc vMerge="1">
                  <a:txBody>
                    <a:bodyPr/>
                    <a:lstStyle/>
                    <a:p>
                      <a:endParaRPr lang="pt-BR"/>
                    </a:p>
                  </a:txBody>
                  <a:tcPr/>
                </a:tc>
                <a:tc>
                  <a:txBody>
                    <a:bodyPr/>
                    <a:lstStyle/>
                    <a:p>
                      <a:pPr marL="0" lvl="0" indent="0" algn="l" rtl="0">
                        <a:spcBef>
                          <a:spcPts val="0"/>
                        </a:spcBef>
                        <a:spcAft>
                          <a:spcPts val="0"/>
                        </a:spcAft>
                        <a:buClr>
                          <a:schemeClr val="dk1"/>
                        </a:buClr>
                        <a:buSzPts val="1100"/>
                        <a:buFont typeface="Arial"/>
                        <a:buNone/>
                      </a:pPr>
                      <a:r>
                        <a:rPr lang="pt-BR">
                          <a:solidFill>
                            <a:schemeClr val="dk1"/>
                          </a:solidFill>
                        </a:rPr>
                        <a:t>Positivo</a:t>
                      </a:r>
                      <a:endParaRPr/>
                    </a:p>
                  </a:txBody>
                  <a:tcPr marL="91425" marR="91425" marT="91425" marB="91425">
                    <a:lnB w="9525" cap="flat" cmpd="sng">
                      <a:solidFill>
                        <a:srgbClr val="EA9999"/>
                      </a:solidFill>
                      <a:prstDash val="solid"/>
                      <a:round/>
                      <a:headEnd type="none" w="sm" len="sm"/>
                      <a:tailEnd type="none" w="sm" len="sm"/>
                    </a:lnB>
                    <a:solidFill>
                      <a:srgbClr val="B6D7A8"/>
                    </a:solidFill>
                  </a:tcPr>
                </a:tc>
                <a:tc>
                  <a:txBody>
                    <a:bodyPr/>
                    <a:lstStyle/>
                    <a:p>
                      <a:pPr marL="0" lvl="0" indent="0" algn="ctr" rtl="0">
                        <a:spcBef>
                          <a:spcPts val="0"/>
                        </a:spcBef>
                        <a:spcAft>
                          <a:spcPts val="0"/>
                        </a:spcAft>
                        <a:buNone/>
                      </a:pPr>
                      <a:r>
                        <a:rPr lang="pt-BR"/>
                        <a:t>VP</a:t>
                      </a:r>
                      <a:endParaRPr/>
                    </a:p>
                  </a:txBody>
                  <a:tcPr marL="91425" marR="91425" marT="91425" marB="91425"/>
                </a:tc>
                <a:tc>
                  <a:txBody>
                    <a:bodyPr/>
                    <a:lstStyle/>
                    <a:p>
                      <a:pPr marL="0" lvl="0" indent="0" algn="ctr" rtl="0">
                        <a:spcBef>
                          <a:spcPts val="0"/>
                        </a:spcBef>
                        <a:spcAft>
                          <a:spcPts val="0"/>
                        </a:spcAft>
                        <a:buNone/>
                      </a:pPr>
                      <a:r>
                        <a:rPr lang="pt-BR"/>
                        <a:t>FP</a:t>
                      </a:r>
                      <a:endParaRPr/>
                    </a:p>
                  </a:txBody>
                  <a:tcPr marL="91425" marR="91425" marT="91425" marB="91425"/>
                </a:tc>
                <a:extLst>
                  <a:ext uri="{0D108BD9-81ED-4DB2-BD59-A6C34878D82A}">
                    <a16:rowId xmlns:a16="http://schemas.microsoft.com/office/drawing/2014/main" val="10002"/>
                  </a:ext>
                </a:extLst>
              </a:tr>
              <a:tr h="888925">
                <a:tc vMerge="1">
                  <a:txBody>
                    <a:bodyPr/>
                    <a:lstStyle/>
                    <a:p>
                      <a:endParaRPr lang="pt-BR"/>
                    </a:p>
                  </a:txBody>
                  <a:tcPr/>
                </a:tc>
                <a:tc>
                  <a:txBody>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pt-BR">
                          <a:solidFill>
                            <a:schemeClr val="dk1"/>
                          </a:solidFill>
                        </a:rPr>
                        <a:t>Negativo</a:t>
                      </a:r>
                      <a:endParaRPr/>
                    </a:p>
                  </a:txBody>
                  <a:tcPr marL="91425" marR="91425" marT="91425" marB="91425">
                    <a:lnL w="9525" cap="flat" cmpd="sng">
                      <a:solidFill>
                        <a:srgbClr val="EA9999"/>
                      </a:solidFill>
                      <a:prstDash val="solid"/>
                      <a:round/>
                      <a:headEnd type="none" w="sm" len="sm"/>
                      <a:tailEnd type="none" w="sm" len="sm"/>
                    </a:lnL>
                    <a:lnR w="9525" cap="flat" cmpd="sng">
                      <a:solidFill>
                        <a:srgbClr val="EA9999"/>
                      </a:solidFill>
                      <a:prstDash val="solid"/>
                      <a:round/>
                      <a:headEnd type="none" w="sm" len="sm"/>
                      <a:tailEnd type="none" w="sm" len="sm"/>
                    </a:lnR>
                    <a:lnT w="9525" cap="flat" cmpd="sng">
                      <a:solidFill>
                        <a:srgbClr val="EA9999"/>
                      </a:solidFill>
                      <a:prstDash val="solid"/>
                      <a:round/>
                      <a:headEnd type="none" w="sm" len="sm"/>
                      <a:tailEnd type="none" w="sm" len="sm"/>
                    </a:lnT>
                    <a:lnB w="9525" cap="flat" cmpd="sng">
                      <a:solidFill>
                        <a:srgbClr val="EA9999"/>
                      </a:solidFill>
                      <a:prstDash val="solid"/>
                      <a:round/>
                      <a:headEnd type="none" w="sm" len="sm"/>
                      <a:tailEnd type="none" w="sm" len="sm"/>
                    </a:lnB>
                    <a:solidFill>
                      <a:srgbClr val="EA9999"/>
                    </a:solidFill>
                  </a:tcPr>
                </a:tc>
                <a:tc>
                  <a:txBody>
                    <a:bodyPr/>
                    <a:lstStyle/>
                    <a:p>
                      <a:pPr marL="0" lvl="0" indent="0" algn="ctr" rtl="0">
                        <a:spcBef>
                          <a:spcPts val="0"/>
                        </a:spcBef>
                        <a:spcAft>
                          <a:spcPts val="0"/>
                        </a:spcAft>
                        <a:buNone/>
                      </a:pPr>
                      <a:r>
                        <a:rPr lang="pt-BR"/>
                        <a:t>VN</a:t>
                      </a:r>
                      <a:endParaRPr/>
                    </a:p>
                  </a:txBody>
                  <a:tcPr marL="91425" marR="91425" marT="91425" marB="91425">
                    <a:lnL w="9525" cap="flat" cmpd="sng">
                      <a:solidFill>
                        <a:srgbClr val="EA9999"/>
                      </a:solidFill>
                      <a:prstDash val="solid"/>
                      <a:round/>
                      <a:headEnd type="none" w="sm" len="sm"/>
                      <a:tailEnd type="none" w="sm" len="sm"/>
                    </a:lnL>
                  </a:tcPr>
                </a:tc>
                <a:tc>
                  <a:txBody>
                    <a:bodyPr/>
                    <a:lstStyle/>
                    <a:p>
                      <a:pPr marL="0" lvl="0" indent="0" algn="ctr" rtl="0">
                        <a:spcBef>
                          <a:spcPts val="0"/>
                        </a:spcBef>
                        <a:spcAft>
                          <a:spcPts val="0"/>
                        </a:spcAft>
                        <a:buNone/>
                      </a:pPr>
                      <a:r>
                        <a:rPr lang="pt-BR"/>
                        <a:t>FN</a:t>
                      </a:r>
                      <a:endParaRPr/>
                    </a:p>
                  </a:txBody>
                  <a:tcPr marL="91425" marR="91425" marT="91425" marB="91425"/>
                </a:tc>
                <a:extLst>
                  <a:ext uri="{0D108BD9-81ED-4DB2-BD59-A6C34878D82A}">
                    <a16:rowId xmlns:a16="http://schemas.microsoft.com/office/drawing/2014/main" val="10003"/>
                  </a:ext>
                </a:extLst>
              </a:tr>
            </a:tbl>
          </a:graphicData>
        </a:graphic>
      </p:graphicFrame>
      <p:sp>
        <p:nvSpPr>
          <p:cNvPr id="491" name="Google Shape;491;p49"/>
          <p:cNvSpPr txBox="1"/>
          <p:nvPr/>
        </p:nvSpPr>
        <p:spPr>
          <a:xfrm rot="-5400000">
            <a:off x="7133400" y="3121275"/>
            <a:ext cx="1468500" cy="57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2800">
                <a:solidFill>
                  <a:schemeClr val="dk1"/>
                </a:solidFill>
                <a:latin typeface="Calibri"/>
                <a:ea typeface="Calibri"/>
                <a:cs typeface="Calibri"/>
                <a:sym typeface="Calibri"/>
              </a:rPr>
              <a:t>Predição</a:t>
            </a:r>
            <a:endParaRPr sz="2800">
              <a:solidFill>
                <a:schemeClr val="dk1"/>
              </a:solidFill>
              <a:latin typeface="Calibri"/>
              <a:ea typeface="Calibri"/>
              <a:cs typeface="Calibri"/>
              <a:sym typeface="Calibri"/>
            </a:endParaRPr>
          </a:p>
        </p:txBody>
      </p:sp>
      <p:sp>
        <p:nvSpPr>
          <p:cNvPr id="492" name="Google Shape;492;p49"/>
          <p:cNvSpPr txBox="1"/>
          <p:nvPr/>
        </p:nvSpPr>
        <p:spPr>
          <a:xfrm>
            <a:off x="8701325" y="1783075"/>
            <a:ext cx="3567300" cy="376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2800">
                <a:solidFill>
                  <a:schemeClr val="dk1"/>
                </a:solidFill>
                <a:latin typeface="Calibri"/>
                <a:ea typeface="Calibri"/>
                <a:cs typeface="Calibri"/>
                <a:sym typeface="Calibri"/>
              </a:rPr>
              <a:t>Classe Atual</a:t>
            </a:r>
            <a:endParaRPr sz="2800">
              <a:solidFill>
                <a:schemeClr val="dk1"/>
              </a:solidFill>
              <a:latin typeface="Calibri"/>
              <a:ea typeface="Calibri"/>
              <a:cs typeface="Calibri"/>
              <a:sym typeface="Calibri"/>
            </a:endParaRPr>
          </a:p>
        </p:txBody>
      </p:sp>
      <p:sp>
        <p:nvSpPr>
          <p:cNvPr id="493" name="Google Shape;493;p49"/>
          <p:cNvSpPr txBox="1"/>
          <p:nvPr/>
        </p:nvSpPr>
        <p:spPr>
          <a:xfrm>
            <a:off x="7579350" y="4951425"/>
            <a:ext cx="4042500" cy="1661100"/>
          </a:xfrm>
          <a:prstGeom prst="rect">
            <a:avLst/>
          </a:prstGeom>
          <a:noFill/>
          <a:ln>
            <a:noFill/>
          </a:ln>
        </p:spPr>
        <p:txBody>
          <a:bodyPr spcFirstLastPara="1" wrap="square" lIns="91425" tIns="91425" rIns="91425" bIns="91425" anchor="t" anchorCtr="0">
            <a:noAutofit/>
          </a:bodyPr>
          <a:lstStyle/>
          <a:p>
            <a:pPr marL="457200" lvl="0" indent="-406400" algn="l" rtl="0">
              <a:spcBef>
                <a:spcPts val="0"/>
              </a:spcBef>
              <a:spcAft>
                <a:spcPts val="0"/>
              </a:spcAft>
              <a:buClr>
                <a:schemeClr val="dk1"/>
              </a:buClr>
              <a:buSzPts val="2800"/>
              <a:buFont typeface="Calibri"/>
              <a:buChar char="●"/>
            </a:pPr>
            <a:r>
              <a:rPr lang="pt-BR" sz="2800" dirty="0">
                <a:solidFill>
                  <a:schemeClr val="dk1"/>
                </a:solidFill>
                <a:latin typeface="Calibri"/>
                <a:ea typeface="Calibri"/>
                <a:cs typeface="Calibri"/>
                <a:sym typeface="Calibri"/>
              </a:rPr>
              <a:t>Some o AP de cada classe e divida pela quantidade de classes;</a:t>
            </a:r>
            <a:endParaRPr sz="2800" dirty="0">
              <a:solidFill>
                <a:schemeClr val="dk1"/>
              </a:solidFill>
              <a:latin typeface="Calibri"/>
              <a:ea typeface="Calibri"/>
              <a:cs typeface="Calibri"/>
              <a:sym typeface="Calibri"/>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98"/>
        <p:cNvGrpSpPr/>
        <p:nvPr/>
      </p:nvGrpSpPr>
      <p:grpSpPr>
        <a:xfrm>
          <a:off x="0" y="0"/>
          <a:ext cx="0" cy="0"/>
          <a:chOff x="0" y="0"/>
          <a:chExt cx="0" cy="0"/>
        </a:xfrm>
      </p:grpSpPr>
      <p:sp>
        <p:nvSpPr>
          <p:cNvPr id="499" name="Google Shape;499;p50"/>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Arquitetura e funcionamento</a:t>
            </a:r>
            <a:endParaRPr/>
          </a:p>
        </p:txBody>
      </p:sp>
      <p:sp>
        <p:nvSpPr>
          <p:cNvPr id="500" name="Google Shape;500;p50"/>
          <p:cNvSpPr txBox="1">
            <a:spLocks noGrp="1"/>
          </p:cNvSpPr>
          <p:nvPr>
            <p:ph type="body" idx="1"/>
          </p:nvPr>
        </p:nvSpPr>
        <p:spPr>
          <a:xfrm>
            <a:off x="838199" y="1690813"/>
            <a:ext cx="10515600" cy="4351200"/>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1000"/>
              </a:spcBef>
              <a:spcAft>
                <a:spcPts val="0"/>
              </a:spcAft>
              <a:buClr>
                <a:schemeClr val="dk1"/>
              </a:buClr>
              <a:buSzPts val="2800"/>
              <a:buNone/>
            </a:pPr>
            <a:endParaRPr/>
          </a:p>
          <a:p>
            <a:pPr marL="0" lvl="0" indent="0" algn="just" rtl="0">
              <a:lnSpc>
                <a:spcPct val="90000"/>
              </a:lnSpc>
              <a:spcBef>
                <a:spcPts val="1000"/>
              </a:spcBef>
              <a:spcAft>
                <a:spcPts val="0"/>
              </a:spcAft>
              <a:buClr>
                <a:schemeClr val="dk1"/>
              </a:buClr>
              <a:buSzPts val="2800"/>
              <a:buNone/>
            </a:pPr>
            <a:r>
              <a:rPr lang="pt-BR"/>
              <a:t>A </a:t>
            </a:r>
            <a:r>
              <a:rPr lang="pt-BR" b="1"/>
              <a:t>precisão </a:t>
            </a:r>
            <a:r>
              <a:rPr lang="pt-BR"/>
              <a:t>é uma medida de quando, "seu modelo prevê com que frequência ele prevê corretamente?" Indica o quanto podemos confiar nas previsões positivas do modelo. </a:t>
            </a:r>
            <a:endParaRPr/>
          </a:p>
          <a:p>
            <a:pPr marL="0" lvl="0" indent="0" algn="just" rtl="0">
              <a:lnSpc>
                <a:spcPct val="90000"/>
              </a:lnSpc>
              <a:spcBef>
                <a:spcPts val="1000"/>
              </a:spcBef>
              <a:spcAft>
                <a:spcPts val="0"/>
              </a:spcAft>
              <a:buClr>
                <a:schemeClr val="dk1"/>
              </a:buClr>
              <a:buSzPts val="2800"/>
              <a:buNone/>
            </a:pPr>
            <a:endParaRPr/>
          </a:p>
          <a:p>
            <a:pPr marL="0" lvl="0" indent="0" algn="just" rtl="0">
              <a:lnSpc>
                <a:spcPct val="90000"/>
              </a:lnSpc>
              <a:spcBef>
                <a:spcPts val="1000"/>
              </a:spcBef>
              <a:spcAft>
                <a:spcPts val="0"/>
              </a:spcAft>
              <a:buClr>
                <a:schemeClr val="dk1"/>
              </a:buClr>
              <a:buSzPts val="2800"/>
              <a:buNone/>
            </a:pPr>
            <a:r>
              <a:rPr lang="pt-BR" b="1"/>
              <a:t>Recall </a:t>
            </a:r>
            <a:r>
              <a:rPr lang="pt-BR"/>
              <a:t>é uma medida de "seu modelo previu todas às vezes que deveria ter previsto? "Indica quaisquer previsões que não deveriam ter sido perdidas se o modelo estivesse faltando.</a:t>
            </a:r>
            <a:endParaRPr/>
          </a:p>
          <a:p>
            <a:pPr marL="0" lvl="0" indent="0" algn="just" rtl="0">
              <a:lnSpc>
                <a:spcPct val="90000"/>
              </a:lnSpc>
              <a:spcBef>
                <a:spcPts val="1000"/>
              </a:spcBef>
              <a:spcAft>
                <a:spcPts val="0"/>
              </a:spcAft>
              <a:buClr>
                <a:schemeClr val="dk1"/>
              </a:buClr>
              <a:buSzPts val="2800"/>
              <a:buNone/>
            </a:pP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6" name="Google Shape;506;p51"/>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Arquitetura e funcionamento</a:t>
            </a:r>
            <a:endParaRPr/>
          </a:p>
        </p:txBody>
      </p:sp>
      <p:sp>
        <p:nvSpPr>
          <p:cNvPr id="507" name="Google Shape;507;p51"/>
          <p:cNvSpPr txBox="1">
            <a:spLocks noGrp="1"/>
          </p:cNvSpPr>
          <p:nvPr>
            <p:ph type="body" idx="1"/>
          </p:nvPr>
        </p:nvSpPr>
        <p:spPr>
          <a:xfrm>
            <a:off x="838199" y="1690813"/>
            <a:ext cx="10515600" cy="4351200"/>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1000"/>
              </a:spcBef>
              <a:spcAft>
                <a:spcPts val="0"/>
              </a:spcAft>
              <a:buClr>
                <a:schemeClr val="dk1"/>
              </a:buClr>
              <a:buSzPts val="2800"/>
              <a:buNone/>
            </a:pPr>
            <a:endParaRPr/>
          </a:p>
          <a:p>
            <a:pPr marL="0" lvl="0" indent="0" algn="just" rtl="0">
              <a:lnSpc>
                <a:spcPct val="90000"/>
              </a:lnSpc>
              <a:spcBef>
                <a:spcPts val="1000"/>
              </a:spcBef>
              <a:spcAft>
                <a:spcPts val="0"/>
              </a:spcAft>
              <a:buClr>
                <a:schemeClr val="dk1"/>
              </a:buClr>
              <a:buSzPts val="2800"/>
              <a:buNone/>
            </a:pPr>
            <a:r>
              <a:rPr lang="pt-BR"/>
              <a:t>Quando um modelo tem </a:t>
            </a:r>
            <a:r>
              <a:rPr lang="pt-BR" b="1"/>
              <a:t>alto recall</a:t>
            </a:r>
            <a:r>
              <a:rPr lang="pt-BR"/>
              <a:t>, mas </a:t>
            </a:r>
            <a:r>
              <a:rPr lang="pt-BR" b="1"/>
              <a:t>baixa precisão,</a:t>
            </a:r>
            <a:r>
              <a:rPr lang="pt-BR"/>
              <a:t> então o modelo classifica a maioria das amostras positivas corretamente, mas tem muitos falsos positivos (ou seja, classifica muitas amostras negativas como positivas).“</a:t>
            </a:r>
            <a:endParaRPr/>
          </a:p>
          <a:p>
            <a:pPr marL="0" lvl="0" indent="0" algn="just" rtl="0">
              <a:lnSpc>
                <a:spcPct val="90000"/>
              </a:lnSpc>
              <a:spcBef>
                <a:spcPts val="1000"/>
              </a:spcBef>
              <a:spcAft>
                <a:spcPts val="0"/>
              </a:spcAft>
              <a:buClr>
                <a:schemeClr val="dk1"/>
              </a:buClr>
              <a:buSzPts val="2800"/>
              <a:buNone/>
            </a:pPr>
            <a:endParaRPr/>
          </a:p>
          <a:p>
            <a:pPr marL="0" lvl="0" indent="0" algn="just" rtl="0">
              <a:lnSpc>
                <a:spcPct val="90000"/>
              </a:lnSpc>
              <a:spcBef>
                <a:spcPts val="1000"/>
              </a:spcBef>
              <a:spcAft>
                <a:spcPts val="0"/>
              </a:spcAft>
              <a:buClr>
                <a:schemeClr val="dk1"/>
              </a:buClr>
              <a:buSzPts val="2800"/>
              <a:buNone/>
            </a:pPr>
            <a:r>
              <a:rPr lang="pt-BR"/>
              <a:t>Quando um modelo tem </a:t>
            </a:r>
            <a:r>
              <a:rPr lang="pt-BR" b="1"/>
              <a:t>alta precisão</a:t>
            </a:r>
            <a:r>
              <a:rPr lang="pt-BR"/>
              <a:t>, mas </a:t>
            </a:r>
            <a:r>
              <a:rPr lang="pt-BR" b="1"/>
              <a:t>baixo recall</a:t>
            </a:r>
            <a:r>
              <a:rPr lang="pt-BR"/>
              <a:t>, então o modelo classifica uma amostra como Positiva, mas pode classificar apenas algumas das amostras positivas.”</a:t>
            </a:r>
            <a:endParaRPr/>
          </a:p>
          <a:p>
            <a:pPr marL="0" lvl="0" indent="0" algn="just" rtl="0">
              <a:lnSpc>
                <a:spcPct val="90000"/>
              </a:lnSpc>
              <a:spcBef>
                <a:spcPts val="1000"/>
              </a:spcBef>
              <a:spcAft>
                <a:spcPts val="0"/>
              </a:spcAft>
              <a:buClr>
                <a:schemeClr val="dk1"/>
              </a:buClr>
              <a:buSzPts val="2800"/>
              <a:buNone/>
            </a:pP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16"/>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Detecção de objetos</a:t>
            </a:r>
            <a:endParaRPr/>
          </a:p>
        </p:txBody>
      </p:sp>
      <p:pic>
        <p:nvPicPr>
          <p:cNvPr id="118" name="Google Shape;118;p16"/>
          <p:cNvPicPr preferRelativeResize="0"/>
          <p:nvPr/>
        </p:nvPicPr>
        <p:blipFill rotWithShape="1">
          <a:blip r:embed="rId3">
            <a:alphaModFix/>
          </a:blip>
          <a:srcRect t="42353" r="52296"/>
          <a:stretch/>
        </p:blipFill>
        <p:spPr>
          <a:xfrm>
            <a:off x="1935588" y="1959900"/>
            <a:ext cx="8320827" cy="4022075"/>
          </a:xfrm>
          <a:prstGeom prst="rect">
            <a:avLst/>
          </a:prstGeom>
          <a:noFill/>
          <a:ln>
            <a:noFill/>
          </a:ln>
        </p:spPr>
      </p:pic>
      <p:sp>
        <p:nvSpPr>
          <p:cNvPr id="119" name="Google Shape;119;p16"/>
          <p:cNvSpPr/>
          <p:nvPr/>
        </p:nvSpPr>
        <p:spPr>
          <a:xfrm>
            <a:off x="4626575" y="3952250"/>
            <a:ext cx="1514700" cy="1276200"/>
          </a:xfrm>
          <a:prstGeom prst="rect">
            <a:avLst/>
          </a:prstGeom>
          <a:noFill/>
          <a:ln w="38100"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120" name="Google Shape;120;p16"/>
          <p:cNvSpPr/>
          <p:nvPr/>
        </p:nvSpPr>
        <p:spPr>
          <a:xfrm>
            <a:off x="6863875" y="3521699"/>
            <a:ext cx="861300" cy="569100"/>
          </a:xfrm>
          <a:prstGeom prst="rect">
            <a:avLst/>
          </a:prstGeom>
          <a:noFill/>
          <a:ln w="38100"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121" name="Google Shape;121;p16"/>
          <p:cNvSpPr/>
          <p:nvPr/>
        </p:nvSpPr>
        <p:spPr>
          <a:xfrm>
            <a:off x="8723075" y="3521700"/>
            <a:ext cx="861300" cy="430500"/>
          </a:xfrm>
          <a:prstGeom prst="rect">
            <a:avLst/>
          </a:prstGeom>
          <a:noFill/>
          <a:ln w="38100"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122" name="Google Shape;122;p16"/>
          <p:cNvSpPr/>
          <p:nvPr/>
        </p:nvSpPr>
        <p:spPr>
          <a:xfrm>
            <a:off x="5224900" y="4090800"/>
            <a:ext cx="916500" cy="1137600"/>
          </a:xfrm>
          <a:prstGeom prst="rect">
            <a:avLst/>
          </a:prstGeom>
          <a:noFill/>
          <a:ln w="38100"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12"/>
        <p:cNvGrpSpPr/>
        <p:nvPr/>
      </p:nvGrpSpPr>
      <p:grpSpPr>
        <a:xfrm>
          <a:off x="0" y="0"/>
          <a:ext cx="0" cy="0"/>
          <a:chOff x="0" y="0"/>
          <a:chExt cx="0" cy="0"/>
        </a:xfrm>
      </p:grpSpPr>
      <p:sp>
        <p:nvSpPr>
          <p:cNvPr id="513" name="Google Shape;513;p52"/>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Arquitetura e funcionamento</a:t>
            </a:r>
            <a:endParaRPr/>
          </a:p>
        </p:txBody>
      </p:sp>
      <mc:AlternateContent xmlns:mc="http://schemas.openxmlformats.org/markup-compatibility/2006" xmlns:a14="http://schemas.microsoft.com/office/drawing/2010/main">
        <mc:Choice Requires="a14">
          <p:sp>
            <p:nvSpPr>
              <p:cNvPr id="514" name="Google Shape;514;p52"/>
              <p:cNvSpPr txBox="1">
                <a:spLocks noGrp="1"/>
              </p:cNvSpPr>
              <p:nvPr>
                <p:ph type="body" idx="1"/>
              </p:nvPr>
            </p:nvSpPr>
            <p:spPr>
              <a:xfrm>
                <a:off x="838199" y="1690813"/>
                <a:ext cx="10515600" cy="4351200"/>
              </a:xfrm>
              <a:prstGeom prst="rect">
                <a:avLst/>
              </a:prstGeom>
              <a:noFill/>
              <a:ln>
                <a:noFill/>
              </a:ln>
            </p:spPr>
            <p:txBody>
              <a:bodyPr spcFirstLastPara="1" wrap="square" lIns="91425" tIns="45700" rIns="91425" bIns="45700" anchor="t" anchorCtr="0">
                <a:normAutofit lnSpcReduction="10000"/>
              </a:bodyPr>
              <a:lstStyle/>
              <a:p>
                <a:pPr marL="0" lvl="0" indent="0" algn="just" rtl="0">
                  <a:lnSpc>
                    <a:spcPct val="90000"/>
                  </a:lnSpc>
                  <a:spcBef>
                    <a:spcPts val="1000"/>
                  </a:spcBef>
                  <a:spcAft>
                    <a:spcPts val="0"/>
                  </a:spcAft>
                  <a:buClr>
                    <a:schemeClr val="dk1"/>
                  </a:buClr>
                  <a:buSzPts val="2800"/>
                  <a:buNone/>
                </a:pPr>
                <a:endParaRPr lang="pt-BR" dirty="0"/>
              </a:p>
              <a:p>
                <a:pPr marL="0" lvl="0" indent="0" algn="just" rtl="0">
                  <a:lnSpc>
                    <a:spcPct val="90000"/>
                  </a:lnSpc>
                  <a:spcBef>
                    <a:spcPts val="1000"/>
                  </a:spcBef>
                  <a:spcAft>
                    <a:spcPts val="0"/>
                  </a:spcAft>
                  <a:buClr>
                    <a:schemeClr val="dk1"/>
                  </a:buClr>
                  <a:buSzPts val="2800"/>
                  <a:buNone/>
                </a:pPr>
                <a:r>
                  <a:rPr lang="pt-BR" dirty="0"/>
                  <a:t>Ao longo dos anos, os pesquisadores de IA tentaram combinar </a:t>
                </a:r>
                <a:r>
                  <a:rPr lang="pt-BR" b="1" dirty="0"/>
                  <a:t>precisão </a:t>
                </a:r>
                <a:r>
                  <a:rPr lang="pt-BR" dirty="0"/>
                  <a:t>e </a:t>
                </a:r>
                <a:r>
                  <a:rPr lang="pt-BR" b="1" dirty="0"/>
                  <a:t>recall </a:t>
                </a:r>
                <a:r>
                  <a:rPr lang="pt-BR" dirty="0"/>
                  <a:t>em uma única métrica para comparar modelos.</a:t>
                </a:r>
              </a:p>
              <a:p>
                <a:pPr marL="0" lvl="0" indent="0" algn="just" rtl="0">
                  <a:lnSpc>
                    <a:spcPct val="90000"/>
                  </a:lnSpc>
                  <a:spcBef>
                    <a:spcPts val="1000"/>
                  </a:spcBef>
                  <a:spcAft>
                    <a:spcPts val="0"/>
                  </a:spcAft>
                  <a:buClr>
                    <a:schemeClr val="dk1"/>
                  </a:buClr>
                  <a:buSzPts val="2800"/>
                  <a:buNone/>
                </a:pPr>
                <a:endParaRPr lang="pt-BR" dirty="0"/>
              </a:p>
              <a:p>
                <a:pPr marL="0" lvl="0" indent="0" algn="just" rtl="0">
                  <a:lnSpc>
                    <a:spcPct val="90000"/>
                  </a:lnSpc>
                  <a:spcBef>
                    <a:spcPts val="1000"/>
                  </a:spcBef>
                  <a:spcAft>
                    <a:spcPts val="0"/>
                  </a:spcAft>
                  <a:buClr>
                    <a:schemeClr val="dk1"/>
                  </a:buClr>
                  <a:buSzPts val="2800"/>
                  <a:buNone/>
                </a:pPr>
                <a:r>
                  <a:rPr lang="pt-BR" dirty="0"/>
                  <a:t>Esta métrica é a </a:t>
                </a:r>
                <a:r>
                  <a:rPr lang="pt-BR" b="1" dirty="0"/>
                  <a:t>F1-score.</a:t>
                </a:r>
                <a:r>
                  <a:rPr lang="pt-BR" dirty="0"/>
                  <a:t> Ela calcula o equilíbrio entre precisão e recall. Se a pontuação F1 for alta, a precisão e o recall serão altos e vice-versa.</a:t>
                </a:r>
              </a:p>
              <a:p>
                <a:pPr marL="0" lvl="0" indent="0" algn="just" rtl="0">
                  <a:lnSpc>
                    <a:spcPct val="90000"/>
                  </a:lnSpc>
                  <a:spcBef>
                    <a:spcPts val="1000"/>
                  </a:spcBef>
                  <a:spcAft>
                    <a:spcPts val="0"/>
                  </a:spcAft>
                  <a:buClr>
                    <a:schemeClr val="dk1"/>
                  </a:buClr>
                  <a:buSzPts val="2800"/>
                  <a:buNone/>
                </a:pPr>
                <a:endParaRPr lang="pt-BR" dirty="0"/>
              </a:p>
              <a:p>
                <a:pPr marL="0" lvl="0" indent="0" algn="just">
                  <a:buSzPts val="2800"/>
                  <a:buNone/>
                </a:pPr>
                <a:r>
                  <a:rPr lang="pt-BR" dirty="0"/>
                  <a:t>			</a:t>
                </a:r>
                <a14:m>
                  <m:oMath xmlns:m="http://schemas.openxmlformats.org/officeDocument/2006/math">
                    <m:r>
                      <a:rPr lang="pt-BR" b="1" i="1" dirty="0" smtClean="0">
                        <a:latin typeface="Cambria Math" panose="02040503050406030204" pitchFamily="18" charset="0"/>
                      </a:rPr>
                      <m:t>𝑭</m:t>
                    </m:r>
                    <m:sSub>
                      <m:sSubPr>
                        <m:ctrlPr>
                          <a:rPr lang="pt-BR" b="1" i="1" dirty="0" smtClean="0">
                            <a:latin typeface="Cambria Math" panose="02040503050406030204" pitchFamily="18" charset="0"/>
                          </a:rPr>
                        </m:ctrlPr>
                      </m:sSubPr>
                      <m:e>
                        <m:r>
                          <a:rPr lang="pt-BR" b="1" i="1" dirty="0" smtClean="0">
                            <a:latin typeface="Cambria Math" panose="02040503050406030204" pitchFamily="18" charset="0"/>
                          </a:rPr>
                          <m:t>𝟏</m:t>
                        </m:r>
                      </m:e>
                      <m:sub>
                        <m:r>
                          <a:rPr lang="pt-BR" b="1" i="1" dirty="0">
                            <a:latin typeface="Cambria Math" panose="02040503050406030204" pitchFamily="18" charset="0"/>
                          </a:rPr>
                          <m:t>𝑺𝒄𝒐𝒓𝒆</m:t>
                        </m:r>
                      </m:sub>
                    </m:sSub>
                    <m:r>
                      <a:rPr lang="pt-BR" b="1" i="1" dirty="0" smtClean="0">
                        <a:latin typeface="Cambria Math" panose="02040503050406030204" pitchFamily="18" charset="0"/>
                      </a:rPr>
                      <m:t> </m:t>
                    </m:r>
                    <m:r>
                      <a:rPr lang="pt-BR" i="1" dirty="0">
                        <a:latin typeface="Cambria Math" panose="02040503050406030204" pitchFamily="18" charset="0"/>
                      </a:rPr>
                      <m:t>= </m:t>
                    </m:r>
                    <m:r>
                      <a:rPr lang="pt-BR" i="1" dirty="0">
                        <a:latin typeface="Cambria Math" panose="02040503050406030204" pitchFamily="18" charset="0"/>
                      </a:rPr>
                      <m:t>2</m:t>
                    </m:r>
                    <m:r>
                      <a:rPr lang="pt-BR" i="1" dirty="0">
                        <a:latin typeface="Cambria Math" panose="02040503050406030204" pitchFamily="18" charset="0"/>
                      </a:rPr>
                      <m:t>∗</m:t>
                    </m:r>
                    <m:f>
                      <m:fPr>
                        <m:ctrlPr>
                          <a:rPr lang="ar-AE" i="1" dirty="0">
                            <a:latin typeface="Cambria Math" panose="02040503050406030204" pitchFamily="18" charset="0"/>
                          </a:rPr>
                        </m:ctrlPr>
                      </m:fPr>
                      <m:num>
                        <m:d>
                          <m:dPr>
                            <m:ctrlPr>
                              <a:rPr lang="ar-AE" i="1" dirty="0">
                                <a:latin typeface="Cambria Math" panose="02040503050406030204" pitchFamily="18" charset="0"/>
                              </a:rPr>
                            </m:ctrlPr>
                          </m:dPr>
                          <m:e>
                            <m:r>
                              <a:rPr lang="ar-AE" i="1" dirty="0">
                                <a:latin typeface="Cambria Math" panose="02040503050406030204" pitchFamily="18" charset="0"/>
                              </a:rPr>
                              <m:t>𝑃𝑟𝑒𝑐𝑖𝑠</m:t>
                            </m:r>
                            <m:r>
                              <a:rPr lang="pt-BR" i="1" dirty="0">
                                <a:latin typeface="Cambria Math" panose="02040503050406030204" pitchFamily="18" charset="0"/>
                              </a:rPr>
                              <m:t>ã</m:t>
                            </m:r>
                            <m:r>
                              <a:rPr lang="pt-BR" i="1" dirty="0">
                                <a:latin typeface="Cambria Math" panose="02040503050406030204" pitchFamily="18" charset="0"/>
                              </a:rPr>
                              <m:t>𝑜</m:t>
                            </m:r>
                            <m:r>
                              <a:rPr lang="pt-BR" i="1" dirty="0">
                                <a:latin typeface="Cambria Math" panose="02040503050406030204" pitchFamily="18" charset="0"/>
                              </a:rPr>
                              <m:t> ∗ </m:t>
                            </m:r>
                            <m:r>
                              <a:rPr lang="pt-BR" i="1" dirty="0">
                                <a:latin typeface="Cambria Math" panose="02040503050406030204" pitchFamily="18" charset="0"/>
                              </a:rPr>
                              <m:t>𝑅𝑒𝑐𝑎𝑙𝑙</m:t>
                            </m:r>
                          </m:e>
                        </m:d>
                      </m:num>
                      <m:den>
                        <m:d>
                          <m:dPr>
                            <m:ctrlPr>
                              <a:rPr lang="ar-AE" i="1" dirty="0">
                                <a:latin typeface="Cambria Math" panose="02040503050406030204" pitchFamily="18" charset="0"/>
                              </a:rPr>
                            </m:ctrlPr>
                          </m:dPr>
                          <m:e>
                            <m:r>
                              <a:rPr lang="ar-AE" i="1" dirty="0">
                                <a:latin typeface="Cambria Math" panose="02040503050406030204" pitchFamily="18" charset="0"/>
                              </a:rPr>
                              <m:t>𝑃𝑟𝑒𝑐𝑖𝑠</m:t>
                            </m:r>
                            <m:r>
                              <a:rPr lang="pt-BR" i="1" dirty="0">
                                <a:latin typeface="Cambria Math" panose="02040503050406030204" pitchFamily="18" charset="0"/>
                              </a:rPr>
                              <m:t>ã</m:t>
                            </m:r>
                            <m:r>
                              <a:rPr lang="pt-BR" i="1" dirty="0">
                                <a:latin typeface="Cambria Math" panose="02040503050406030204" pitchFamily="18" charset="0"/>
                              </a:rPr>
                              <m:t>𝑜</m:t>
                            </m:r>
                            <m:r>
                              <a:rPr lang="pt-BR" i="1" dirty="0">
                                <a:latin typeface="Cambria Math" panose="02040503050406030204" pitchFamily="18" charset="0"/>
                              </a:rPr>
                              <m:t> + </m:t>
                            </m:r>
                            <m:r>
                              <a:rPr lang="pt-BR" i="1" dirty="0">
                                <a:latin typeface="Cambria Math" panose="02040503050406030204" pitchFamily="18" charset="0"/>
                              </a:rPr>
                              <m:t>𝑅𝑒𝑐𝑎𝑙𝑙</m:t>
                            </m:r>
                          </m:e>
                        </m:d>
                      </m:den>
                    </m:f>
                  </m:oMath>
                </a14:m>
                <a:endParaRPr lang="ar-AE" dirty="0"/>
              </a:p>
              <a:p>
                <a:pPr marL="0" lvl="0" indent="0" algn="just" rtl="0">
                  <a:lnSpc>
                    <a:spcPct val="90000"/>
                  </a:lnSpc>
                  <a:spcBef>
                    <a:spcPts val="1000"/>
                  </a:spcBef>
                  <a:spcAft>
                    <a:spcPts val="0"/>
                  </a:spcAft>
                  <a:buClr>
                    <a:schemeClr val="dk1"/>
                  </a:buClr>
                  <a:buSzPts val="2800"/>
                  <a:buNone/>
                </a:pPr>
                <a:endParaRPr dirty="0"/>
              </a:p>
            </p:txBody>
          </p:sp>
        </mc:Choice>
        <mc:Fallback xmlns="">
          <p:sp>
            <p:nvSpPr>
              <p:cNvPr id="514" name="Google Shape;514;p52"/>
              <p:cNvSpPr txBox="1">
                <a:spLocks noGrp="1" noRot="1" noChangeAspect="1" noMove="1" noResize="1" noEditPoints="1" noAdjustHandles="1" noChangeArrowheads="1" noChangeShapeType="1" noTextEdit="1"/>
              </p:cNvSpPr>
              <p:nvPr>
                <p:ph type="body" idx="1"/>
              </p:nvPr>
            </p:nvSpPr>
            <p:spPr>
              <a:xfrm>
                <a:off x="838199" y="1690813"/>
                <a:ext cx="10515600" cy="4351200"/>
              </a:xfrm>
              <a:prstGeom prst="rect">
                <a:avLst/>
              </a:prstGeom>
              <a:blipFill>
                <a:blip r:embed="rId3"/>
                <a:stretch>
                  <a:fillRect l="-1159" r="-1217"/>
                </a:stretch>
              </a:blipFill>
              <a:ln>
                <a:noFill/>
              </a:ln>
            </p:spPr>
            <p:txBody>
              <a:bodyPr/>
              <a:lstStyle/>
              <a:p>
                <a:r>
                  <a:rPr lang="pt-BR">
                    <a:noFill/>
                  </a:rPr>
                  <a:t> </a:t>
                </a:r>
              </a:p>
            </p:txBody>
          </p:sp>
        </mc:Fallback>
      </mc:AlternateContent>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19"/>
        <p:cNvGrpSpPr/>
        <p:nvPr/>
      </p:nvGrpSpPr>
      <p:grpSpPr>
        <a:xfrm>
          <a:off x="0" y="0"/>
          <a:ext cx="0" cy="0"/>
          <a:chOff x="0" y="0"/>
          <a:chExt cx="0" cy="0"/>
        </a:xfrm>
      </p:grpSpPr>
      <p:sp>
        <p:nvSpPr>
          <p:cNvPr id="520" name="Google Shape;520;p53"/>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Arquitetura e funcionamento</a:t>
            </a:r>
            <a:endParaRPr/>
          </a:p>
        </p:txBody>
      </p:sp>
      <p:sp>
        <p:nvSpPr>
          <p:cNvPr id="521" name="Google Shape;521;p53"/>
          <p:cNvSpPr txBox="1">
            <a:spLocks noGrp="1"/>
          </p:cNvSpPr>
          <p:nvPr>
            <p:ph type="body" idx="1"/>
          </p:nvPr>
        </p:nvSpPr>
        <p:spPr>
          <a:xfrm>
            <a:off x="595199" y="1426788"/>
            <a:ext cx="10515600" cy="4351200"/>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1000"/>
              </a:spcBef>
              <a:spcAft>
                <a:spcPts val="0"/>
              </a:spcAft>
              <a:buClr>
                <a:schemeClr val="dk1"/>
              </a:buClr>
              <a:buSzPts val="2800"/>
              <a:buNone/>
            </a:pPr>
            <a:r>
              <a:rPr lang="pt-BR" dirty="0"/>
              <a:t>A equação que calcula parte do mAP, é AUC (Área sob a curva) cobre a área abaixo da curva de recuperação de precisão.</a:t>
            </a:r>
            <a:endParaRPr dirty="0"/>
          </a:p>
          <a:p>
            <a:pPr marL="0" lvl="0" indent="0" algn="just" rtl="0">
              <a:lnSpc>
                <a:spcPct val="90000"/>
              </a:lnSpc>
              <a:spcBef>
                <a:spcPts val="1000"/>
              </a:spcBef>
              <a:spcAft>
                <a:spcPts val="0"/>
              </a:spcAft>
              <a:buClr>
                <a:schemeClr val="dk1"/>
              </a:buClr>
              <a:buSzPts val="2800"/>
              <a:buNone/>
            </a:pPr>
            <a:endParaRPr dirty="0"/>
          </a:p>
        </p:txBody>
      </p:sp>
      <p:pic>
        <p:nvPicPr>
          <p:cNvPr id="522" name="Google Shape;522;p53"/>
          <p:cNvPicPr preferRelativeResize="0"/>
          <p:nvPr/>
        </p:nvPicPr>
        <p:blipFill>
          <a:blip r:embed="rId3">
            <a:alphaModFix/>
          </a:blip>
          <a:stretch>
            <a:fillRect/>
          </a:stretch>
        </p:blipFill>
        <p:spPr>
          <a:xfrm>
            <a:off x="3805225" y="2371538"/>
            <a:ext cx="4581525" cy="1476375"/>
          </a:xfrm>
          <a:prstGeom prst="rect">
            <a:avLst/>
          </a:prstGeom>
          <a:noFill/>
          <a:ln>
            <a:noFill/>
          </a:ln>
        </p:spPr>
      </p:pic>
      <p:cxnSp>
        <p:nvCxnSpPr>
          <p:cNvPr id="523" name="Google Shape;523;p53"/>
          <p:cNvCxnSpPr/>
          <p:nvPr/>
        </p:nvCxnSpPr>
        <p:spPr>
          <a:xfrm flipH="1">
            <a:off x="1382000" y="3638425"/>
            <a:ext cx="7800" cy="2137500"/>
          </a:xfrm>
          <a:prstGeom prst="straightConnector1">
            <a:avLst/>
          </a:prstGeom>
          <a:noFill/>
          <a:ln w="9525" cap="flat" cmpd="sng">
            <a:solidFill>
              <a:schemeClr val="dk2"/>
            </a:solidFill>
            <a:prstDash val="solid"/>
            <a:round/>
            <a:headEnd type="none" w="med" len="med"/>
            <a:tailEnd type="none" w="med" len="med"/>
          </a:ln>
        </p:spPr>
      </p:cxnSp>
      <p:cxnSp>
        <p:nvCxnSpPr>
          <p:cNvPr id="524" name="Google Shape;524;p53"/>
          <p:cNvCxnSpPr/>
          <p:nvPr/>
        </p:nvCxnSpPr>
        <p:spPr>
          <a:xfrm rot="10800000">
            <a:off x="1382000" y="5775925"/>
            <a:ext cx="1977300" cy="1200"/>
          </a:xfrm>
          <a:prstGeom prst="straightConnector1">
            <a:avLst/>
          </a:prstGeom>
          <a:noFill/>
          <a:ln w="9525" cap="flat" cmpd="sng">
            <a:solidFill>
              <a:schemeClr val="dk2"/>
            </a:solidFill>
            <a:prstDash val="solid"/>
            <a:round/>
            <a:headEnd type="none" w="med" len="med"/>
            <a:tailEnd type="none" w="med" len="med"/>
          </a:ln>
        </p:spPr>
      </p:cxnSp>
      <p:cxnSp>
        <p:nvCxnSpPr>
          <p:cNvPr id="525" name="Google Shape;525;p53"/>
          <p:cNvCxnSpPr/>
          <p:nvPr/>
        </p:nvCxnSpPr>
        <p:spPr>
          <a:xfrm flipH="1">
            <a:off x="5107350" y="3637825"/>
            <a:ext cx="7800" cy="2137500"/>
          </a:xfrm>
          <a:prstGeom prst="straightConnector1">
            <a:avLst/>
          </a:prstGeom>
          <a:noFill/>
          <a:ln w="9525" cap="flat" cmpd="sng">
            <a:solidFill>
              <a:schemeClr val="dk2"/>
            </a:solidFill>
            <a:prstDash val="solid"/>
            <a:round/>
            <a:headEnd type="none" w="med" len="med"/>
            <a:tailEnd type="none" w="med" len="med"/>
          </a:ln>
        </p:spPr>
      </p:cxnSp>
      <p:cxnSp>
        <p:nvCxnSpPr>
          <p:cNvPr id="526" name="Google Shape;526;p53"/>
          <p:cNvCxnSpPr/>
          <p:nvPr/>
        </p:nvCxnSpPr>
        <p:spPr>
          <a:xfrm rot="10800000">
            <a:off x="5107350" y="5775325"/>
            <a:ext cx="1977300" cy="1200"/>
          </a:xfrm>
          <a:prstGeom prst="straightConnector1">
            <a:avLst/>
          </a:prstGeom>
          <a:noFill/>
          <a:ln w="9525" cap="flat" cmpd="sng">
            <a:solidFill>
              <a:schemeClr val="dk2"/>
            </a:solidFill>
            <a:prstDash val="solid"/>
            <a:round/>
            <a:headEnd type="none" w="med" len="med"/>
            <a:tailEnd type="none" w="med" len="med"/>
          </a:ln>
        </p:spPr>
      </p:cxnSp>
      <p:cxnSp>
        <p:nvCxnSpPr>
          <p:cNvPr id="527" name="Google Shape;527;p53"/>
          <p:cNvCxnSpPr/>
          <p:nvPr/>
        </p:nvCxnSpPr>
        <p:spPr>
          <a:xfrm flipH="1">
            <a:off x="8981575" y="3610250"/>
            <a:ext cx="7800" cy="2137500"/>
          </a:xfrm>
          <a:prstGeom prst="straightConnector1">
            <a:avLst/>
          </a:prstGeom>
          <a:noFill/>
          <a:ln w="9525" cap="flat" cmpd="sng">
            <a:solidFill>
              <a:schemeClr val="dk2"/>
            </a:solidFill>
            <a:prstDash val="solid"/>
            <a:round/>
            <a:headEnd type="none" w="med" len="med"/>
            <a:tailEnd type="none" w="med" len="med"/>
          </a:ln>
        </p:spPr>
      </p:cxnSp>
      <p:cxnSp>
        <p:nvCxnSpPr>
          <p:cNvPr id="528" name="Google Shape;528;p53"/>
          <p:cNvCxnSpPr/>
          <p:nvPr/>
        </p:nvCxnSpPr>
        <p:spPr>
          <a:xfrm rot="10800000">
            <a:off x="8981575" y="5747750"/>
            <a:ext cx="1977300" cy="1200"/>
          </a:xfrm>
          <a:prstGeom prst="straightConnector1">
            <a:avLst/>
          </a:prstGeom>
          <a:noFill/>
          <a:ln w="9525" cap="flat" cmpd="sng">
            <a:solidFill>
              <a:schemeClr val="dk2"/>
            </a:solidFill>
            <a:prstDash val="solid"/>
            <a:round/>
            <a:headEnd type="none" w="med" len="med"/>
            <a:tailEnd type="none" w="med" len="med"/>
          </a:ln>
        </p:spPr>
      </p:cxnSp>
      <p:sp>
        <p:nvSpPr>
          <p:cNvPr id="529" name="Google Shape;529;p53"/>
          <p:cNvSpPr txBox="1"/>
          <p:nvPr/>
        </p:nvSpPr>
        <p:spPr>
          <a:xfrm>
            <a:off x="700625" y="4569175"/>
            <a:ext cx="276000" cy="276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2800">
                <a:solidFill>
                  <a:schemeClr val="dk1"/>
                </a:solidFill>
                <a:latin typeface="Calibri"/>
                <a:ea typeface="Calibri"/>
                <a:cs typeface="Calibri"/>
                <a:sym typeface="Calibri"/>
              </a:rPr>
              <a:t>P</a:t>
            </a:r>
            <a:endParaRPr sz="2800">
              <a:solidFill>
                <a:schemeClr val="dk1"/>
              </a:solidFill>
              <a:latin typeface="Calibri"/>
              <a:ea typeface="Calibri"/>
              <a:cs typeface="Calibri"/>
              <a:sym typeface="Calibri"/>
            </a:endParaRPr>
          </a:p>
        </p:txBody>
      </p:sp>
      <p:sp>
        <p:nvSpPr>
          <p:cNvPr id="530" name="Google Shape;530;p53"/>
          <p:cNvSpPr txBox="1"/>
          <p:nvPr/>
        </p:nvSpPr>
        <p:spPr>
          <a:xfrm>
            <a:off x="8498500" y="4541600"/>
            <a:ext cx="276000" cy="276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2800">
                <a:solidFill>
                  <a:schemeClr val="dk1"/>
                </a:solidFill>
                <a:latin typeface="Calibri"/>
                <a:ea typeface="Calibri"/>
                <a:cs typeface="Calibri"/>
                <a:sym typeface="Calibri"/>
              </a:rPr>
              <a:t>P</a:t>
            </a:r>
            <a:endParaRPr sz="2800">
              <a:solidFill>
                <a:schemeClr val="dk1"/>
              </a:solidFill>
              <a:latin typeface="Calibri"/>
              <a:ea typeface="Calibri"/>
              <a:cs typeface="Calibri"/>
              <a:sym typeface="Calibri"/>
            </a:endParaRPr>
          </a:p>
        </p:txBody>
      </p:sp>
      <p:sp>
        <p:nvSpPr>
          <p:cNvPr id="531" name="Google Shape;531;p53"/>
          <p:cNvSpPr txBox="1"/>
          <p:nvPr/>
        </p:nvSpPr>
        <p:spPr>
          <a:xfrm>
            <a:off x="4608350" y="4528650"/>
            <a:ext cx="276000" cy="276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2800">
                <a:solidFill>
                  <a:schemeClr val="dk1"/>
                </a:solidFill>
                <a:latin typeface="Calibri"/>
                <a:ea typeface="Calibri"/>
                <a:cs typeface="Calibri"/>
                <a:sym typeface="Calibri"/>
              </a:rPr>
              <a:t>P</a:t>
            </a:r>
            <a:endParaRPr sz="2800">
              <a:solidFill>
                <a:schemeClr val="dk1"/>
              </a:solidFill>
              <a:latin typeface="Calibri"/>
              <a:ea typeface="Calibri"/>
              <a:cs typeface="Calibri"/>
              <a:sym typeface="Calibri"/>
            </a:endParaRPr>
          </a:p>
        </p:txBody>
      </p:sp>
      <p:sp>
        <p:nvSpPr>
          <p:cNvPr id="532" name="Google Shape;532;p53"/>
          <p:cNvSpPr txBox="1"/>
          <p:nvPr/>
        </p:nvSpPr>
        <p:spPr>
          <a:xfrm>
            <a:off x="2053500" y="5651075"/>
            <a:ext cx="276000" cy="17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2800">
                <a:solidFill>
                  <a:schemeClr val="dk1"/>
                </a:solidFill>
                <a:latin typeface="Calibri"/>
                <a:ea typeface="Calibri"/>
                <a:cs typeface="Calibri"/>
                <a:sym typeface="Calibri"/>
              </a:rPr>
              <a:t>R</a:t>
            </a:r>
            <a:endParaRPr sz="2800">
              <a:solidFill>
                <a:schemeClr val="dk1"/>
              </a:solidFill>
              <a:latin typeface="Calibri"/>
              <a:ea typeface="Calibri"/>
              <a:cs typeface="Calibri"/>
              <a:sym typeface="Calibri"/>
            </a:endParaRPr>
          </a:p>
        </p:txBody>
      </p:sp>
      <p:sp>
        <p:nvSpPr>
          <p:cNvPr id="533" name="Google Shape;533;p53"/>
          <p:cNvSpPr txBox="1"/>
          <p:nvPr/>
        </p:nvSpPr>
        <p:spPr>
          <a:xfrm>
            <a:off x="5714988" y="5651075"/>
            <a:ext cx="276000" cy="17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2800">
                <a:solidFill>
                  <a:schemeClr val="dk1"/>
                </a:solidFill>
                <a:latin typeface="Calibri"/>
                <a:ea typeface="Calibri"/>
                <a:cs typeface="Calibri"/>
                <a:sym typeface="Calibri"/>
              </a:rPr>
              <a:t>R</a:t>
            </a:r>
            <a:endParaRPr sz="2800">
              <a:solidFill>
                <a:schemeClr val="dk1"/>
              </a:solidFill>
              <a:latin typeface="Calibri"/>
              <a:ea typeface="Calibri"/>
              <a:cs typeface="Calibri"/>
              <a:sym typeface="Calibri"/>
            </a:endParaRPr>
          </a:p>
        </p:txBody>
      </p:sp>
      <p:sp>
        <p:nvSpPr>
          <p:cNvPr id="534" name="Google Shape;534;p53"/>
          <p:cNvSpPr txBox="1"/>
          <p:nvPr/>
        </p:nvSpPr>
        <p:spPr>
          <a:xfrm>
            <a:off x="9822075" y="5623500"/>
            <a:ext cx="276000" cy="17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2800">
                <a:solidFill>
                  <a:schemeClr val="dk1"/>
                </a:solidFill>
                <a:latin typeface="Calibri"/>
                <a:ea typeface="Calibri"/>
                <a:cs typeface="Calibri"/>
                <a:sym typeface="Calibri"/>
              </a:rPr>
              <a:t>R</a:t>
            </a:r>
            <a:endParaRPr sz="2800">
              <a:solidFill>
                <a:schemeClr val="dk1"/>
              </a:solidFill>
              <a:latin typeface="Calibri"/>
              <a:ea typeface="Calibri"/>
              <a:cs typeface="Calibri"/>
              <a:sym typeface="Calibri"/>
            </a:endParaRPr>
          </a:p>
        </p:txBody>
      </p:sp>
      <p:cxnSp>
        <p:nvCxnSpPr>
          <p:cNvPr id="535" name="Google Shape;535;p53"/>
          <p:cNvCxnSpPr/>
          <p:nvPr/>
        </p:nvCxnSpPr>
        <p:spPr>
          <a:xfrm>
            <a:off x="5107350" y="4243825"/>
            <a:ext cx="1817700" cy="1533300"/>
          </a:xfrm>
          <a:prstGeom prst="curvedConnector3">
            <a:avLst>
              <a:gd name="adj1" fmla="val 74860"/>
            </a:avLst>
          </a:prstGeom>
          <a:noFill/>
          <a:ln w="9525" cap="flat" cmpd="sng">
            <a:solidFill>
              <a:schemeClr val="dk2"/>
            </a:solidFill>
            <a:prstDash val="solid"/>
            <a:round/>
            <a:headEnd type="none" w="med" len="med"/>
            <a:tailEnd type="none" w="med" len="med"/>
          </a:ln>
        </p:spPr>
      </p:cxnSp>
      <p:cxnSp>
        <p:nvCxnSpPr>
          <p:cNvPr id="536" name="Google Shape;536;p53"/>
          <p:cNvCxnSpPr/>
          <p:nvPr/>
        </p:nvCxnSpPr>
        <p:spPr>
          <a:xfrm>
            <a:off x="1389800" y="4243825"/>
            <a:ext cx="1817700" cy="1533300"/>
          </a:xfrm>
          <a:prstGeom prst="curvedConnector3">
            <a:avLst>
              <a:gd name="adj1" fmla="val 74860"/>
            </a:avLst>
          </a:prstGeom>
          <a:noFill/>
          <a:ln w="9525" cap="flat" cmpd="sng">
            <a:solidFill>
              <a:schemeClr val="dk2"/>
            </a:solidFill>
            <a:prstDash val="solid"/>
            <a:round/>
            <a:headEnd type="none" w="med" len="med"/>
            <a:tailEnd type="none" w="med" len="med"/>
          </a:ln>
        </p:spPr>
      </p:cxnSp>
      <p:cxnSp>
        <p:nvCxnSpPr>
          <p:cNvPr id="537" name="Google Shape;537;p53"/>
          <p:cNvCxnSpPr/>
          <p:nvPr/>
        </p:nvCxnSpPr>
        <p:spPr>
          <a:xfrm>
            <a:off x="8989375" y="4216250"/>
            <a:ext cx="1817700" cy="1533300"/>
          </a:xfrm>
          <a:prstGeom prst="curvedConnector3">
            <a:avLst>
              <a:gd name="adj1" fmla="val 74860"/>
            </a:avLst>
          </a:prstGeom>
          <a:noFill/>
          <a:ln w="9525" cap="flat" cmpd="sng">
            <a:solidFill>
              <a:schemeClr val="dk2"/>
            </a:solidFill>
            <a:prstDash val="solid"/>
            <a:round/>
            <a:headEnd type="none" w="med" len="med"/>
            <a:tailEnd type="none" w="med" len="med"/>
          </a:ln>
        </p:spPr>
      </p:cxnSp>
      <p:sp>
        <p:nvSpPr>
          <p:cNvPr id="538" name="Google Shape;538;p53"/>
          <p:cNvSpPr/>
          <p:nvPr/>
        </p:nvSpPr>
        <p:spPr>
          <a:xfrm>
            <a:off x="2714125" y="5008600"/>
            <a:ext cx="276000" cy="276000"/>
          </a:xfrm>
          <a:prstGeom prst="ellipse">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cxnSp>
        <p:nvCxnSpPr>
          <p:cNvPr id="539" name="Google Shape;539;p53"/>
          <p:cNvCxnSpPr/>
          <p:nvPr/>
        </p:nvCxnSpPr>
        <p:spPr>
          <a:xfrm>
            <a:off x="9151950" y="4239925"/>
            <a:ext cx="17400" cy="1506300"/>
          </a:xfrm>
          <a:prstGeom prst="straightConnector1">
            <a:avLst/>
          </a:prstGeom>
          <a:noFill/>
          <a:ln w="28575" cap="flat" cmpd="sng">
            <a:solidFill>
              <a:srgbClr val="FF0000"/>
            </a:solidFill>
            <a:prstDash val="solid"/>
            <a:round/>
            <a:headEnd type="none" w="med" len="med"/>
            <a:tailEnd type="none" w="med" len="med"/>
          </a:ln>
        </p:spPr>
      </p:cxnSp>
      <p:cxnSp>
        <p:nvCxnSpPr>
          <p:cNvPr id="540" name="Google Shape;540;p53"/>
          <p:cNvCxnSpPr/>
          <p:nvPr/>
        </p:nvCxnSpPr>
        <p:spPr>
          <a:xfrm>
            <a:off x="9289588" y="4239925"/>
            <a:ext cx="17400" cy="1506300"/>
          </a:xfrm>
          <a:prstGeom prst="straightConnector1">
            <a:avLst/>
          </a:prstGeom>
          <a:noFill/>
          <a:ln w="28575" cap="flat" cmpd="sng">
            <a:solidFill>
              <a:srgbClr val="FF0000"/>
            </a:solidFill>
            <a:prstDash val="solid"/>
            <a:round/>
            <a:headEnd type="none" w="med" len="med"/>
            <a:tailEnd type="none" w="med" len="med"/>
          </a:ln>
        </p:spPr>
      </p:cxnSp>
      <p:cxnSp>
        <p:nvCxnSpPr>
          <p:cNvPr id="541" name="Google Shape;541;p53"/>
          <p:cNvCxnSpPr/>
          <p:nvPr/>
        </p:nvCxnSpPr>
        <p:spPr>
          <a:xfrm>
            <a:off x="9427238" y="4272825"/>
            <a:ext cx="18000" cy="1477200"/>
          </a:xfrm>
          <a:prstGeom prst="straightConnector1">
            <a:avLst/>
          </a:prstGeom>
          <a:noFill/>
          <a:ln w="28575" cap="flat" cmpd="sng">
            <a:solidFill>
              <a:srgbClr val="FF0000"/>
            </a:solidFill>
            <a:prstDash val="solid"/>
            <a:round/>
            <a:headEnd type="none" w="med" len="med"/>
            <a:tailEnd type="none" w="med" len="med"/>
          </a:ln>
        </p:spPr>
      </p:cxnSp>
      <p:cxnSp>
        <p:nvCxnSpPr>
          <p:cNvPr id="542" name="Google Shape;542;p53"/>
          <p:cNvCxnSpPr/>
          <p:nvPr/>
        </p:nvCxnSpPr>
        <p:spPr>
          <a:xfrm>
            <a:off x="9564888" y="4326225"/>
            <a:ext cx="18000" cy="1423800"/>
          </a:xfrm>
          <a:prstGeom prst="straightConnector1">
            <a:avLst/>
          </a:prstGeom>
          <a:noFill/>
          <a:ln w="28575" cap="flat" cmpd="sng">
            <a:solidFill>
              <a:srgbClr val="FF0000"/>
            </a:solidFill>
            <a:prstDash val="solid"/>
            <a:round/>
            <a:headEnd type="none" w="med" len="med"/>
            <a:tailEnd type="none" w="med" len="med"/>
          </a:ln>
        </p:spPr>
      </p:cxnSp>
      <p:cxnSp>
        <p:nvCxnSpPr>
          <p:cNvPr id="543" name="Google Shape;543;p53"/>
          <p:cNvCxnSpPr/>
          <p:nvPr/>
        </p:nvCxnSpPr>
        <p:spPr>
          <a:xfrm>
            <a:off x="9702538" y="4396675"/>
            <a:ext cx="19800" cy="1353300"/>
          </a:xfrm>
          <a:prstGeom prst="straightConnector1">
            <a:avLst/>
          </a:prstGeom>
          <a:noFill/>
          <a:ln w="28575" cap="flat" cmpd="sng">
            <a:solidFill>
              <a:srgbClr val="FF0000"/>
            </a:solidFill>
            <a:prstDash val="solid"/>
            <a:round/>
            <a:headEnd type="none" w="med" len="med"/>
            <a:tailEnd type="none" w="med" len="med"/>
          </a:ln>
        </p:spPr>
      </p:cxnSp>
      <p:cxnSp>
        <p:nvCxnSpPr>
          <p:cNvPr id="544" name="Google Shape;544;p53"/>
          <p:cNvCxnSpPr/>
          <p:nvPr/>
        </p:nvCxnSpPr>
        <p:spPr>
          <a:xfrm>
            <a:off x="9855075" y="4467000"/>
            <a:ext cx="9300" cy="1280100"/>
          </a:xfrm>
          <a:prstGeom prst="straightConnector1">
            <a:avLst/>
          </a:prstGeom>
          <a:noFill/>
          <a:ln w="28575" cap="flat" cmpd="sng">
            <a:solidFill>
              <a:srgbClr val="FF0000"/>
            </a:solidFill>
            <a:prstDash val="solid"/>
            <a:round/>
            <a:headEnd type="none" w="med" len="med"/>
            <a:tailEnd type="none" w="med" len="med"/>
          </a:ln>
        </p:spPr>
      </p:cxnSp>
      <p:cxnSp>
        <p:nvCxnSpPr>
          <p:cNvPr id="545" name="Google Shape;545;p53"/>
          <p:cNvCxnSpPr/>
          <p:nvPr/>
        </p:nvCxnSpPr>
        <p:spPr>
          <a:xfrm>
            <a:off x="10007338" y="4575175"/>
            <a:ext cx="7200" cy="1169400"/>
          </a:xfrm>
          <a:prstGeom prst="straightConnector1">
            <a:avLst/>
          </a:prstGeom>
          <a:noFill/>
          <a:ln w="28575" cap="flat" cmpd="sng">
            <a:solidFill>
              <a:srgbClr val="FF0000"/>
            </a:solidFill>
            <a:prstDash val="solid"/>
            <a:round/>
            <a:headEnd type="none" w="med" len="med"/>
            <a:tailEnd type="none" w="med" len="med"/>
          </a:ln>
        </p:spPr>
      </p:cxnSp>
      <p:cxnSp>
        <p:nvCxnSpPr>
          <p:cNvPr id="546" name="Google Shape;546;p53"/>
          <p:cNvCxnSpPr/>
          <p:nvPr/>
        </p:nvCxnSpPr>
        <p:spPr>
          <a:xfrm>
            <a:off x="10159738" y="4727575"/>
            <a:ext cx="10800" cy="1020600"/>
          </a:xfrm>
          <a:prstGeom prst="straightConnector1">
            <a:avLst/>
          </a:prstGeom>
          <a:noFill/>
          <a:ln w="28575" cap="flat" cmpd="sng">
            <a:solidFill>
              <a:srgbClr val="FF0000"/>
            </a:solidFill>
            <a:prstDash val="solid"/>
            <a:round/>
            <a:headEnd type="none" w="med" len="med"/>
            <a:tailEnd type="none" w="med" len="med"/>
          </a:ln>
        </p:spPr>
      </p:cxnSp>
      <p:cxnSp>
        <p:nvCxnSpPr>
          <p:cNvPr id="547" name="Google Shape;547;p53"/>
          <p:cNvCxnSpPr/>
          <p:nvPr/>
        </p:nvCxnSpPr>
        <p:spPr>
          <a:xfrm>
            <a:off x="10312138" y="4936625"/>
            <a:ext cx="3900" cy="812700"/>
          </a:xfrm>
          <a:prstGeom prst="straightConnector1">
            <a:avLst/>
          </a:prstGeom>
          <a:noFill/>
          <a:ln w="28575" cap="flat" cmpd="sng">
            <a:solidFill>
              <a:srgbClr val="FF0000"/>
            </a:solidFill>
            <a:prstDash val="solid"/>
            <a:round/>
            <a:headEnd type="none" w="med" len="med"/>
            <a:tailEnd type="none" w="med" len="med"/>
          </a:ln>
        </p:spPr>
      </p:cxnSp>
      <p:cxnSp>
        <p:nvCxnSpPr>
          <p:cNvPr id="548" name="Google Shape;548;p53"/>
          <p:cNvCxnSpPr/>
          <p:nvPr/>
        </p:nvCxnSpPr>
        <p:spPr>
          <a:xfrm flipH="1">
            <a:off x="10463638" y="5257025"/>
            <a:ext cx="900" cy="491700"/>
          </a:xfrm>
          <a:prstGeom prst="straightConnector1">
            <a:avLst/>
          </a:prstGeom>
          <a:noFill/>
          <a:ln w="28575" cap="flat" cmpd="sng">
            <a:solidFill>
              <a:srgbClr val="FF0000"/>
            </a:solidFill>
            <a:prstDash val="solid"/>
            <a:round/>
            <a:headEnd type="none" w="med" len="med"/>
            <a:tailEnd type="none" w="med" len="med"/>
          </a:ln>
        </p:spPr>
      </p:cxnSp>
      <p:cxnSp>
        <p:nvCxnSpPr>
          <p:cNvPr id="549" name="Google Shape;549;p53"/>
          <p:cNvCxnSpPr/>
          <p:nvPr/>
        </p:nvCxnSpPr>
        <p:spPr>
          <a:xfrm>
            <a:off x="10636125" y="5636850"/>
            <a:ext cx="3000" cy="107100"/>
          </a:xfrm>
          <a:prstGeom prst="straightConnector1">
            <a:avLst/>
          </a:prstGeom>
          <a:noFill/>
          <a:ln w="28575" cap="flat" cmpd="sng">
            <a:solidFill>
              <a:srgbClr val="FF0000"/>
            </a:solidFill>
            <a:prstDash val="solid"/>
            <a:round/>
            <a:headEnd type="none" w="med" len="med"/>
            <a:tailEnd type="none" w="med" len="med"/>
          </a:ln>
        </p:spPr>
      </p:cxnSp>
      <p:sp>
        <p:nvSpPr>
          <p:cNvPr id="550" name="Google Shape;550;p53"/>
          <p:cNvSpPr/>
          <p:nvPr/>
        </p:nvSpPr>
        <p:spPr>
          <a:xfrm>
            <a:off x="5106401" y="4239925"/>
            <a:ext cx="1932186" cy="1538063"/>
          </a:xfrm>
          <a:custGeom>
            <a:avLst/>
            <a:gdLst/>
            <a:ahLst/>
            <a:cxnLst/>
            <a:rect l="l" t="t" r="r" b="b"/>
            <a:pathLst>
              <a:path w="71075" h="61115" extrusionOk="0">
                <a:moveTo>
                  <a:pt x="290" y="0"/>
                </a:moveTo>
                <a:lnTo>
                  <a:pt x="0" y="61115"/>
                </a:lnTo>
                <a:lnTo>
                  <a:pt x="71075" y="60921"/>
                </a:lnTo>
                <a:lnTo>
                  <a:pt x="65945" y="56922"/>
                </a:lnTo>
                <a:lnTo>
                  <a:pt x="57121" y="35315"/>
                </a:lnTo>
                <a:lnTo>
                  <a:pt x="51378" y="25681"/>
                </a:lnTo>
                <a:lnTo>
                  <a:pt x="43721" y="16592"/>
                </a:lnTo>
                <a:lnTo>
                  <a:pt x="33947" y="9246"/>
                </a:lnTo>
                <a:lnTo>
                  <a:pt x="23177" y="3892"/>
                </a:lnTo>
                <a:lnTo>
                  <a:pt x="11660" y="655"/>
                </a:lnTo>
                <a:close/>
              </a:path>
            </a:pathLst>
          </a:custGeom>
          <a:solidFill>
            <a:srgbClr val="FF0000"/>
          </a:solidFill>
          <a:ln w="9525" cap="flat" cmpd="sng">
            <a:solidFill>
              <a:schemeClr val="dk2"/>
            </a:solidFill>
            <a:prstDash val="solid"/>
            <a:round/>
            <a:headEnd type="none" w="med" len="med"/>
            <a:tailEnd type="none" w="med" len="med"/>
          </a:ln>
        </p:spPr>
      </p:sp>
      <p:sp>
        <p:nvSpPr>
          <p:cNvPr id="551" name="Google Shape;551;p53"/>
          <p:cNvSpPr txBox="1"/>
          <p:nvPr/>
        </p:nvSpPr>
        <p:spPr>
          <a:xfrm>
            <a:off x="2760275" y="4032450"/>
            <a:ext cx="1491300" cy="619500"/>
          </a:xfrm>
          <a:prstGeom prst="rect">
            <a:avLst/>
          </a:prstGeom>
          <a:solidFill>
            <a:schemeClr val="lt2"/>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pt-BR" sz="2300" b="1">
                <a:solidFill>
                  <a:schemeClr val="dk1"/>
                </a:solidFill>
                <a:latin typeface="Calibri"/>
                <a:ea typeface="Calibri"/>
                <a:cs typeface="Calibri"/>
                <a:sym typeface="Calibri"/>
              </a:rPr>
              <a:t>F1 SCORE</a:t>
            </a:r>
            <a:endParaRPr sz="2300" b="1">
              <a:solidFill>
                <a:schemeClr val="dk1"/>
              </a:solidFill>
              <a:latin typeface="Calibri"/>
              <a:ea typeface="Calibri"/>
              <a:cs typeface="Calibri"/>
              <a:sym typeface="Calibri"/>
            </a:endParaRPr>
          </a:p>
        </p:txBody>
      </p:sp>
      <p:sp>
        <p:nvSpPr>
          <p:cNvPr id="552" name="Google Shape;552;p53"/>
          <p:cNvSpPr txBox="1"/>
          <p:nvPr/>
        </p:nvSpPr>
        <p:spPr>
          <a:xfrm>
            <a:off x="6458900" y="4060025"/>
            <a:ext cx="1491300" cy="619500"/>
          </a:xfrm>
          <a:prstGeom prst="rect">
            <a:avLst/>
          </a:prstGeom>
          <a:solidFill>
            <a:schemeClr val="lt2"/>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pt-BR" sz="2300" b="1">
                <a:solidFill>
                  <a:schemeClr val="dk1"/>
                </a:solidFill>
                <a:latin typeface="Calibri"/>
                <a:ea typeface="Calibri"/>
                <a:cs typeface="Calibri"/>
                <a:sym typeface="Calibri"/>
              </a:rPr>
              <a:t>AUC</a:t>
            </a:r>
            <a:endParaRPr sz="2300" b="1">
              <a:solidFill>
                <a:schemeClr val="dk1"/>
              </a:solidFill>
              <a:latin typeface="Calibri"/>
              <a:ea typeface="Calibri"/>
              <a:cs typeface="Calibri"/>
              <a:sym typeface="Calibri"/>
            </a:endParaRPr>
          </a:p>
        </p:txBody>
      </p:sp>
      <p:sp>
        <p:nvSpPr>
          <p:cNvPr id="553" name="Google Shape;553;p53"/>
          <p:cNvSpPr txBox="1"/>
          <p:nvPr/>
        </p:nvSpPr>
        <p:spPr>
          <a:xfrm>
            <a:off x="10157525" y="4032450"/>
            <a:ext cx="1491300" cy="619500"/>
          </a:xfrm>
          <a:prstGeom prst="rect">
            <a:avLst/>
          </a:prstGeom>
          <a:solidFill>
            <a:schemeClr val="lt2"/>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pt-BR" sz="2300" b="1">
                <a:solidFill>
                  <a:schemeClr val="dk1"/>
                </a:solidFill>
                <a:latin typeface="Calibri"/>
                <a:ea typeface="Calibri"/>
                <a:cs typeface="Calibri"/>
                <a:sym typeface="Calibri"/>
              </a:rPr>
              <a:t>AP</a:t>
            </a:r>
            <a:endParaRPr sz="2300" b="1">
              <a:solidFill>
                <a:schemeClr val="dk1"/>
              </a:solidFill>
              <a:latin typeface="Calibri"/>
              <a:ea typeface="Calibri"/>
              <a:cs typeface="Calibri"/>
              <a:sym typeface="Calibri"/>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58"/>
        <p:cNvGrpSpPr/>
        <p:nvPr/>
      </p:nvGrpSpPr>
      <p:grpSpPr>
        <a:xfrm>
          <a:off x="0" y="0"/>
          <a:ext cx="0" cy="0"/>
          <a:chOff x="0" y="0"/>
          <a:chExt cx="0" cy="0"/>
        </a:xfrm>
      </p:grpSpPr>
      <p:sp>
        <p:nvSpPr>
          <p:cNvPr id="559" name="Google Shape;559;p54"/>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Arquitetura e funcionamento</a:t>
            </a:r>
            <a:endParaRPr/>
          </a:p>
        </p:txBody>
      </p:sp>
      <p:sp>
        <p:nvSpPr>
          <p:cNvPr id="560" name="Google Shape;560;p54"/>
          <p:cNvSpPr txBox="1">
            <a:spLocks noGrp="1"/>
          </p:cNvSpPr>
          <p:nvPr>
            <p:ph type="body" idx="1"/>
          </p:nvPr>
        </p:nvSpPr>
        <p:spPr>
          <a:xfrm>
            <a:off x="607724" y="1690813"/>
            <a:ext cx="10515600" cy="4351200"/>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1000"/>
              </a:spcBef>
              <a:spcAft>
                <a:spcPts val="0"/>
              </a:spcAft>
              <a:buClr>
                <a:schemeClr val="dk1"/>
              </a:buClr>
              <a:buSzPts val="2800"/>
              <a:buNone/>
            </a:pPr>
            <a:r>
              <a:rPr lang="pt-BR" dirty="0"/>
              <a:t>A imagem anterior mostra claramente como os valores de precisão e recall são incorporados em cada métrica: </a:t>
            </a:r>
            <a:r>
              <a:rPr lang="pt-BR" b="1" dirty="0"/>
              <a:t>F1, Area Under Curve (AUC) e Average Precision (AP)</a:t>
            </a:r>
            <a:r>
              <a:rPr lang="pt-BR" dirty="0"/>
              <a:t>. A consideração da métrica de precisão depende muito do tipo de problema.</a:t>
            </a:r>
            <a:endParaRPr dirty="0"/>
          </a:p>
          <a:p>
            <a:pPr marL="0" lvl="0" indent="0" algn="just" rtl="0">
              <a:lnSpc>
                <a:spcPct val="90000"/>
              </a:lnSpc>
              <a:spcBef>
                <a:spcPts val="1000"/>
              </a:spcBef>
              <a:spcAft>
                <a:spcPts val="0"/>
              </a:spcAft>
              <a:buClr>
                <a:schemeClr val="dk1"/>
              </a:buClr>
              <a:buSzPts val="2800"/>
              <a:buNone/>
            </a:pPr>
            <a:endParaRPr dirty="0"/>
          </a:p>
          <a:p>
            <a:pPr marL="0" lvl="0" indent="0" algn="just" rtl="0">
              <a:lnSpc>
                <a:spcPct val="90000"/>
              </a:lnSpc>
              <a:spcBef>
                <a:spcPts val="1000"/>
              </a:spcBef>
              <a:spcAft>
                <a:spcPts val="0"/>
              </a:spcAft>
              <a:buClr>
                <a:schemeClr val="dk1"/>
              </a:buClr>
              <a:buSzPts val="2800"/>
              <a:buNone/>
            </a:pPr>
            <a:r>
              <a:rPr lang="pt-BR" dirty="0"/>
              <a:t>AUC e AP são consideradas métricas superiores em comparação com a pontuação F1 devido à cobertura geral da área. Para fins de interoperabilidade, os pesquisadores usam AP como métrica padrão.</a:t>
            </a:r>
            <a:endParaRPr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65"/>
        <p:cNvGrpSpPr/>
        <p:nvPr/>
      </p:nvGrpSpPr>
      <p:grpSpPr>
        <a:xfrm>
          <a:off x="0" y="0"/>
          <a:ext cx="0" cy="0"/>
          <a:chOff x="0" y="0"/>
          <a:chExt cx="0" cy="0"/>
        </a:xfrm>
      </p:grpSpPr>
      <p:sp>
        <p:nvSpPr>
          <p:cNvPr id="566" name="Google Shape;566;p55"/>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Arquitetura e funcionamento</a:t>
            </a:r>
            <a:endParaRPr/>
          </a:p>
        </p:txBody>
      </p:sp>
      <p:sp>
        <p:nvSpPr>
          <p:cNvPr id="567" name="Google Shape;567;p55"/>
          <p:cNvSpPr txBox="1">
            <a:spLocks noGrp="1"/>
          </p:cNvSpPr>
          <p:nvPr>
            <p:ph type="body" idx="1"/>
          </p:nvPr>
        </p:nvSpPr>
        <p:spPr>
          <a:xfrm>
            <a:off x="607724" y="1690813"/>
            <a:ext cx="10515600" cy="4351200"/>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1000"/>
              </a:spcBef>
              <a:spcAft>
                <a:spcPts val="0"/>
              </a:spcAft>
              <a:buClr>
                <a:schemeClr val="dk1"/>
              </a:buClr>
              <a:buSzPts val="2800"/>
              <a:buNone/>
            </a:pPr>
            <a:endParaRPr/>
          </a:p>
          <a:p>
            <a:pPr marL="0" lvl="0" indent="0" algn="just" rtl="0">
              <a:lnSpc>
                <a:spcPct val="90000"/>
              </a:lnSpc>
              <a:spcBef>
                <a:spcPts val="1000"/>
              </a:spcBef>
              <a:spcAft>
                <a:spcPts val="0"/>
              </a:spcAft>
              <a:buClr>
                <a:schemeClr val="dk1"/>
              </a:buClr>
              <a:buSzPts val="2800"/>
              <a:buNone/>
            </a:pPr>
            <a:endParaRPr/>
          </a:p>
        </p:txBody>
      </p:sp>
      <p:pic>
        <p:nvPicPr>
          <p:cNvPr id="568" name="Google Shape;568;p55"/>
          <p:cNvPicPr preferRelativeResize="0"/>
          <p:nvPr/>
        </p:nvPicPr>
        <p:blipFill>
          <a:blip r:embed="rId3">
            <a:alphaModFix/>
          </a:blip>
          <a:stretch>
            <a:fillRect/>
          </a:stretch>
        </p:blipFill>
        <p:spPr>
          <a:xfrm>
            <a:off x="1352088" y="1512250"/>
            <a:ext cx="9487824" cy="4708351"/>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73"/>
        <p:cNvGrpSpPr/>
        <p:nvPr/>
      </p:nvGrpSpPr>
      <p:grpSpPr>
        <a:xfrm>
          <a:off x="0" y="0"/>
          <a:ext cx="0" cy="0"/>
          <a:chOff x="0" y="0"/>
          <a:chExt cx="0" cy="0"/>
        </a:xfrm>
      </p:grpSpPr>
      <p:sp>
        <p:nvSpPr>
          <p:cNvPr id="574" name="Google Shape;574;p56"/>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Arquitetura e funcionamento</a:t>
            </a:r>
            <a:endParaRPr/>
          </a:p>
        </p:txBody>
      </p:sp>
      <p:sp>
        <p:nvSpPr>
          <p:cNvPr id="575" name="Google Shape;575;p56"/>
          <p:cNvSpPr txBox="1">
            <a:spLocks noGrp="1"/>
          </p:cNvSpPr>
          <p:nvPr>
            <p:ph type="body" idx="1"/>
          </p:nvPr>
        </p:nvSpPr>
        <p:spPr>
          <a:xfrm>
            <a:off x="607724" y="1690813"/>
            <a:ext cx="10515600" cy="4351200"/>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1000"/>
              </a:spcBef>
              <a:spcAft>
                <a:spcPts val="0"/>
              </a:spcAft>
              <a:buClr>
                <a:schemeClr val="dk1"/>
              </a:buClr>
              <a:buSzPts val="2800"/>
              <a:buNone/>
            </a:pPr>
            <a:r>
              <a:rPr lang="pt-BR" dirty="0"/>
              <a:t>FOMO utiliza como métrica F1-score com a matriz de confusão para avaliação. Argumenta-se os desenvolvedores, que depender exclusivamente da mAP pode fornecer </a:t>
            </a:r>
            <a:r>
              <a:rPr lang="pt-BR" b="1" i="1" dirty="0"/>
              <a:t>insights </a:t>
            </a:r>
            <a:r>
              <a:rPr lang="pt-BR" dirty="0"/>
              <a:t>limitados sobre o desempenho do modelo, especialmente em conjuntos de dados com classes desequilibradas, pois apenas mede a precisão das previsões, sem considerar o desempenho por classe.</a:t>
            </a:r>
            <a:endParaRPr dirty="0"/>
          </a:p>
          <a:p>
            <a:pPr marL="0" lvl="0" indent="0" algn="just" rtl="0">
              <a:lnSpc>
                <a:spcPct val="90000"/>
              </a:lnSpc>
              <a:spcBef>
                <a:spcPts val="1000"/>
              </a:spcBef>
              <a:spcAft>
                <a:spcPts val="0"/>
              </a:spcAft>
              <a:buClr>
                <a:schemeClr val="dk1"/>
              </a:buClr>
              <a:buSzPts val="2800"/>
              <a:buNone/>
            </a:pPr>
            <a:endParaRPr dirty="0"/>
          </a:p>
          <a:p>
            <a:pPr marL="0" lvl="0" indent="0" algn="just" rtl="0">
              <a:lnSpc>
                <a:spcPct val="90000"/>
              </a:lnSpc>
              <a:spcBef>
                <a:spcPts val="1000"/>
              </a:spcBef>
              <a:spcAft>
                <a:spcPts val="0"/>
              </a:spcAft>
              <a:buClr>
                <a:schemeClr val="dk1"/>
              </a:buClr>
              <a:buSzPts val="2800"/>
              <a:buNone/>
            </a:pPr>
            <a:r>
              <a:rPr lang="pt-BR" dirty="0"/>
              <a:t>A combinação do F1-score com uma matriz de confusão é defendida como uma abordagem mais equilibrada, pois oferece </a:t>
            </a:r>
            <a:r>
              <a:rPr lang="pt-BR" b="1" i="1" dirty="0"/>
              <a:t>insights </a:t>
            </a:r>
            <a:r>
              <a:rPr lang="pt-BR" dirty="0"/>
              <a:t>sobre </a:t>
            </a:r>
            <a:r>
              <a:rPr lang="pt-BR" b="1" dirty="0"/>
              <a:t>precisão</a:t>
            </a:r>
            <a:r>
              <a:rPr lang="pt-BR" dirty="0"/>
              <a:t>, </a:t>
            </a:r>
            <a:r>
              <a:rPr lang="pt-BR" b="1" dirty="0"/>
              <a:t>recall </a:t>
            </a:r>
            <a:r>
              <a:rPr lang="pt-BR" dirty="0"/>
              <a:t>e desempenho por classe.</a:t>
            </a:r>
            <a:endParaRPr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80"/>
        <p:cNvGrpSpPr/>
        <p:nvPr/>
      </p:nvGrpSpPr>
      <p:grpSpPr>
        <a:xfrm>
          <a:off x="0" y="0"/>
          <a:ext cx="0" cy="0"/>
          <a:chOff x="0" y="0"/>
          <a:chExt cx="0" cy="0"/>
        </a:xfrm>
      </p:grpSpPr>
      <p:sp>
        <p:nvSpPr>
          <p:cNvPr id="581" name="Google Shape;581;p57"/>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Arquitetura e funcionamento</a:t>
            </a:r>
            <a:endParaRPr/>
          </a:p>
        </p:txBody>
      </p:sp>
      <p:sp>
        <p:nvSpPr>
          <p:cNvPr id="582" name="Google Shape;582;p57"/>
          <p:cNvSpPr txBox="1">
            <a:spLocks noGrp="1"/>
          </p:cNvSpPr>
          <p:nvPr>
            <p:ph type="body" idx="1"/>
          </p:nvPr>
        </p:nvSpPr>
        <p:spPr>
          <a:xfrm>
            <a:off x="607725" y="1690825"/>
            <a:ext cx="10746000" cy="4351200"/>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1000"/>
              </a:spcBef>
              <a:spcAft>
                <a:spcPts val="0"/>
              </a:spcAft>
              <a:buClr>
                <a:schemeClr val="dk1"/>
              </a:buClr>
              <a:buSzPts val="2800"/>
              <a:buNone/>
            </a:pPr>
            <a:r>
              <a:rPr lang="pt-BR" dirty="0"/>
              <a:t>Não possui uma explicação direta sobre a escolha da métrica F1-score, porém é algo que analista pontos da curva de precisão e recall com maior valor. Já a métrica mAP necessita de que existam bounding boxes, e tenham intersecções e uniões entre detecções distintas.</a:t>
            </a:r>
            <a:endParaRPr dirty="0"/>
          </a:p>
        </p:txBody>
      </p:sp>
      <p:pic>
        <p:nvPicPr>
          <p:cNvPr id="583" name="Google Shape;583;p57"/>
          <p:cNvPicPr preferRelativeResize="0"/>
          <p:nvPr/>
        </p:nvPicPr>
        <p:blipFill rotWithShape="1">
          <a:blip r:embed="rId3">
            <a:alphaModFix/>
          </a:blip>
          <a:srcRect t="34162" b="10414"/>
          <a:stretch/>
        </p:blipFill>
        <p:spPr>
          <a:xfrm>
            <a:off x="1979018" y="3657599"/>
            <a:ext cx="8233963" cy="2699657"/>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88"/>
        <p:cNvGrpSpPr/>
        <p:nvPr/>
      </p:nvGrpSpPr>
      <p:grpSpPr>
        <a:xfrm>
          <a:off x="0" y="0"/>
          <a:ext cx="0" cy="0"/>
          <a:chOff x="0" y="0"/>
          <a:chExt cx="0" cy="0"/>
        </a:xfrm>
      </p:grpSpPr>
      <p:sp>
        <p:nvSpPr>
          <p:cNvPr id="589" name="Google Shape;589;p5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Arquitetura e funcionamento</a:t>
            </a:r>
            <a:endParaRPr/>
          </a:p>
        </p:txBody>
      </p:sp>
      <p:sp>
        <p:nvSpPr>
          <p:cNvPr id="590" name="Google Shape;590;p58"/>
          <p:cNvSpPr txBox="1">
            <a:spLocks noGrp="1"/>
          </p:cNvSpPr>
          <p:nvPr>
            <p:ph type="body" idx="1"/>
          </p:nvPr>
        </p:nvSpPr>
        <p:spPr>
          <a:xfrm>
            <a:off x="838199" y="1690688"/>
            <a:ext cx="10515599" cy="4351338"/>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0"/>
              </a:spcBef>
              <a:spcAft>
                <a:spcPts val="0"/>
              </a:spcAft>
              <a:buClr>
                <a:schemeClr val="dk1"/>
              </a:buClr>
              <a:buSzPct val="100000"/>
              <a:buNone/>
            </a:pPr>
            <a:r>
              <a:rPr lang="pt-BR" dirty="0"/>
              <a:t>A arquitetura FOMO utiliza o otimizador ADAM para fins de formação e otimização. Este otimizador ajuda a atualizar eficazmente os parâmetros da rede durante o processo de formação, contribuindo para o desempenho global e a precisão do modelo de deteção de objetos. </a:t>
            </a:r>
            <a:endParaRPr dirty="0"/>
          </a:p>
          <a:p>
            <a:pPr marL="0" lvl="0" indent="0" algn="just" rtl="0">
              <a:lnSpc>
                <a:spcPct val="90000"/>
              </a:lnSpc>
              <a:spcBef>
                <a:spcPts val="1000"/>
              </a:spcBef>
              <a:spcAft>
                <a:spcPts val="0"/>
              </a:spcAft>
              <a:buClr>
                <a:schemeClr val="dk1"/>
              </a:buClr>
              <a:buSzPct val="100000"/>
              <a:buNone/>
            </a:pPr>
            <a:endParaRPr dirty="0"/>
          </a:p>
          <a:p>
            <a:pPr marL="0" lvl="0" indent="0" algn="just" rtl="0">
              <a:lnSpc>
                <a:spcPct val="90000"/>
              </a:lnSpc>
              <a:spcBef>
                <a:spcPts val="1000"/>
              </a:spcBef>
              <a:spcAft>
                <a:spcPts val="0"/>
              </a:spcAft>
              <a:buClr>
                <a:schemeClr val="dk1"/>
              </a:buClr>
              <a:buSzPct val="100000"/>
              <a:buNone/>
            </a:pPr>
            <a:endParaRPr dirty="0"/>
          </a:p>
        </p:txBody>
      </p:sp>
      <p:pic>
        <p:nvPicPr>
          <p:cNvPr id="3074" name="Picture 2" descr="What is Adam Optimizer &amp; How to Tune its Parameters?">
            <a:extLst>
              <a:ext uri="{FF2B5EF4-FFF2-40B4-BE49-F238E27FC236}">
                <a16:creationId xmlns:a16="http://schemas.microsoft.com/office/drawing/2014/main" id="{73E7470E-0D92-3F04-5250-BFB4C115D3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20156" y="3866357"/>
            <a:ext cx="3751684" cy="210094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601"/>
        <p:cNvGrpSpPr/>
        <p:nvPr/>
      </p:nvGrpSpPr>
      <p:grpSpPr>
        <a:xfrm>
          <a:off x="0" y="0"/>
          <a:ext cx="0" cy="0"/>
          <a:chOff x="0" y="0"/>
          <a:chExt cx="0" cy="0"/>
        </a:xfrm>
      </p:grpSpPr>
      <p:sp>
        <p:nvSpPr>
          <p:cNvPr id="602" name="Google Shape;602;p6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Arquitetura e funcionamento</a:t>
            </a:r>
            <a:endParaRPr/>
          </a:p>
        </p:txBody>
      </p:sp>
      <p:sp>
        <p:nvSpPr>
          <p:cNvPr id="603" name="Google Shape;603;p60"/>
          <p:cNvSpPr txBox="1">
            <a:spLocks noGrp="1"/>
          </p:cNvSpPr>
          <p:nvPr>
            <p:ph type="body" idx="1"/>
          </p:nvPr>
        </p:nvSpPr>
        <p:spPr>
          <a:xfrm>
            <a:off x="838200" y="1690688"/>
            <a:ext cx="10515600" cy="4351338"/>
          </a:xfrm>
          <a:prstGeom prst="rect">
            <a:avLst/>
          </a:prstGeom>
          <a:noFill/>
          <a:ln>
            <a:noFill/>
          </a:ln>
        </p:spPr>
        <p:txBody>
          <a:bodyPr spcFirstLastPara="1" wrap="square" lIns="91425" tIns="45700" rIns="91425" bIns="45700" anchor="t" anchorCtr="0">
            <a:normAutofit lnSpcReduction="10000"/>
          </a:bodyPr>
          <a:lstStyle/>
          <a:p>
            <a:pPr marL="228600" lvl="0" indent="-228600" algn="just" rtl="0">
              <a:lnSpc>
                <a:spcPct val="90000"/>
              </a:lnSpc>
              <a:spcBef>
                <a:spcPts val="0"/>
              </a:spcBef>
              <a:spcAft>
                <a:spcPts val="0"/>
              </a:spcAft>
              <a:buClr>
                <a:schemeClr val="dk1"/>
              </a:buClr>
              <a:buSzPts val="2800"/>
              <a:buChar char="•"/>
            </a:pPr>
            <a:r>
              <a:rPr lang="pt-BR" b="1" dirty="0"/>
              <a:t>Base do Modelo: </a:t>
            </a:r>
            <a:r>
              <a:rPr lang="pt-BR" dirty="0"/>
              <a:t>FOMO utiliza o MobileNetV2 como a base para sua estrutura, realizando uma redução espacial de 1/8 da entrada para a saída. Por exemplo, uma entrada de 96x96 resulta em uma saída de 12x12. Ou seja o achatamento é feito para esta proporção.</a:t>
            </a:r>
            <a:endParaRPr dirty="0"/>
          </a:p>
          <a:p>
            <a:pPr marL="228600" lvl="0" indent="-50800" algn="just" rtl="0">
              <a:lnSpc>
                <a:spcPct val="90000"/>
              </a:lnSpc>
              <a:spcBef>
                <a:spcPts val="1000"/>
              </a:spcBef>
              <a:spcAft>
                <a:spcPts val="0"/>
              </a:spcAft>
              <a:buClr>
                <a:schemeClr val="dk1"/>
              </a:buClr>
              <a:buSzPts val="2800"/>
              <a:buNone/>
            </a:pPr>
            <a:endParaRPr dirty="0"/>
          </a:p>
          <a:p>
            <a:pPr marL="228600" lvl="0" indent="-228600" algn="just" rtl="0">
              <a:lnSpc>
                <a:spcPct val="90000"/>
              </a:lnSpc>
              <a:spcBef>
                <a:spcPts val="1000"/>
              </a:spcBef>
              <a:spcAft>
                <a:spcPts val="0"/>
              </a:spcAft>
              <a:buClr>
                <a:schemeClr val="dk1"/>
              </a:buClr>
              <a:buSzPts val="2800"/>
              <a:buChar char="•"/>
            </a:pPr>
            <a:r>
              <a:rPr lang="pt-BR" b="1" dirty="0"/>
              <a:t>Ponto de Corte: </a:t>
            </a:r>
            <a:r>
              <a:rPr lang="pt-BR" dirty="0"/>
              <a:t>A redução espacial é implementada cortando o </a:t>
            </a:r>
            <a:r>
              <a:rPr lang="pt-BR" dirty="0" err="1"/>
              <a:t>MobileNet</a:t>
            </a:r>
            <a:r>
              <a:rPr lang="pt-BR" dirty="0"/>
              <a:t> na camada intermediária chamada block_6_expand_relu. Alterar o ponto de corte para uma camada diferente, como block_3_expand_relu, resulta em uma redução espacial diferente. Por exemplo, uma entrada de 96x96 resultaria em uma saída de 24x24.</a:t>
            </a:r>
            <a:endParaRPr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608"/>
        <p:cNvGrpSpPr/>
        <p:nvPr/>
      </p:nvGrpSpPr>
      <p:grpSpPr>
        <a:xfrm>
          <a:off x="0" y="0"/>
          <a:ext cx="0" cy="0"/>
          <a:chOff x="0" y="0"/>
          <a:chExt cx="0" cy="0"/>
        </a:xfrm>
      </p:grpSpPr>
      <p:sp>
        <p:nvSpPr>
          <p:cNvPr id="609" name="Google Shape;609;p6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Arquitetura e funcionamento</a:t>
            </a:r>
            <a:endParaRPr/>
          </a:p>
        </p:txBody>
      </p:sp>
      <p:sp>
        <p:nvSpPr>
          <p:cNvPr id="610" name="Google Shape;610;p61"/>
          <p:cNvSpPr txBox="1">
            <a:spLocks noGrp="1"/>
          </p:cNvSpPr>
          <p:nvPr>
            <p:ph type="body" idx="1"/>
          </p:nvPr>
        </p:nvSpPr>
        <p:spPr>
          <a:xfrm>
            <a:off x="838200" y="1690688"/>
            <a:ext cx="10515600" cy="4351338"/>
          </a:xfrm>
          <a:prstGeom prst="rect">
            <a:avLst/>
          </a:prstGeom>
          <a:noFill/>
          <a:ln>
            <a:noFill/>
          </a:ln>
        </p:spPr>
        <p:txBody>
          <a:bodyPr spcFirstLastPara="1" wrap="square" lIns="91425" tIns="45700" rIns="91425" bIns="45700" anchor="t" anchorCtr="0">
            <a:normAutofit fontScale="92500"/>
          </a:bodyPr>
          <a:lstStyle/>
          <a:p>
            <a:pPr marL="228600" lvl="0" indent="-228600" algn="just" rtl="0">
              <a:lnSpc>
                <a:spcPct val="90000"/>
              </a:lnSpc>
              <a:spcBef>
                <a:spcPts val="0"/>
              </a:spcBef>
              <a:spcAft>
                <a:spcPts val="0"/>
              </a:spcAft>
              <a:buClr>
                <a:schemeClr val="dk1"/>
              </a:buClr>
              <a:buSzPct val="100000"/>
              <a:buChar char="•"/>
            </a:pPr>
            <a:r>
              <a:rPr lang="pt-BR" b="1" dirty="0"/>
              <a:t>Otimização de Parâmetros: </a:t>
            </a:r>
            <a:r>
              <a:rPr lang="pt-BR" dirty="0"/>
              <a:t>Cortar em um ponto diferente significa usar menos do </a:t>
            </a:r>
            <a:r>
              <a:rPr lang="pt-BR" dirty="0" err="1"/>
              <a:t>backbone</a:t>
            </a:r>
            <a:r>
              <a:rPr lang="pt-BR" dirty="0"/>
              <a:t> do </a:t>
            </a:r>
            <a:r>
              <a:rPr lang="pt-BR" dirty="0" err="1"/>
              <a:t>MobileNet</a:t>
            </a:r>
            <a:r>
              <a:rPr lang="pt-BR" dirty="0"/>
              <a:t>, resultando em um modelo com metade dos parâmetros. Aumentar o valor de alfa pode compensar essa redução de parâmetros. Este alfa é quem controla largura da rede (Trade-off).</a:t>
            </a:r>
            <a:endParaRPr dirty="0"/>
          </a:p>
          <a:p>
            <a:pPr marL="685800" lvl="1" indent="-228600" algn="just" rtl="0">
              <a:lnSpc>
                <a:spcPct val="90000"/>
              </a:lnSpc>
              <a:spcBef>
                <a:spcPts val="500"/>
              </a:spcBef>
              <a:spcAft>
                <a:spcPts val="0"/>
              </a:spcAft>
              <a:buClr>
                <a:schemeClr val="dk1"/>
              </a:buClr>
              <a:buSzPct val="100000"/>
              <a:buChar char="•"/>
            </a:pPr>
            <a:r>
              <a:rPr lang="pt-BR" dirty="0"/>
              <a:t>Se alfa &lt; 1.0, diminui proporcionalmente o número de filtros em cada camada.</a:t>
            </a:r>
            <a:endParaRPr dirty="0"/>
          </a:p>
          <a:p>
            <a:pPr marL="685800" lvl="1" indent="-228600" algn="just" rtl="0">
              <a:lnSpc>
                <a:spcPct val="90000"/>
              </a:lnSpc>
              <a:spcBef>
                <a:spcPts val="500"/>
              </a:spcBef>
              <a:spcAft>
                <a:spcPts val="0"/>
              </a:spcAft>
              <a:buClr>
                <a:schemeClr val="dk1"/>
              </a:buClr>
              <a:buSzPct val="100000"/>
              <a:buChar char="•"/>
            </a:pPr>
            <a:r>
              <a:rPr lang="pt-BR" dirty="0"/>
              <a:t>Se alfa &gt; 1.0, aumenta proporcionalmente o número de filtros em cada camada.</a:t>
            </a:r>
            <a:endParaRPr dirty="0"/>
          </a:p>
          <a:p>
            <a:pPr marL="685800" lvl="1" indent="-228600" algn="just" rtl="0">
              <a:lnSpc>
                <a:spcPct val="90000"/>
              </a:lnSpc>
              <a:spcBef>
                <a:spcPts val="500"/>
              </a:spcBef>
              <a:spcAft>
                <a:spcPts val="0"/>
              </a:spcAft>
              <a:buClr>
                <a:schemeClr val="dk1"/>
              </a:buClr>
              <a:buSzPct val="100000"/>
              <a:buChar char="•"/>
            </a:pPr>
            <a:r>
              <a:rPr lang="pt-BR" dirty="0"/>
              <a:t>Se alfa = 1, o número padrão de filtros usado em cada camada.</a:t>
            </a:r>
            <a:endParaRPr dirty="0"/>
          </a:p>
          <a:p>
            <a:pPr marL="228600" lvl="0" indent="-77470" algn="just" rtl="0">
              <a:lnSpc>
                <a:spcPct val="90000"/>
              </a:lnSpc>
              <a:spcBef>
                <a:spcPts val="1000"/>
              </a:spcBef>
              <a:spcAft>
                <a:spcPts val="0"/>
              </a:spcAft>
              <a:buClr>
                <a:schemeClr val="dk1"/>
              </a:buClr>
              <a:buSzPct val="100000"/>
              <a:buNone/>
            </a:pPr>
            <a:endParaRPr dirty="0"/>
          </a:p>
          <a:p>
            <a:pPr marL="228600" lvl="0" indent="-228600" algn="just" rtl="0">
              <a:lnSpc>
                <a:spcPct val="90000"/>
              </a:lnSpc>
              <a:spcBef>
                <a:spcPts val="1000"/>
              </a:spcBef>
              <a:spcAft>
                <a:spcPts val="0"/>
              </a:spcAft>
              <a:buClr>
                <a:schemeClr val="dk1"/>
              </a:buClr>
              <a:buSzPct val="100000"/>
              <a:buChar char="•"/>
            </a:pPr>
            <a:r>
              <a:rPr lang="pt-BR" b="1" dirty="0"/>
              <a:t>Arquitetura Futura: </a:t>
            </a:r>
            <a:r>
              <a:rPr lang="pt-BR" dirty="0"/>
              <a:t>Versões futuras do FOMO planejam alterar esta redução de parâmetros com uma arquitetura no estilo </a:t>
            </a:r>
            <a:r>
              <a:rPr lang="pt-BR" dirty="0" err="1"/>
              <a:t>U-Net</a:t>
            </a:r>
            <a:r>
              <a:rPr lang="pt-BR" dirty="0"/>
              <a:t>.</a:t>
            </a:r>
            <a:endParaRPr dirty="0"/>
          </a:p>
          <a:p>
            <a:pPr marL="228600" lvl="0" indent="-77470" algn="just" rtl="0">
              <a:lnSpc>
                <a:spcPct val="90000"/>
              </a:lnSpc>
              <a:spcBef>
                <a:spcPts val="1000"/>
              </a:spcBef>
              <a:spcAft>
                <a:spcPts val="0"/>
              </a:spcAft>
              <a:buClr>
                <a:schemeClr val="dk1"/>
              </a:buClr>
              <a:buSzPct val="100000"/>
              <a:buNone/>
            </a:pPr>
            <a:endParaRPr dirty="0"/>
          </a:p>
          <a:p>
            <a:pPr marL="228600" lvl="0" indent="-77470" algn="l" rtl="0">
              <a:lnSpc>
                <a:spcPct val="90000"/>
              </a:lnSpc>
              <a:spcBef>
                <a:spcPts val="1000"/>
              </a:spcBef>
              <a:spcAft>
                <a:spcPts val="0"/>
              </a:spcAft>
              <a:buClr>
                <a:schemeClr val="dk1"/>
              </a:buClr>
              <a:buSzPct val="100000"/>
              <a:buNone/>
            </a:pPr>
            <a:endParaRPr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615"/>
        <p:cNvGrpSpPr/>
        <p:nvPr/>
      </p:nvGrpSpPr>
      <p:grpSpPr>
        <a:xfrm>
          <a:off x="0" y="0"/>
          <a:ext cx="0" cy="0"/>
          <a:chOff x="0" y="0"/>
          <a:chExt cx="0" cy="0"/>
        </a:xfrm>
      </p:grpSpPr>
      <p:sp>
        <p:nvSpPr>
          <p:cNvPr id="616" name="Google Shape;616;p6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Arquitetura e funcionamento</a:t>
            </a:r>
            <a:endParaRPr/>
          </a:p>
        </p:txBody>
      </p:sp>
      <p:sp>
        <p:nvSpPr>
          <p:cNvPr id="617" name="Google Shape;617;p62"/>
          <p:cNvSpPr txBox="1">
            <a:spLocks noGrp="1"/>
          </p:cNvSpPr>
          <p:nvPr>
            <p:ph type="body" idx="1"/>
          </p:nvPr>
        </p:nvSpPr>
        <p:spPr>
          <a:xfrm>
            <a:off x="838200" y="1690688"/>
            <a:ext cx="10515600" cy="4351338"/>
          </a:xfrm>
          <a:prstGeom prst="rect">
            <a:avLst/>
          </a:prstGeom>
          <a:noFill/>
          <a:ln>
            <a:noFill/>
          </a:ln>
        </p:spPr>
        <p:txBody>
          <a:bodyPr spcFirstLastPara="1" wrap="square" lIns="91425" tIns="45700" rIns="91425" bIns="45700" anchor="t" anchorCtr="0">
            <a:normAutofit fontScale="92500" lnSpcReduction="20000"/>
          </a:bodyPr>
          <a:lstStyle/>
          <a:p>
            <a:pPr marL="228600" lvl="0" indent="-228600" algn="just" rtl="0">
              <a:lnSpc>
                <a:spcPct val="90000"/>
              </a:lnSpc>
              <a:spcBef>
                <a:spcPts val="0"/>
              </a:spcBef>
              <a:spcAft>
                <a:spcPts val="0"/>
              </a:spcAft>
              <a:buClr>
                <a:schemeClr val="dk1"/>
              </a:buClr>
              <a:buSzPts val="2800"/>
              <a:buChar char="•"/>
            </a:pPr>
            <a:r>
              <a:rPr lang="pt-BR" b="1" dirty="0"/>
              <a:t>Requisitos de Memória: </a:t>
            </a:r>
            <a:r>
              <a:rPr lang="pt-BR" dirty="0"/>
              <a:t>O modelo deve caber na memória do alvo (flash/RAM), assim como o buffer de imagem e a lógica do aplicativo. Recomenda-se um alvo com pelo menos 512 KB. É possível utilizar apenas 200 KB para flash, para imagens de 64x64 pixels.</a:t>
            </a:r>
            <a:endParaRPr dirty="0"/>
          </a:p>
          <a:p>
            <a:pPr marL="228600" lvl="0" indent="-50800" algn="just" rtl="0">
              <a:lnSpc>
                <a:spcPct val="90000"/>
              </a:lnSpc>
              <a:spcBef>
                <a:spcPts val="1000"/>
              </a:spcBef>
              <a:spcAft>
                <a:spcPts val="0"/>
              </a:spcAft>
              <a:buClr>
                <a:schemeClr val="dk1"/>
              </a:buClr>
              <a:buSzPts val="2800"/>
              <a:buNone/>
            </a:pPr>
            <a:endParaRPr dirty="0"/>
          </a:p>
          <a:p>
            <a:pPr marL="228600" lvl="0" indent="-228600" algn="just" rtl="0">
              <a:lnSpc>
                <a:spcPct val="90000"/>
              </a:lnSpc>
              <a:spcBef>
                <a:spcPts val="1000"/>
              </a:spcBef>
              <a:spcAft>
                <a:spcPts val="0"/>
              </a:spcAft>
              <a:buClr>
                <a:schemeClr val="dk1"/>
              </a:buClr>
              <a:buSzPts val="2800"/>
              <a:buChar char="•"/>
            </a:pPr>
            <a:r>
              <a:rPr lang="pt-BR" b="1" dirty="0"/>
              <a:t>Latência: </a:t>
            </a:r>
            <a:r>
              <a:rPr lang="pt-BR" dirty="0"/>
              <a:t>A velocidade do alvo determina o número máximo de frames que podem ser processados. </a:t>
            </a:r>
            <a:r>
              <a:rPr lang="pt-BR" dirty="0" err="1"/>
              <a:t>MCUs</a:t>
            </a:r>
            <a:r>
              <a:rPr lang="pt-BR" dirty="0"/>
              <a:t> rodando a 80 MHz podem processar uma imagem de 64x64 pixels em menos de um segundo.</a:t>
            </a:r>
          </a:p>
          <a:p>
            <a:pPr marL="228600" indent="-228600" algn="just">
              <a:buSzPts val="2800"/>
            </a:pPr>
            <a:endParaRPr lang="pt-BR" b="1" dirty="0"/>
          </a:p>
          <a:p>
            <a:pPr marL="228600" indent="-228600" algn="just">
              <a:buSzPts val="2800"/>
            </a:pPr>
            <a:r>
              <a:rPr lang="pt-BR" b="1" dirty="0"/>
              <a:t>Modificações: </a:t>
            </a:r>
            <a:r>
              <a:rPr lang="pt-BR" dirty="0"/>
              <a:t>Podem serem feitas modificações ainda no modelo nas camadas de saída, alguns parâmetros como </a:t>
            </a:r>
            <a:r>
              <a:rPr lang="pt-BR" i="1" dirty="0" err="1"/>
              <a:t>object_weights</a:t>
            </a:r>
            <a:r>
              <a:rPr lang="pt-BR" i="1" dirty="0"/>
              <a:t>, learning rate, </a:t>
            </a:r>
            <a:r>
              <a:rPr lang="pt-BR" dirty="0"/>
              <a:t>camadas </a:t>
            </a:r>
            <a:r>
              <a:rPr lang="pt-BR" dirty="0" err="1"/>
              <a:t>convolucionais</a:t>
            </a:r>
            <a:r>
              <a:rPr lang="pt-BR" dirty="0"/>
              <a:t>, enfim. Tudo dentro do EDGE IMPULSE.</a:t>
            </a:r>
            <a:endParaRPr lang="pt-BR" b="1" i="1" dirty="0"/>
          </a:p>
          <a:p>
            <a:pPr marL="228600" lvl="0" indent="-228600" algn="just" rtl="0">
              <a:lnSpc>
                <a:spcPct val="90000"/>
              </a:lnSpc>
              <a:spcBef>
                <a:spcPts val="1000"/>
              </a:spcBef>
              <a:spcAft>
                <a:spcPts val="0"/>
              </a:spcAft>
              <a:buClr>
                <a:schemeClr val="dk1"/>
              </a:buClr>
              <a:buSzPts val="2800"/>
              <a:buChar char="•"/>
            </a:pPr>
            <a:endParaRPr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17"/>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dirty="0"/>
              <a:t>Detecção de objetos</a:t>
            </a:r>
            <a:endParaRPr dirty="0"/>
          </a:p>
        </p:txBody>
      </p:sp>
      <p:pic>
        <p:nvPicPr>
          <p:cNvPr id="128" name="Google Shape;128;p17"/>
          <p:cNvPicPr preferRelativeResize="0"/>
          <p:nvPr/>
        </p:nvPicPr>
        <p:blipFill rotWithShape="1">
          <a:blip r:embed="rId3">
            <a:alphaModFix/>
          </a:blip>
          <a:srcRect t="42353" r="52296"/>
          <a:stretch/>
        </p:blipFill>
        <p:spPr>
          <a:xfrm>
            <a:off x="207725" y="2807912"/>
            <a:ext cx="2535176" cy="1561776"/>
          </a:xfrm>
          <a:prstGeom prst="rect">
            <a:avLst/>
          </a:prstGeom>
          <a:noFill/>
          <a:ln>
            <a:noFill/>
          </a:ln>
        </p:spPr>
      </p:pic>
      <p:cxnSp>
        <p:nvCxnSpPr>
          <p:cNvPr id="129" name="Google Shape;129;p17"/>
          <p:cNvCxnSpPr/>
          <p:nvPr/>
        </p:nvCxnSpPr>
        <p:spPr>
          <a:xfrm>
            <a:off x="2689101" y="3586538"/>
            <a:ext cx="376800" cy="4500"/>
          </a:xfrm>
          <a:prstGeom prst="straightConnector1">
            <a:avLst/>
          </a:prstGeom>
          <a:noFill/>
          <a:ln w="28575" cap="flat" cmpd="sng">
            <a:solidFill>
              <a:schemeClr val="dk2"/>
            </a:solidFill>
            <a:prstDash val="solid"/>
            <a:round/>
            <a:headEnd type="none" w="med" len="med"/>
            <a:tailEnd type="triangle" w="med" len="med"/>
          </a:ln>
        </p:spPr>
      </p:cxnSp>
      <p:pic>
        <p:nvPicPr>
          <p:cNvPr id="130" name="Google Shape;130;p17"/>
          <p:cNvPicPr preferRelativeResize="0"/>
          <p:nvPr/>
        </p:nvPicPr>
        <p:blipFill rotWithShape="1">
          <a:blip r:embed="rId3">
            <a:alphaModFix/>
          </a:blip>
          <a:srcRect l="15323" t="71388" r="74260" b="11095"/>
          <a:stretch/>
        </p:blipFill>
        <p:spPr>
          <a:xfrm>
            <a:off x="4957175" y="1930225"/>
            <a:ext cx="869999" cy="745774"/>
          </a:xfrm>
          <a:prstGeom prst="rect">
            <a:avLst/>
          </a:prstGeom>
          <a:noFill/>
          <a:ln>
            <a:noFill/>
          </a:ln>
        </p:spPr>
      </p:pic>
      <p:pic>
        <p:nvPicPr>
          <p:cNvPr id="131" name="Google Shape;131;p17"/>
          <p:cNvPicPr preferRelativeResize="0"/>
          <p:nvPr/>
        </p:nvPicPr>
        <p:blipFill rotWithShape="1">
          <a:blip r:embed="rId3">
            <a:alphaModFix/>
          </a:blip>
          <a:srcRect l="18480" t="72006" r="75877" b="14277"/>
          <a:stretch/>
        </p:blipFill>
        <p:spPr>
          <a:xfrm>
            <a:off x="5372300" y="2784393"/>
            <a:ext cx="455354" cy="564312"/>
          </a:xfrm>
          <a:prstGeom prst="rect">
            <a:avLst/>
          </a:prstGeom>
          <a:noFill/>
          <a:ln>
            <a:noFill/>
          </a:ln>
        </p:spPr>
      </p:pic>
      <p:pic>
        <p:nvPicPr>
          <p:cNvPr id="132" name="Google Shape;132;p17"/>
          <p:cNvPicPr preferRelativeResize="0"/>
          <p:nvPr/>
        </p:nvPicPr>
        <p:blipFill rotWithShape="1">
          <a:blip r:embed="rId3">
            <a:alphaModFix/>
          </a:blip>
          <a:srcRect l="27883" t="63463" r="67053" b="26811"/>
          <a:stretch/>
        </p:blipFill>
        <p:spPr>
          <a:xfrm>
            <a:off x="5251289" y="3548976"/>
            <a:ext cx="576373" cy="564325"/>
          </a:xfrm>
          <a:prstGeom prst="rect">
            <a:avLst/>
          </a:prstGeom>
          <a:noFill/>
          <a:ln>
            <a:noFill/>
          </a:ln>
        </p:spPr>
      </p:pic>
      <p:pic>
        <p:nvPicPr>
          <p:cNvPr id="133" name="Google Shape;133;p17"/>
          <p:cNvPicPr preferRelativeResize="0"/>
          <p:nvPr/>
        </p:nvPicPr>
        <p:blipFill rotWithShape="1">
          <a:blip r:embed="rId3">
            <a:alphaModFix/>
          </a:blip>
          <a:srcRect l="38036" t="63594" r="52296" b="29311"/>
          <a:stretch/>
        </p:blipFill>
        <p:spPr>
          <a:xfrm>
            <a:off x="4877992" y="4313575"/>
            <a:ext cx="1191876" cy="445925"/>
          </a:xfrm>
          <a:prstGeom prst="rect">
            <a:avLst/>
          </a:prstGeom>
          <a:noFill/>
          <a:ln>
            <a:noFill/>
          </a:ln>
        </p:spPr>
      </p:pic>
      <p:cxnSp>
        <p:nvCxnSpPr>
          <p:cNvPr id="134" name="Google Shape;134;p17"/>
          <p:cNvCxnSpPr>
            <a:stCxn id="135" idx="3"/>
            <a:endCxn id="130" idx="1"/>
          </p:cNvCxnSpPr>
          <p:nvPr/>
        </p:nvCxnSpPr>
        <p:spPr>
          <a:xfrm rot="10800000" flipH="1">
            <a:off x="4699088" y="2303000"/>
            <a:ext cx="258000" cy="1285800"/>
          </a:xfrm>
          <a:prstGeom prst="straightConnector1">
            <a:avLst/>
          </a:prstGeom>
          <a:noFill/>
          <a:ln w="28575" cap="flat" cmpd="sng">
            <a:solidFill>
              <a:schemeClr val="dk2"/>
            </a:solidFill>
            <a:prstDash val="solid"/>
            <a:round/>
            <a:headEnd type="none" w="med" len="med"/>
            <a:tailEnd type="triangle" w="med" len="med"/>
          </a:ln>
        </p:spPr>
      </p:cxnSp>
      <p:cxnSp>
        <p:nvCxnSpPr>
          <p:cNvPr id="136" name="Google Shape;136;p17"/>
          <p:cNvCxnSpPr>
            <a:stCxn id="135" idx="3"/>
            <a:endCxn id="133" idx="1"/>
          </p:cNvCxnSpPr>
          <p:nvPr/>
        </p:nvCxnSpPr>
        <p:spPr>
          <a:xfrm>
            <a:off x="4699088" y="3588800"/>
            <a:ext cx="178800" cy="947700"/>
          </a:xfrm>
          <a:prstGeom prst="straightConnector1">
            <a:avLst/>
          </a:prstGeom>
          <a:noFill/>
          <a:ln w="28575" cap="flat" cmpd="sng">
            <a:solidFill>
              <a:schemeClr val="dk2"/>
            </a:solidFill>
            <a:prstDash val="solid"/>
            <a:round/>
            <a:headEnd type="none" w="med" len="med"/>
            <a:tailEnd type="triangle" w="med" len="med"/>
          </a:ln>
        </p:spPr>
      </p:cxnSp>
      <p:cxnSp>
        <p:nvCxnSpPr>
          <p:cNvPr id="137" name="Google Shape;137;p17"/>
          <p:cNvCxnSpPr>
            <a:stCxn id="135" idx="3"/>
            <a:endCxn id="131" idx="1"/>
          </p:cNvCxnSpPr>
          <p:nvPr/>
        </p:nvCxnSpPr>
        <p:spPr>
          <a:xfrm rot="10800000" flipH="1">
            <a:off x="4699088" y="3066500"/>
            <a:ext cx="673200" cy="522300"/>
          </a:xfrm>
          <a:prstGeom prst="straightConnector1">
            <a:avLst/>
          </a:prstGeom>
          <a:noFill/>
          <a:ln w="28575" cap="flat" cmpd="sng">
            <a:solidFill>
              <a:schemeClr val="dk2"/>
            </a:solidFill>
            <a:prstDash val="solid"/>
            <a:round/>
            <a:headEnd type="none" w="med" len="med"/>
            <a:tailEnd type="triangle" w="med" len="med"/>
          </a:ln>
        </p:spPr>
      </p:cxnSp>
      <p:cxnSp>
        <p:nvCxnSpPr>
          <p:cNvPr id="138" name="Google Shape;138;p17"/>
          <p:cNvCxnSpPr>
            <a:stCxn id="135" idx="3"/>
            <a:endCxn id="132" idx="1"/>
          </p:cNvCxnSpPr>
          <p:nvPr/>
        </p:nvCxnSpPr>
        <p:spPr>
          <a:xfrm>
            <a:off x="4699088" y="3588800"/>
            <a:ext cx="552300" cy="242400"/>
          </a:xfrm>
          <a:prstGeom prst="straightConnector1">
            <a:avLst/>
          </a:prstGeom>
          <a:noFill/>
          <a:ln w="28575" cap="flat" cmpd="sng">
            <a:solidFill>
              <a:schemeClr val="dk2"/>
            </a:solidFill>
            <a:prstDash val="solid"/>
            <a:round/>
            <a:headEnd type="none" w="med" len="med"/>
            <a:tailEnd type="triangle" w="med" len="med"/>
          </a:ln>
        </p:spPr>
      </p:cxnSp>
      <p:cxnSp>
        <p:nvCxnSpPr>
          <p:cNvPr id="139" name="Google Shape;139;p17"/>
          <p:cNvCxnSpPr>
            <a:endCxn id="140" idx="1"/>
          </p:cNvCxnSpPr>
          <p:nvPr/>
        </p:nvCxnSpPr>
        <p:spPr>
          <a:xfrm rot="10800000" flipH="1">
            <a:off x="5965025" y="3207213"/>
            <a:ext cx="1014300" cy="1375500"/>
          </a:xfrm>
          <a:prstGeom prst="straightConnector1">
            <a:avLst/>
          </a:prstGeom>
          <a:noFill/>
          <a:ln w="28575" cap="flat" cmpd="sng">
            <a:solidFill>
              <a:schemeClr val="dk2"/>
            </a:solidFill>
            <a:prstDash val="solid"/>
            <a:round/>
            <a:headEnd type="none" w="med" len="med"/>
            <a:tailEnd type="triangle" w="med" len="med"/>
          </a:ln>
        </p:spPr>
      </p:cxnSp>
      <p:cxnSp>
        <p:nvCxnSpPr>
          <p:cNvPr id="141" name="Google Shape;141;p17"/>
          <p:cNvCxnSpPr>
            <a:endCxn id="140" idx="1"/>
          </p:cNvCxnSpPr>
          <p:nvPr/>
        </p:nvCxnSpPr>
        <p:spPr>
          <a:xfrm rot="10800000" flipH="1">
            <a:off x="5827625" y="3207213"/>
            <a:ext cx="1151700" cy="624000"/>
          </a:xfrm>
          <a:prstGeom prst="straightConnector1">
            <a:avLst/>
          </a:prstGeom>
          <a:noFill/>
          <a:ln w="28575" cap="flat" cmpd="sng">
            <a:solidFill>
              <a:schemeClr val="dk2"/>
            </a:solidFill>
            <a:prstDash val="solid"/>
            <a:round/>
            <a:headEnd type="none" w="med" len="med"/>
            <a:tailEnd type="triangle" w="med" len="med"/>
          </a:ln>
        </p:spPr>
      </p:cxnSp>
      <p:cxnSp>
        <p:nvCxnSpPr>
          <p:cNvPr id="142" name="Google Shape;142;p17"/>
          <p:cNvCxnSpPr>
            <a:endCxn id="140" idx="1"/>
          </p:cNvCxnSpPr>
          <p:nvPr/>
        </p:nvCxnSpPr>
        <p:spPr>
          <a:xfrm>
            <a:off x="5827625" y="3089613"/>
            <a:ext cx="1151700" cy="117600"/>
          </a:xfrm>
          <a:prstGeom prst="straightConnector1">
            <a:avLst/>
          </a:prstGeom>
          <a:noFill/>
          <a:ln w="28575" cap="flat" cmpd="sng">
            <a:solidFill>
              <a:schemeClr val="dk2"/>
            </a:solidFill>
            <a:prstDash val="solid"/>
            <a:round/>
            <a:headEnd type="none" w="med" len="med"/>
            <a:tailEnd type="triangle" w="med" len="med"/>
          </a:ln>
        </p:spPr>
      </p:cxnSp>
      <p:cxnSp>
        <p:nvCxnSpPr>
          <p:cNvPr id="143" name="Google Shape;143;p17"/>
          <p:cNvCxnSpPr>
            <a:endCxn id="140" idx="1"/>
          </p:cNvCxnSpPr>
          <p:nvPr/>
        </p:nvCxnSpPr>
        <p:spPr>
          <a:xfrm>
            <a:off x="5856425" y="2303013"/>
            <a:ext cx="1122900" cy="904200"/>
          </a:xfrm>
          <a:prstGeom prst="straightConnector1">
            <a:avLst/>
          </a:prstGeom>
          <a:noFill/>
          <a:ln w="28575" cap="flat" cmpd="sng">
            <a:solidFill>
              <a:schemeClr val="dk2"/>
            </a:solidFill>
            <a:prstDash val="solid"/>
            <a:round/>
            <a:headEnd type="none" w="med" len="med"/>
            <a:tailEnd type="triangle" w="med" len="med"/>
          </a:ln>
        </p:spPr>
      </p:cxnSp>
      <p:sp>
        <p:nvSpPr>
          <p:cNvPr id="140" name="Google Shape;140;p17"/>
          <p:cNvSpPr/>
          <p:nvPr/>
        </p:nvSpPr>
        <p:spPr>
          <a:xfrm>
            <a:off x="6979325" y="2645913"/>
            <a:ext cx="1460700" cy="1122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pt-BR" sz="3100">
                <a:latin typeface="Calibri"/>
                <a:ea typeface="Calibri"/>
                <a:cs typeface="Calibri"/>
                <a:sym typeface="Calibri"/>
              </a:rPr>
              <a:t>CNN</a:t>
            </a:r>
            <a:endParaRPr sz="3100">
              <a:latin typeface="Calibri"/>
              <a:ea typeface="Calibri"/>
              <a:cs typeface="Calibri"/>
              <a:sym typeface="Calibri"/>
            </a:endParaRPr>
          </a:p>
        </p:txBody>
      </p:sp>
      <p:sp>
        <p:nvSpPr>
          <p:cNvPr id="144" name="Google Shape;144;p17"/>
          <p:cNvSpPr/>
          <p:nvPr/>
        </p:nvSpPr>
        <p:spPr>
          <a:xfrm>
            <a:off x="8784700" y="2638863"/>
            <a:ext cx="1460700" cy="1122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pt-BR" sz="3100">
                <a:latin typeface="Calibri"/>
                <a:ea typeface="Calibri"/>
                <a:cs typeface="Calibri"/>
                <a:sym typeface="Calibri"/>
              </a:rPr>
              <a:t>SVM</a:t>
            </a:r>
            <a:endParaRPr sz="3100">
              <a:latin typeface="Calibri"/>
              <a:ea typeface="Calibri"/>
              <a:cs typeface="Calibri"/>
              <a:sym typeface="Calibri"/>
            </a:endParaRPr>
          </a:p>
        </p:txBody>
      </p:sp>
      <p:cxnSp>
        <p:nvCxnSpPr>
          <p:cNvPr id="145" name="Google Shape;145;p17"/>
          <p:cNvCxnSpPr>
            <a:stCxn id="140" idx="3"/>
            <a:endCxn id="144" idx="1"/>
          </p:cNvCxnSpPr>
          <p:nvPr/>
        </p:nvCxnSpPr>
        <p:spPr>
          <a:xfrm rot="10800000" flipH="1">
            <a:off x="8440025" y="3200313"/>
            <a:ext cx="344700" cy="6900"/>
          </a:xfrm>
          <a:prstGeom prst="straightConnector1">
            <a:avLst/>
          </a:prstGeom>
          <a:noFill/>
          <a:ln w="28575" cap="flat" cmpd="sng">
            <a:solidFill>
              <a:schemeClr val="dk2"/>
            </a:solidFill>
            <a:prstDash val="solid"/>
            <a:round/>
            <a:headEnd type="none" w="med" len="med"/>
            <a:tailEnd type="triangle" w="med" len="med"/>
          </a:ln>
        </p:spPr>
      </p:cxnSp>
      <p:cxnSp>
        <p:nvCxnSpPr>
          <p:cNvPr id="146" name="Google Shape;146;p17"/>
          <p:cNvCxnSpPr/>
          <p:nvPr/>
        </p:nvCxnSpPr>
        <p:spPr>
          <a:xfrm rot="10800000" flipH="1">
            <a:off x="10245400" y="3196713"/>
            <a:ext cx="344700" cy="6900"/>
          </a:xfrm>
          <a:prstGeom prst="straightConnector1">
            <a:avLst/>
          </a:prstGeom>
          <a:noFill/>
          <a:ln w="28575" cap="flat" cmpd="sng">
            <a:solidFill>
              <a:schemeClr val="dk2"/>
            </a:solidFill>
            <a:prstDash val="solid"/>
            <a:round/>
            <a:headEnd type="none" w="med" len="med"/>
            <a:tailEnd type="triangle" w="med" len="med"/>
          </a:ln>
        </p:spPr>
      </p:cxnSp>
      <p:sp>
        <p:nvSpPr>
          <p:cNvPr id="147" name="Google Shape;147;p17"/>
          <p:cNvSpPr/>
          <p:nvPr/>
        </p:nvSpPr>
        <p:spPr>
          <a:xfrm>
            <a:off x="10590075" y="2638863"/>
            <a:ext cx="1460700" cy="1122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pt-BR" sz="1800">
                <a:latin typeface="Calibri"/>
                <a:ea typeface="Calibri"/>
                <a:cs typeface="Calibri"/>
                <a:sym typeface="Calibri"/>
              </a:rPr>
              <a:t>Classificador carro</a:t>
            </a:r>
            <a:endParaRPr sz="1800">
              <a:latin typeface="Calibri"/>
              <a:ea typeface="Calibri"/>
              <a:cs typeface="Calibri"/>
              <a:sym typeface="Calibri"/>
            </a:endParaRPr>
          </a:p>
          <a:p>
            <a:pPr marL="0" lvl="0" indent="0" algn="ctr" rtl="0">
              <a:spcBef>
                <a:spcPts val="0"/>
              </a:spcBef>
              <a:spcAft>
                <a:spcPts val="0"/>
              </a:spcAft>
              <a:buNone/>
            </a:pPr>
            <a:r>
              <a:rPr lang="pt-BR" sz="1800">
                <a:latin typeface="Calibri"/>
                <a:ea typeface="Calibri"/>
                <a:cs typeface="Calibri"/>
                <a:sym typeface="Calibri"/>
              </a:rPr>
              <a:t>pessoa</a:t>
            </a:r>
            <a:endParaRPr sz="1800">
              <a:latin typeface="Calibri"/>
              <a:ea typeface="Calibri"/>
              <a:cs typeface="Calibri"/>
              <a:sym typeface="Calibri"/>
            </a:endParaRPr>
          </a:p>
          <a:p>
            <a:pPr marL="0" lvl="0" indent="0" algn="ctr" rtl="0">
              <a:spcBef>
                <a:spcPts val="0"/>
              </a:spcBef>
              <a:spcAft>
                <a:spcPts val="0"/>
              </a:spcAft>
              <a:buNone/>
            </a:pPr>
            <a:r>
              <a:rPr lang="pt-BR" sz="1800">
                <a:latin typeface="Calibri"/>
                <a:ea typeface="Calibri"/>
                <a:cs typeface="Calibri"/>
                <a:sym typeface="Calibri"/>
              </a:rPr>
              <a:t>cachorro</a:t>
            </a:r>
            <a:endParaRPr sz="1800">
              <a:latin typeface="Calibri"/>
              <a:ea typeface="Calibri"/>
              <a:cs typeface="Calibri"/>
              <a:sym typeface="Calibri"/>
            </a:endParaRPr>
          </a:p>
        </p:txBody>
      </p:sp>
      <p:cxnSp>
        <p:nvCxnSpPr>
          <p:cNvPr id="148" name="Google Shape;148;p17"/>
          <p:cNvCxnSpPr/>
          <p:nvPr/>
        </p:nvCxnSpPr>
        <p:spPr>
          <a:xfrm>
            <a:off x="11317125" y="3761475"/>
            <a:ext cx="6600" cy="532800"/>
          </a:xfrm>
          <a:prstGeom prst="straightConnector1">
            <a:avLst/>
          </a:prstGeom>
          <a:noFill/>
          <a:ln w="28575" cap="flat" cmpd="sng">
            <a:solidFill>
              <a:schemeClr val="dk2"/>
            </a:solidFill>
            <a:prstDash val="solid"/>
            <a:round/>
            <a:headEnd type="none" w="med" len="med"/>
            <a:tailEnd type="triangle" w="med" len="med"/>
          </a:ln>
        </p:spPr>
      </p:cxnSp>
      <p:sp>
        <p:nvSpPr>
          <p:cNvPr id="149" name="Google Shape;149;p17"/>
          <p:cNvSpPr/>
          <p:nvPr/>
        </p:nvSpPr>
        <p:spPr>
          <a:xfrm>
            <a:off x="10590075" y="4294263"/>
            <a:ext cx="1460700" cy="1122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pt-BR" sz="1800">
                <a:latin typeface="Calibri"/>
                <a:ea typeface="Calibri"/>
                <a:cs typeface="Calibri"/>
                <a:sym typeface="Calibri"/>
              </a:rPr>
              <a:t>Regressor</a:t>
            </a:r>
            <a:endParaRPr sz="1800">
              <a:latin typeface="Calibri"/>
              <a:ea typeface="Calibri"/>
              <a:cs typeface="Calibri"/>
              <a:sym typeface="Calibri"/>
            </a:endParaRPr>
          </a:p>
          <a:p>
            <a:pPr marL="0" lvl="0" indent="0" algn="ctr" rtl="0">
              <a:spcBef>
                <a:spcPts val="0"/>
              </a:spcBef>
              <a:spcAft>
                <a:spcPts val="0"/>
              </a:spcAft>
              <a:buNone/>
            </a:pPr>
            <a:r>
              <a:rPr lang="pt-BR" sz="1800">
                <a:latin typeface="Calibri"/>
                <a:ea typeface="Calibri"/>
                <a:cs typeface="Calibri"/>
                <a:sym typeface="Calibri"/>
              </a:rPr>
              <a:t>dx, dy, dw, dh</a:t>
            </a:r>
            <a:endParaRPr sz="1800">
              <a:latin typeface="Calibri"/>
              <a:ea typeface="Calibri"/>
              <a:cs typeface="Calibri"/>
              <a:sym typeface="Calibri"/>
            </a:endParaRPr>
          </a:p>
        </p:txBody>
      </p:sp>
      <p:cxnSp>
        <p:nvCxnSpPr>
          <p:cNvPr id="150" name="Google Shape;150;p17"/>
          <p:cNvCxnSpPr>
            <a:stCxn id="133" idx="3"/>
          </p:cNvCxnSpPr>
          <p:nvPr/>
        </p:nvCxnSpPr>
        <p:spPr>
          <a:xfrm>
            <a:off x="6069868" y="4536537"/>
            <a:ext cx="4356600" cy="801300"/>
          </a:xfrm>
          <a:prstGeom prst="bentConnector3">
            <a:avLst>
              <a:gd name="adj1" fmla="val 50000"/>
            </a:avLst>
          </a:prstGeom>
          <a:noFill/>
          <a:ln w="28575" cap="flat" cmpd="sng">
            <a:solidFill>
              <a:schemeClr val="dk2"/>
            </a:solidFill>
            <a:prstDash val="lgDashDot"/>
            <a:round/>
            <a:headEnd type="none" w="med" len="med"/>
            <a:tailEnd type="triangle" w="med" len="med"/>
          </a:ln>
        </p:spPr>
      </p:cxnSp>
      <p:cxnSp>
        <p:nvCxnSpPr>
          <p:cNvPr id="151" name="Google Shape;151;p17"/>
          <p:cNvCxnSpPr/>
          <p:nvPr/>
        </p:nvCxnSpPr>
        <p:spPr>
          <a:xfrm flipH="1">
            <a:off x="8204963" y="3768513"/>
            <a:ext cx="7800" cy="752700"/>
          </a:xfrm>
          <a:prstGeom prst="straightConnector1">
            <a:avLst/>
          </a:prstGeom>
          <a:noFill/>
          <a:ln w="28575" cap="flat" cmpd="sng">
            <a:solidFill>
              <a:schemeClr val="dk2"/>
            </a:solidFill>
            <a:prstDash val="lgDashDot"/>
            <a:round/>
            <a:headEnd type="none" w="med" len="med"/>
            <a:tailEnd type="triangle" w="med" len="med"/>
          </a:ln>
        </p:spPr>
      </p:cxnSp>
      <p:sp>
        <p:nvSpPr>
          <p:cNvPr id="135" name="Google Shape;135;p17"/>
          <p:cNvSpPr/>
          <p:nvPr/>
        </p:nvSpPr>
        <p:spPr>
          <a:xfrm>
            <a:off x="3065888" y="2987750"/>
            <a:ext cx="1633200" cy="1202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pt-BR" sz="2800">
                <a:solidFill>
                  <a:schemeClr val="dk1"/>
                </a:solidFill>
                <a:latin typeface="Calibri"/>
                <a:ea typeface="Calibri"/>
                <a:cs typeface="Calibri"/>
                <a:sym typeface="Calibri"/>
              </a:rPr>
              <a:t>Regiões propostas</a:t>
            </a:r>
            <a:endParaRPr sz="3100">
              <a:latin typeface="Calibri"/>
              <a:ea typeface="Calibri"/>
              <a:cs typeface="Calibri"/>
              <a:sym typeface="Calibri"/>
            </a:endParaRPr>
          </a:p>
        </p:txBody>
      </p:sp>
      <p:sp>
        <p:nvSpPr>
          <p:cNvPr id="2" name="CaixaDeTexto 1">
            <a:extLst>
              <a:ext uri="{FF2B5EF4-FFF2-40B4-BE49-F238E27FC236}">
                <a16:creationId xmlns:a16="http://schemas.microsoft.com/office/drawing/2014/main" id="{A3D2A7C2-E626-5AE6-917C-2F5514AEE12D}"/>
              </a:ext>
            </a:extLst>
          </p:cNvPr>
          <p:cNvSpPr txBox="1"/>
          <p:nvPr/>
        </p:nvSpPr>
        <p:spPr>
          <a:xfrm>
            <a:off x="207725" y="2255718"/>
            <a:ext cx="4520134" cy="430887"/>
          </a:xfrm>
          <a:prstGeom prst="rect">
            <a:avLst/>
          </a:prstGeom>
          <a:noFill/>
        </p:spPr>
        <p:txBody>
          <a:bodyPr wrap="square" rtlCol="0">
            <a:spAutoFit/>
          </a:bodyPr>
          <a:lstStyle/>
          <a:p>
            <a:r>
              <a:rPr lang="pt-BR" sz="2200" b="1" dirty="0">
                <a:latin typeface="Calibri" panose="020F0502020204030204" pitchFamily="34" charset="0"/>
                <a:ea typeface="Calibri" panose="020F0502020204030204" pitchFamily="34" charset="0"/>
                <a:cs typeface="Calibri" panose="020F0502020204030204" pitchFamily="34" charset="0"/>
              </a:rPr>
              <a:t>Region-based CNNs (R-CNN)</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622"/>
        <p:cNvGrpSpPr/>
        <p:nvPr/>
      </p:nvGrpSpPr>
      <p:grpSpPr>
        <a:xfrm>
          <a:off x="0" y="0"/>
          <a:ext cx="0" cy="0"/>
          <a:chOff x="0" y="0"/>
          <a:chExt cx="0" cy="0"/>
        </a:xfrm>
      </p:grpSpPr>
      <p:sp>
        <p:nvSpPr>
          <p:cNvPr id="623" name="Google Shape;623;p6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Arquitetura e funcionamento</a:t>
            </a:r>
            <a:endParaRPr/>
          </a:p>
        </p:txBody>
      </p:sp>
      <p:sp>
        <p:nvSpPr>
          <p:cNvPr id="624" name="Google Shape;624;p63"/>
          <p:cNvSpPr txBox="1">
            <a:spLocks noGrp="1"/>
          </p:cNvSpPr>
          <p:nvPr>
            <p:ph type="body" idx="1"/>
          </p:nvPr>
        </p:nvSpPr>
        <p:spPr>
          <a:xfrm>
            <a:off x="838200" y="1690688"/>
            <a:ext cx="10515600" cy="4351338"/>
          </a:xfrm>
          <a:prstGeom prst="rect">
            <a:avLst/>
          </a:prstGeom>
          <a:noFill/>
          <a:ln>
            <a:noFill/>
          </a:ln>
        </p:spPr>
        <p:txBody>
          <a:bodyPr spcFirstLastPara="1" wrap="square" lIns="91425" tIns="45700" rIns="91425" bIns="45700" anchor="t" anchorCtr="0">
            <a:normAutofit/>
          </a:bodyPr>
          <a:lstStyle/>
          <a:p>
            <a:pPr marL="228600" lvl="0" indent="-228600" algn="just" rtl="0">
              <a:lnSpc>
                <a:spcPct val="90000"/>
              </a:lnSpc>
              <a:spcBef>
                <a:spcPts val="0"/>
              </a:spcBef>
              <a:spcAft>
                <a:spcPts val="0"/>
              </a:spcAft>
              <a:buClr>
                <a:schemeClr val="dk1"/>
              </a:buClr>
              <a:buSzPts val="2800"/>
              <a:buChar char="•"/>
            </a:pPr>
            <a:r>
              <a:rPr lang="pt-BR" b="1"/>
              <a:t>Desempenho: </a:t>
            </a:r>
            <a:r>
              <a:rPr lang="pt-BR"/>
              <a:t>A taxa de transferência de quadros pode aumentar drasticamente em velocidades mais altas ou quando a aceleração do tensor estiver disponível. Por exemplo, um Raspberry Pi 4 pode atingir 40-60 fps. Aproximadamente 15 fps em alvos não acelerados de 480 MHz.</a:t>
            </a:r>
            <a:endParaRPr/>
          </a:p>
        </p:txBody>
      </p:sp>
      <p:pic>
        <p:nvPicPr>
          <p:cNvPr id="625" name="Google Shape;625;p63"/>
          <p:cNvPicPr preferRelativeResize="0"/>
          <p:nvPr/>
        </p:nvPicPr>
        <p:blipFill rotWithShape="1">
          <a:blip r:embed="rId3">
            <a:alphaModFix/>
          </a:blip>
          <a:srcRect/>
          <a:stretch/>
        </p:blipFill>
        <p:spPr>
          <a:xfrm>
            <a:off x="1390646" y="3691317"/>
            <a:ext cx="9410707" cy="2531063"/>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630"/>
        <p:cNvGrpSpPr/>
        <p:nvPr/>
      </p:nvGrpSpPr>
      <p:grpSpPr>
        <a:xfrm>
          <a:off x="0" y="0"/>
          <a:ext cx="0" cy="0"/>
          <a:chOff x="0" y="0"/>
          <a:chExt cx="0" cy="0"/>
        </a:xfrm>
      </p:grpSpPr>
      <p:sp>
        <p:nvSpPr>
          <p:cNvPr id="631" name="Google Shape;631;p6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Treinamento e otimização</a:t>
            </a:r>
            <a:endParaRPr/>
          </a:p>
        </p:txBody>
      </p:sp>
      <p:sp>
        <p:nvSpPr>
          <p:cNvPr id="632" name="Google Shape;632;p64"/>
          <p:cNvSpPr txBox="1">
            <a:spLocks noGrp="1"/>
          </p:cNvSpPr>
          <p:nvPr>
            <p:ph type="body" idx="1"/>
          </p:nvPr>
        </p:nvSpPr>
        <p:spPr>
          <a:xfrm>
            <a:off x="838200" y="1690688"/>
            <a:ext cx="10515600" cy="4351338"/>
          </a:xfrm>
          <a:prstGeom prst="rect">
            <a:avLst/>
          </a:prstGeom>
          <a:noFill/>
          <a:ln>
            <a:noFill/>
          </a:ln>
        </p:spPr>
        <p:txBody>
          <a:bodyPr spcFirstLastPara="1" wrap="square" lIns="91425" tIns="45700" rIns="91425" bIns="45700" anchor="t" anchorCtr="0">
            <a:normAutofit fontScale="85000" lnSpcReduction="20000"/>
          </a:bodyPr>
          <a:lstStyle/>
          <a:p>
            <a:pPr marL="228600" lvl="0" indent="-228600" algn="l" rtl="0">
              <a:lnSpc>
                <a:spcPct val="90000"/>
              </a:lnSpc>
              <a:spcBef>
                <a:spcPts val="0"/>
              </a:spcBef>
              <a:spcAft>
                <a:spcPts val="0"/>
              </a:spcAft>
              <a:buClr>
                <a:schemeClr val="dk1"/>
              </a:buClr>
              <a:buSzPct val="100000"/>
              <a:buChar char="•"/>
            </a:pPr>
            <a:r>
              <a:rPr lang="pt-BR"/>
              <a:t>Todo treinamento otimização e customização é feito dentro da plataforma edge impulse: </a:t>
            </a:r>
            <a:endParaRPr/>
          </a:p>
          <a:p>
            <a:pPr marL="0" lvl="0" indent="0" algn="l" rtl="0">
              <a:lnSpc>
                <a:spcPct val="90000"/>
              </a:lnSpc>
              <a:spcBef>
                <a:spcPts val="1000"/>
              </a:spcBef>
              <a:spcAft>
                <a:spcPts val="0"/>
              </a:spcAft>
              <a:buClr>
                <a:schemeClr val="dk1"/>
              </a:buClr>
              <a:buSzPct val="100000"/>
              <a:buNone/>
            </a:pPr>
            <a:r>
              <a:rPr lang="pt-BR" b="1" u="sng">
                <a:solidFill>
                  <a:schemeClr val="hlink"/>
                </a:solidFill>
                <a:hlinkClick r:id="rId3"/>
              </a:rPr>
              <a:t>https://edgeimpulse.com/</a:t>
            </a:r>
            <a:endParaRPr b="1"/>
          </a:p>
          <a:p>
            <a:pPr marL="0" lvl="0" indent="0" algn="l" rtl="0">
              <a:lnSpc>
                <a:spcPct val="90000"/>
              </a:lnSpc>
              <a:spcBef>
                <a:spcPts val="1000"/>
              </a:spcBef>
              <a:spcAft>
                <a:spcPts val="0"/>
              </a:spcAft>
              <a:buClr>
                <a:schemeClr val="dk1"/>
              </a:buClr>
              <a:buSzPct val="100000"/>
              <a:buNone/>
            </a:pPr>
            <a:endParaRPr b="1"/>
          </a:p>
          <a:p>
            <a:pPr marL="228600" lvl="0" indent="-228600" algn="l" rtl="0">
              <a:lnSpc>
                <a:spcPct val="90000"/>
              </a:lnSpc>
              <a:spcBef>
                <a:spcPts val="1000"/>
              </a:spcBef>
              <a:spcAft>
                <a:spcPts val="0"/>
              </a:spcAft>
              <a:buClr>
                <a:schemeClr val="dk1"/>
              </a:buClr>
              <a:buSzPct val="100000"/>
              <a:buChar char="•"/>
            </a:pPr>
            <a:r>
              <a:rPr lang="pt-BR"/>
              <a:t>Para iniciar, crie uma conta, personal ou empresarial, importante ressaltar que empresarial é uma conta teste de 15 dias com alguns adicionais de treinamento usando GPU, mais tempo e alguns recursos ainda limitados. Enquanto personal é uma contra free, mais limitada ainda. Porém FOMO é livre de dependências de tempo de execução. É importante após o treinamento fazer a otimização com EON tuner, que busca a melhor solução de modelo de acordo com sua base dedados.</a:t>
            </a:r>
            <a:endParaRPr/>
          </a:p>
          <a:p>
            <a:pPr marL="228600" lvl="0" indent="-77470" algn="l" rtl="0">
              <a:lnSpc>
                <a:spcPct val="90000"/>
              </a:lnSpc>
              <a:spcBef>
                <a:spcPts val="1000"/>
              </a:spcBef>
              <a:spcAft>
                <a:spcPts val="0"/>
              </a:spcAft>
              <a:buClr>
                <a:schemeClr val="dk1"/>
              </a:buClr>
              <a:buSzPct val="100000"/>
              <a:buNone/>
            </a:pPr>
            <a:endParaRPr/>
          </a:p>
          <a:p>
            <a:pPr marL="228600" lvl="0" indent="-228600" algn="l" rtl="0">
              <a:lnSpc>
                <a:spcPct val="90000"/>
              </a:lnSpc>
              <a:spcBef>
                <a:spcPts val="1000"/>
              </a:spcBef>
              <a:spcAft>
                <a:spcPts val="0"/>
              </a:spcAft>
              <a:buClr>
                <a:schemeClr val="dk1"/>
              </a:buClr>
              <a:buSzPct val="100000"/>
              <a:buChar char="•"/>
            </a:pPr>
            <a:r>
              <a:rPr lang="pt-BR"/>
              <a:t>No final desta apresentação é mostrado um passo a passo de como construir seu modelo, desde a coleta dos dados. </a:t>
            </a:r>
            <a:endParaRPr/>
          </a:p>
          <a:p>
            <a:pPr marL="228600" lvl="0" indent="-77470" algn="l" rtl="0">
              <a:lnSpc>
                <a:spcPct val="90000"/>
              </a:lnSpc>
              <a:spcBef>
                <a:spcPts val="1000"/>
              </a:spcBef>
              <a:spcAft>
                <a:spcPts val="0"/>
              </a:spcAft>
              <a:buClr>
                <a:schemeClr val="dk1"/>
              </a:buClr>
              <a:buSzPct val="100000"/>
              <a:buNone/>
            </a:pPr>
            <a:endParaRPr/>
          </a:p>
        </p:txBody>
      </p:sp>
      <p:pic>
        <p:nvPicPr>
          <p:cNvPr id="633" name="Google Shape;633;p64"/>
          <p:cNvPicPr preferRelativeResize="0"/>
          <p:nvPr/>
        </p:nvPicPr>
        <p:blipFill rotWithShape="1">
          <a:blip r:embed="rId4">
            <a:alphaModFix/>
          </a:blip>
          <a:srcRect/>
          <a:stretch/>
        </p:blipFill>
        <p:spPr>
          <a:xfrm>
            <a:off x="4481234" y="2296233"/>
            <a:ext cx="2440562" cy="336629"/>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638"/>
        <p:cNvGrpSpPr/>
        <p:nvPr/>
      </p:nvGrpSpPr>
      <p:grpSpPr>
        <a:xfrm>
          <a:off x="0" y="0"/>
          <a:ext cx="0" cy="0"/>
          <a:chOff x="0" y="0"/>
          <a:chExt cx="0" cy="0"/>
        </a:xfrm>
      </p:grpSpPr>
      <p:sp>
        <p:nvSpPr>
          <p:cNvPr id="639" name="Google Shape;639;p6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Treinamento e otimização</a:t>
            </a:r>
            <a:endParaRPr/>
          </a:p>
        </p:txBody>
      </p:sp>
      <p:sp>
        <p:nvSpPr>
          <p:cNvPr id="640" name="Google Shape;640;p65"/>
          <p:cNvSpPr txBox="1">
            <a:spLocks noGrp="1"/>
          </p:cNvSpPr>
          <p:nvPr>
            <p:ph type="body" idx="1"/>
          </p:nvPr>
        </p:nvSpPr>
        <p:spPr>
          <a:xfrm>
            <a:off x="838200" y="1690688"/>
            <a:ext cx="10515600" cy="4351338"/>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0"/>
              </a:spcBef>
              <a:spcAft>
                <a:spcPts val="0"/>
              </a:spcAft>
              <a:buClr>
                <a:schemeClr val="dk1"/>
              </a:buClr>
              <a:buSzPts val="2800"/>
              <a:buNone/>
            </a:pPr>
            <a:r>
              <a:rPr lang="pt-BR"/>
              <a:t>As configurações destes parâmetros é vista assim:</a:t>
            </a:r>
            <a:endParaRPr/>
          </a:p>
          <a:p>
            <a:pPr marL="0" lvl="0" indent="0" algn="just" rtl="0">
              <a:lnSpc>
                <a:spcPct val="90000"/>
              </a:lnSpc>
              <a:spcBef>
                <a:spcPts val="1000"/>
              </a:spcBef>
              <a:spcAft>
                <a:spcPts val="0"/>
              </a:spcAft>
              <a:buClr>
                <a:schemeClr val="dk1"/>
              </a:buClr>
              <a:buSzPts val="2800"/>
              <a:buNone/>
            </a:pPr>
            <a:endParaRPr/>
          </a:p>
          <a:p>
            <a:pPr marL="0" lvl="0" indent="0" algn="just" rtl="0">
              <a:lnSpc>
                <a:spcPct val="90000"/>
              </a:lnSpc>
              <a:spcBef>
                <a:spcPts val="1000"/>
              </a:spcBef>
              <a:spcAft>
                <a:spcPts val="0"/>
              </a:spcAft>
              <a:buClr>
                <a:schemeClr val="dk1"/>
              </a:buClr>
              <a:buSzPts val="2800"/>
              <a:buNone/>
            </a:pPr>
            <a:endParaRPr/>
          </a:p>
        </p:txBody>
      </p:sp>
      <p:pic>
        <p:nvPicPr>
          <p:cNvPr id="641" name="Google Shape;641;p65"/>
          <p:cNvPicPr preferRelativeResize="0"/>
          <p:nvPr/>
        </p:nvPicPr>
        <p:blipFill rotWithShape="1">
          <a:blip r:embed="rId3">
            <a:alphaModFix/>
          </a:blip>
          <a:srcRect/>
          <a:stretch/>
        </p:blipFill>
        <p:spPr>
          <a:xfrm>
            <a:off x="838200" y="2141537"/>
            <a:ext cx="4638611" cy="4351338"/>
          </a:xfrm>
          <a:prstGeom prst="rect">
            <a:avLst/>
          </a:prstGeom>
          <a:noFill/>
          <a:ln>
            <a:noFill/>
          </a:ln>
        </p:spPr>
      </p:pic>
      <p:sp>
        <p:nvSpPr>
          <p:cNvPr id="642" name="Google Shape;642;p65"/>
          <p:cNvSpPr/>
          <p:nvPr/>
        </p:nvSpPr>
        <p:spPr>
          <a:xfrm>
            <a:off x="4754880" y="2141537"/>
            <a:ext cx="975360" cy="552895"/>
          </a:xfrm>
          <a:prstGeom prst="rect">
            <a:avLst/>
          </a:prstGeom>
          <a:noFill/>
          <a:ln w="381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643" name="Google Shape;643;p65"/>
          <p:cNvCxnSpPr/>
          <p:nvPr/>
        </p:nvCxnSpPr>
        <p:spPr>
          <a:xfrm>
            <a:off x="5730240" y="2389632"/>
            <a:ext cx="438912" cy="0"/>
          </a:xfrm>
          <a:prstGeom prst="straightConnector1">
            <a:avLst/>
          </a:prstGeom>
          <a:noFill/>
          <a:ln w="57150" cap="flat" cmpd="sng">
            <a:solidFill>
              <a:srgbClr val="FF0000"/>
            </a:solidFill>
            <a:prstDash val="solid"/>
            <a:miter lim="800000"/>
            <a:headEnd type="none" w="sm" len="sm"/>
            <a:tailEnd type="triangle" w="med" len="med"/>
          </a:ln>
        </p:spPr>
      </p:cxnSp>
      <p:pic>
        <p:nvPicPr>
          <p:cNvPr id="644" name="Google Shape;644;p65"/>
          <p:cNvPicPr preferRelativeResize="0"/>
          <p:nvPr/>
        </p:nvPicPr>
        <p:blipFill rotWithShape="1">
          <a:blip r:embed="rId4">
            <a:alphaModFix/>
          </a:blip>
          <a:srcRect/>
          <a:stretch/>
        </p:blipFill>
        <p:spPr>
          <a:xfrm>
            <a:off x="6268985" y="2141537"/>
            <a:ext cx="5277587" cy="1467055"/>
          </a:xfrm>
          <a:prstGeom prst="rect">
            <a:avLst/>
          </a:prstGeom>
          <a:noFill/>
          <a:ln>
            <a:noFill/>
          </a:ln>
        </p:spPr>
      </p:pic>
      <p:sp>
        <p:nvSpPr>
          <p:cNvPr id="645" name="Google Shape;645;p65"/>
          <p:cNvSpPr txBox="1"/>
          <p:nvPr/>
        </p:nvSpPr>
        <p:spPr>
          <a:xfrm>
            <a:off x="6268985" y="3875547"/>
            <a:ext cx="4738380" cy="4351338"/>
          </a:xfrm>
          <a:prstGeom prst="rect">
            <a:avLst/>
          </a:prstGeom>
          <a:noFill/>
          <a:ln>
            <a:noFill/>
          </a:ln>
        </p:spPr>
        <p:txBody>
          <a:bodyPr spcFirstLastPara="1" wrap="square" lIns="91425" tIns="45700" rIns="91425" bIns="45700" anchor="t" anchorCtr="0">
            <a:normAutofit/>
          </a:bodyPr>
          <a:lstStyle/>
          <a:p>
            <a:pPr marL="0" marR="0" lvl="0" indent="0" algn="just" rtl="0">
              <a:lnSpc>
                <a:spcPct val="90000"/>
              </a:lnSpc>
              <a:spcBef>
                <a:spcPts val="0"/>
              </a:spcBef>
              <a:spcAft>
                <a:spcPts val="0"/>
              </a:spcAft>
              <a:buClr>
                <a:schemeClr val="dk1"/>
              </a:buClr>
              <a:buSzPts val="2800"/>
              <a:buFont typeface="Arial"/>
              <a:buNone/>
            </a:pPr>
            <a:r>
              <a:rPr lang="pt-BR" sz="2800" dirty="0">
                <a:solidFill>
                  <a:schemeClr val="dk1"/>
                </a:solidFill>
                <a:latin typeface="Calibri"/>
                <a:ea typeface="Calibri"/>
                <a:cs typeface="Calibri"/>
                <a:sym typeface="Calibri"/>
              </a:rPr>
              <a:t>Ao clicar nos 3 pontos, acima, poderia editar o código do train.py dentro do </a:t>
            </a:r>
            <a:r>
              <a:rPr lang="pt-BR" sz="2800" dirty="0" err="1">
                <a:solidFill>
                  <a:schemeClr val="dk1"/>
                </a:solidFill>
                <a:latin typeface="Calibri"/>
                <a:ea typeface="Calibri"/>
                <a:cs typeface="Calibri"/>
                <a:sym typeface="Calibri"/>
              </a:rPr>
              <a:t>edge</a:t>
            </a:r>
            <a:r>
              <a:rPr lang="pt-BR" sz="2800" dirty="0">
                <a:solidFill>
                  <a:schemeClr val="dk1"/>
                </a:solidFill>
                <a:latin typeface="Calibri"/>
                <a:ea typeface="Calibri"/>
                <a:cs typeface="Calibri"/>
                <a:sym typeface="Calibri"/>
              </a:rPr>
              <a:t> impulse, ou editar o block de código localmente, e visualizar algumas características.</a:t>
            </a:r>
            <a:endParaRPr dirty="0"/>
          </a:p>
          <a:p>
            <a:pPr marL="0" marR="0" lvl="0" indent="0" algn="just" rtl="0">
              <a:lnSpc>
                <a:spcPct val="90000"/>
              </a:lnSpc>
              <a:spcBef>
                <a:spcPts val="1000"/>
              </a:spcBef>
              <a:spcAft>
                <a:spcPts val="0"/>
              </a:spcAft>
              <a:buClr>
                <a:schemeClr val="dk1"/>
              </a:buClr>
              <a:buSzPts val="2800"/>
              <a:buFont typeface="Arial"/>
              <a:buNone/>
            </a:pPr>
            <a:endParaRPr sz="2800" dirty="0">
              <a:solidFill>
                <a:schemeClr val="dk1"/>
              </a:solidFill>
              <a:latin typeface="Calibri"/>
              <a:ea typeface="Calibri"/>
              <a:cs typeface="Calibri"/>
              <a:sym typeface="Calibri"/>
            </a:endParaRPr>
          </a:p>
          <a:p>
            <a:pPr marL="0" marR="0" lvl="0" indent="0" algn="just" rtl="0">
              <a:lnSpc>
                <a:spcPct val="90000"/>
              </a:lnSpc>
              <a:spcBef>
                <a:spcPts val="1000"/>
              </a:spcBef>
              <a:spcAft>
                <a:spcPts val="0"/>
              </a:spcAft>
              <a:buClr>
                <a:schemeClr val="dk1"/>
              </a:buClr>
              <a:buSzPts val="2800"/>
              <a:buFont typeface="Arial"/>
              <a:buNone/>
            </a:pPr>
            <a:endParaRPr sz="2800" dirty="0">
              <a:solidFill>
                <a:schemeClr val="dk1"/>
              </a:solidFill>
              <a:latin typeface="Calibri"/>
              <a:ea typeface="Calibri"/>
              <a:cs typeface="Calibri"/>
              <a:sym typeface="Calibri"/>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650"/>
        <p:cNvGrpSpPr/>
        <p:nvPr/>
      </p:nvGrpSpPr>
      <p:grpSpPr>
        <a:xfrm>
          <a:off x="0" y="0"/>
          <a:ext cx="0" cy="0"/>
          <a:chOff x="0" y="0"/>
          <a:chExt cx="0" cy="0"/>
        </a:xfrm>
      </p:grpSpPr>
      <p:sp>
        <p:nvSpPr>
          <p:cNvPr id="651" name="Google Shape;651;p6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Treinamento e otimização</a:t>
            </a:r>
            <a:endParaRPr/>
          </a:p>
        </p:txBody>
      </p:sp>
      <p:sp>
        <p:nvSpPr>
          <p:cNvPr id="652" name="Google Shape;652;p66"/>
          <p:cNvSpPr txBox="1">
            <a:spLocks noGrp="1"/>
          </p:cNvSpPr>
          <p:nvPr>
            <p:ph type="body" idx="1"/>
          </p:nvPr>
        </p:nvSpPr>
        <p:spPr>
          <a:xfrm>
            <a:off x="838200" y="1690688"/>
            <a:ext cx="10515600" cy="435133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800"/>
              <a:buNone/>
            </a:pPr>
            <a:r>
              <a:rPr lang="pt-BR"/>
              <a:t>Analisando com a edição de bloco local, com o arquivo de treinamento chamado train.py, é possível analisar quais são os parâmetros do treinamento. </a:t>
            </a:r>
            <a:endParaRPr/>
          </a:p>
          <a:p>
            <a:pPr marL="0" lvl="0" indent="0" algn="l" rtl="0">
              <a:lnSpc>
                <a:spcPct val="90000"/>
              </a:lnSpc>
              <a:spcBef>
                <a:spcPts val="1000"/>
              </a:spcBef>
              <a:spcAft>
                <a:spcPts val="0"/>
              </a:spcAft>
              <a:buClr>
                <a:schemeClr val="dk1"/>
              </a:buClr>
              <a:buSzPts val="2800"/>
              <a:buNone/>
            </a:pPr>
            <a:endParaRPr/>
          </a:p>
          <a:p>
            <a:pPr marL="0" lvl="0" indent="0" algn="l" rtl="0">
              <a:lnSpc>
                <a:spcPct val="90000"/>
              </a:lnSpc>
              <a:spcBef>
                <a:spcPts val="1000"/>
              </a:spcBef>
              <a:spcAft>
                <a:spcPts val="0"/>
              </a:spcAft>
              <a:buClr>
                <a:schemeClr val="dk1"/>
              </a:buClr>
              <a:buSzPts val="2800"/>
              <a:buNone/>
            </a:pPr>
            <a:r>
              <a:rPr lang="pt-BR"/>
              <a:t>Como visto anteriormente o modelo utiliza uma parte da arquitetura do MobileNetV2. Outro ponto o FOMO, aceita apenas imagens quadradas.</a:t>
            </a:r>
            <a:endParaRPr/>
          </a:p>
        </p:txBody>
      </p:sp>
      <p:pic>
        <p:nvPicPr>
          <p:cNvPr id="653" name="Google Shape;653;p66"/>
          <p:cNvPicPr preferRelativeResize="0"/>
          <p:nvPr/>
        </p:nvPicPr>
        <p:blipFill rotWithShape="1">
          <a:blip r:embed="rId3">
            <a:alphaModFix/>
          </a:blip>
          <a:srcRect t="36425"/>
          <a:stretch/>
        </p:blipFill>
        <p:spPr>
          <a:xfrm>
            <a:off x="2719996" y="4601252"/>
            <a:ext cx="6752007" cy="1132119"/>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658"/>
        <p:cNvGrpSpPr/>
        <p:nvPr/>
      </p:nvGrpSpPr>
      <p:grpSpPr>
        <a:xfrm>
          <a:off x="0" y="0"/>
          <a:ext cx="0" cy="0"/>
          <a:chOff x="0" y="0"/>
          <a:chExt cx="0" cy="0"/>
        </a:xfrm>
      </p:grpSpPr>
      <p:sp>
        <p:nvSpPr>
          <p:cNvPr id="659" name="Google Shape;659;p6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Treinamento e otimização</a:t>
            </a:r>
            <a:endParaRPr/>
          </a:p>
        </p:txBody>
      </p:sp>
      <p:sp>
        <p:nvSpPr>
          <p:cNvPr id="660" name="Google Shape;660;p67"/>
          <p:cNvSpPr txBox="1">
            <a:spLocks noGrp="1"/>
          </p:cNvSpPr>
          <p:nvPr>
            <p:ph type="body" idx="1"/>
          </p:nvPr>
        </p:nvSpPr>
        <p:spPr>
          <a:xfrm>
            <a:off x="838200" y="1690688"/>
            <a:ext cx="10515600" cy="435133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800"/>
              <a:buNone/>
            </a:pPr>
            <a:r>
              <a:rPr lang="pt-BR" dirty="0"/>
              <a:t>Após isto, o modelo é instanciado, e como dito anteriormente, o modelo corta um bloco do Mobilenetv2, a partir do bloco </a:t>
            </a:r>
            <a:r>
              <a:rPr lang="pt-BR" b="1" dirty="0"/>
              <a:t>block_6_expand_relu</a:t>
            </a:r>
            <a:r>
              <a:rPr lang="pt-BR" dirty="0"/>
              <a:t>, portanto todas as camadas posteriores a esta não serão usadas.</a:t>
            </a:r>
            <a:endParaRPr dirty="0"/>
          </a:p>
          <a:p>
            <a:pPr marL="0" lvl="0" indent="0" algn="l" rtl="0">
              <a:lnSpc>
                <a:spcPct val="90000"/>
              </a:lnSpc>
              <a:spcBef>
                <a:spcPts val="1000"/>
              </a:spcBef>
              <a:spcAft>
                <a:spcPts val="0"/>
              </a:spcAft>
              <a:buClr>
                <a:schemeClr val="dk1"/>
              </a:buClr>
              <a:buSzPts val="2800"/>
              <a:buNone/>
            </a:pPr>
            <a:endParaRPr b="1" dirty="0"/>
          </a:p>
          <a:p>
            <a:pPr marL="0" lvl="0" indent="0" algn="l" rtl="0">
              <a:lnSpc>
                <a:spcPct val="90000"/>
              </a:lnSpc>
              <a:spcBef>
                <a:spcPts val="1000"/>
              </a:spcBef>
              <a:spcAft>
                <a:spcPts val="0"/>
              </a:spcAft>
              <a:buClr>
                <a:schemeClr val="dk1"/>
              </a:buClr>
              <a:buSzPts val="2800"/>
              <a:buNone/>
            </a:pPr>
            <a:endParaRPr b="1" dirty="0"/>
          </a:p>
          <a:p>
            <a:pPr marL="0" lvl="0" indent="0" algn="l" rtl="0">
              <a:lnSpc>
                <a:spcPct val="90000"/>
              </a:lnSpc>
              <a:spcBef>
                <a:spcPts val="1000"/>
              </a:spcBef>
              <a:spcAft>
                <a:spcPts val="0"/>
              </a:spcAft>
              <a:buClr>
                <a:schemeClr val="dk1"/>
              </a:buClr>
              <a:buSzPts val="2800"/>
              <a:buNone/>
            </a:pPr>
            <a:r>
              <a:rPr lang="pt-BR" dirty="0"/>
              <a:t>Isso é feito para adaptar o modelo a uma resolução de entrada específica. Neste caso, o modelo está sendo cortado onde atinge 1/8 da resolução de entrada (ou seja, a altura e a largura da imagem de entrada são divididas por 8).</a:t>
            </a:r>
            <a:endParaRPr dirty="0"/>
          </a:p>
        </p:txBody>
      </p:sp>
      <p:pic>
        <p:nvPicPr>
          <p:cNvPr id="661" name="Google Shape;661;p67"/>
          <p:cNvPicPr preferRelativeResize="0"/>
          <p:nvPr/>
        </p:nvPicPr>
        <p:blipFill rotWithShape="1">
          <a:blip r:embed="rId3">
            <a:alphaModFix/>
          </a:blip>
          <a:srcRect/>
          <a:stretch/>
        </p:blipFill>
        <p:spPr>
          <a:xfrm>
            <a:off x="838200" y="3667602"/>
            <a:ext cx="8002014" cy="397509"/>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666"/>
        <p:cNvGrpSpPr/>
        <p:nvPr/>
      </p:nvGrpSpPr>
      <p:grpSpPr>
        <a:xfrm>
          <a:off x="0" y="0"/>
          <a:ext cx="0" cy="0"/>
          <a:chOff x="0" y="0"/>
          <a:chExt cx="0" cy="0"/>
        </a:xfrm>
      </p:grpSpPr>
      <p:sp>
        <p:nvSpPr>
          <p:cNvPr id="667" name="Google Shape;667;p6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Treinamento e otimização</a:t>
            </a:r>
            <a:endParaRPr/>
          </a:p>
        </p:txBody>
      </p:sp>
      <p:sp>
        <p:nvSpPr>
          <p:cNvPr id="668" name="Google Shape;668;p68"/>
          <p:cNvSpPr txBox="1">
            <a:spLocks noGrp="1"/>
          </p:cNvSpPr>
          <p:nvPr>
            <p:ph type="body" idx="1"/>
          </p:nvPr>
        </p:nvSpPr>
        <p:spPr>
          <a:xfrm>
            <a:off x="838200" y="1690688"/>
            <a:ext cx="10515600" cy="4351338"/>
          </a:xfrm>
          <a:prstGeom prst="rect">
            <a:avLst/>
          </a:prstGeom>
          <a:noFill/>
          <a:ln>
            <a:noFill/>
          </a:ln>
        </p:spPr>
        <p:txBody>
          <a:bodyPr spcFirstLastPara="1" wrap="square" lIns="91425" tIns="45700" rIns="91425" bIns="45700" anchor="t" anchorCtr="0">
            <a:normAutofit fontScale="92500" lnSpcReduction="10000"/>
          </a:bodyPr>
          <a:lstStyle/>
          <a:p>
            <a:pPr marL="0" lvl="0" indent="0" algn="l" rtl="0">
              <a:lnSpc>
                <a:spcPct val="90000"/>
              </a:lnSpc>
              <a:spcBef>
                <a:spcPts val="0"/>
              </a:spcBef>
              <a:spcAft>
                <a:spcPts val="0"/>
              </a:spcAft>
              <a:buClr>
                <a:schemeClr val="dk1"/>
              </a:buClr>
              <a:buSzPct val="100000"/>
              <a:buNone/>
            </a:pPr>
            <a:r>
              <a:rPr lang="pt-BR"/>
              <a:t>Agora o modelo é agregado as camadas finais de classificação, é adicionado a </a:t>
            </a:r>
            <a:r>
              <a:rPr lang="pt-BR" b="1" i="1"/>
              <a:t>detection head, </a:t>
            </a:r>
            <a:r>
              <a:rPr lang="pt-BR"/>
              <a:t>como dita acima, basicamente, com duas camadas de convolução. Uma camada densa com 32 nós seguida por um classificador com </a:t>
            </a:r>
            <a:r>
              <a:rPr lang="pt-BR" b="1" i="1"/>
              <a:t>num_classes </a:t>
            </a:r>
            <a:r>
              <a:rPr lang="pt-BR"/>
              <a:t>saídas.</a:t>
            </a:r>
            <a:endParaRPr/>
          </a:p>
          <a:p>
            <a:pPr marL="0" lvl="0" indent="0" algn="l" rtl="0">
              <a:lnSpc>
                <a:spcPct val="90000"/>
              </a:lnSpc>
              <a:spcBef>
                <a:spcPts val="1000"/>
              </a:spcBef>
              <a:spcAft>
                <a:spcPts val="0"/>
              </a:spcAft>
              <a:buClr>
                <a:schemeClr val="dk1"/>
              </a:buClr>
              <a:buSzPct val="100000"/>
              <a:buNone/>
            </a:pPr>
            <a:endParaRPr/>
          </a:p>
          <a:p>
            <a:pPr marL="0" lvl="0" indent="0" algn="l" rtl="0">
              <a:lnSpc>
                <a:spcPct val="90000"/>
              </a:lnSpc>
              <a:spcBef>
                <a:spcPts val="1000"/>
              </a:spcBef>
              <a:spcAft>
                <a:spcPts val="0"/>
              </a:spcAft>
              <a:buClr>
                <a:schemeClr val="dk1"/>
              </a:buClr>
              <a:buSzPct val="100000"/>
              <a:buNone/>
            </a:pPr>
            <a:endParaRPr/>
          </a:p>
          <a:p>
            <a:pPr marL="0" lvl="0" indent="0" algn="l" rtl="0">
              <a:lnSpc>
                <a:spcPct val="90000"/>
              </a:lnSpc>
              <a:spcBef>
                <a:spcPts val="1000"/>
              </a:spcBef>
              <a:spcAft>
                <a:spcPts val="0"/>
              </a:spcAft>
              <a:buClr>
                <a:schemeClr val="dk1"/>
              </a:buClr>
              <a:buSzPct val="100000"/>
              <a:buNone/>
            </a:pPr>
            <a:endParaRPr/>
          </a:p>
          <a:p>
            <a:pPr marL="0" lvl="0" indent="0" algn="l" rtl="0">
              <a:lnSpc>
                <a:spcPct val="90000"/>
              </a:lnSpc>
              <a:spcBef>
                <a:spcPts val="1000"/>
              </a:spcBef>
              <a:spcAft>
                <a:spcPts val="0"/>
              </a:spcAft>
              <a:buClr>
                <a:schemeClr val="dk1"/>
              </a:buClr>
              <a:buSzPct val="100000"/>
              <a:buNone/>
            </a:pPr>
            <a:endParaRPr/>
          </a:p>
          <a:p>
            <a:pPr marL="0" lvl="0" indent="0" algn="l" rtl="0">
              <a:lnSpc>
                <a:spcPct val="90000"/>
              </a:lnSpc>
              <a:spcBef>
                <a:spcPts val="1000"/>
              </a:spcBef>
              <a:spcAft>
                <a:spcPts val="0"/>
              </a:spcAft>
              <a:buClr>
                <a:schemeClr val="dk1"/>
              </a:buClr>
              <a:buSzPct val="100000"/>
              <a:buNone/>
            </a:pPr>
            <a:r>
              <a:rPr lang="pt-BR"/>
              <a:t>Por fim retorna um tensor 4D com dimensões </a:t>
            </a:r>
            <a:r>
              <a:rPr lang="pt-BR" b="1" i="1"/>
              <a:t>(batch_size, height, width, num_classes)</a:t>
            </a:r>
            <a:r>
              <a:rPr lang="pt-BR"/>
              <a:t>. Cada pixel na altura e largura terá </a:t>
            </a:r>
            <a:r>
              <a:rPr lang="pt-BR" b="1" i="1"/>
              <a:t>num_classes </a:t>
            </a:r>
            <a:r>
              <a:rPr lang="pt-BR"/>
              <a:t>valores de logit, um para cada classe. </a:t>
            </a:r>
            <a:endParaRPr/>
          </a:p>
        </p:txBody>
      </p:sp>
      <p:pic>
        <p:nvPicPr>
          <p:cNvPr id="669" name="Google Shape;669;p68"/>
          <p:cNvPicPr preferRelativeResize="0"/>
          <p:nvPr/>
        </p:nvPicPr>
        <p:blipFill rotWithShape="1">
          <a:blip r:embed="rId3">
            <a:alphaModFix/>
          </a:blip>
          <a:srcRect t="18345"/>
          <a:stretch/>
        </p:blipFill>
        <p:spPr>
          <a:xfrm>
            <a:off x="838200" y="3251273"/>
            <a:ext cx="7549896" cy="1187496"/>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674"/>
        <p:cNvGrpSpPr/>
        <p:nvPr/>
      </p:nvGrpSpPr>
      <p:grpSpPr>
        <a:xfrm>
          <a:off x="0" y="0"/>
          <a:ext cx="0" cy="0"/>
          <a:chOff x="0" y="0"/>
          <a:chExt cx="0" cy="0"/>
        </a:xfrm>
      </p:grpSpPr>
      <p:sp>
        <p:nvSpPr>
          <p:cNvPr id="675" name="Google Shape;675;p6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Treinamento e otimização</a:t>
            </a:r>
            <a:endParaRPr/>
          </a:p>
        </p:txBody>
      </p:sp>
      <p:sp>
        <p:nvSpPr>
          <p:cNvPr id="676" name="Google Shape;676;p69"/>
          <p:cNvSpPr txBox="1">
            <a:spLocks noGrp="1"/>
          </p:cNvSpPr>
          <p:nvPr>
            <p:ph type="body" idx="1"/>
          </p:nvPr>
        </p:nvSpPr>
        <p:spPr>
          <a:xfrm>
            <a:off x="838200" y="1690688"/>
            <a:ext cx="10515600" cy="4351338"/>
          </a:xfrm>
          <a:prstGeom prst="rect">
            <a:avLst/>
          </a:prstGeom>
          <a:noFill/>
          <a:ln>
            <a:noFill/>
          </a:ln>
        </p:spPr>
        <p:txBody>
          <a:bodyPr spcFirstLastPara="1" wrap="square" lIns="91425" tIns="45700" rIns="91425" bIns="45700" anchor="t" anchorCtr="0">
            <a:normAutofit lnSpcReduction="10000"/>
          </a:bodyPr>
          <a:lstStyle/>
          <a:p>
            <a:pPr marL="0" lvl="0" indent="0" algn="just" rtl="0">
              <a:lnSpc>
                <a:spcPct val="90000"/>
              </a:lnSpc>
              <a:spcBef>
                <a:spcPts val="0"/>
              </a:spcBef>
              <a:spcAft>
                <a:spcPts val="0"/>
              </a:spcAft>
              <a:buClr>
                <a:schemeClr val="dk1"/>
              </a:buClr>
              <a:buSzPts val="2800"/>
              <a:buNone/>
            </a:pPr>
            <a:r>
              <a:rPr lang="pt-BR"/>
              <a:t>O edgeimpulse, fornece por padrão 2 modos de se usar FOMO um com alpha de 0.35, outro com 0.1, ou seja, seria algo relacionado a profundidade do canal usada em todo MobileNet, quanto maior o valor de alpha mais profundo será o FOMO, consequentemente mais complexo, ou seja, isto irá aumentar proporcionalmente o número de filtros de cada camada. </a:t>
            </a:r>
            <a:endParaRPr/>
          </a:p>
          <a:p>
            <a:pPr marL="0" lvl="0" indent="0" algn="just" rtl="0">
              <a:lnSpc>
                <a:spcPct val="90000"/>
              </a:lnSpc>
              <a:spcBef>
                <a:spcPts val="1000"/>
              </a:spcBef>
              <a:spcAft>
                <a:spcPts val="0"/>
              </a:spcAft>
              <a:buClr>
                <a:schemeClr val="dk1"/>
              </a:buClr>
              <a:buSzPts val="2800"/>
              <a:buNone/>
            </a:pPr>
            <a:endParaRPr/>
          </a:p>
          <a:p>
            <a:pPr marL="0" lvl="0" indent="0" algn="just" rtl="0">
              <a:lnSpc>
                <a:spcPct val="90000"/>
              </a:lnSpc>
              <a:spcBef>
                <a:spcPts val="1000"/>
              </a:spcBef>
              <a:spcAft>
                <a:spcPts val="0"/>
              </a:spcAft>
              <a:buClr>
                <a:schemeClr val="dk1"/>
              </a:buClr>
              <a:buSzPts val="2800"/>
              <a:buNone/>
            </a:pPr>
            <a:endParaRPr/>
          </a:p>
          <a:p>
            <a:pPr marL="0" lvl="0" indent="0" algn="just" rtl="0">
              <a:lnSpc>
                <a:spcPct val="90000"/>
              </a:lnSpc>
              <a:spcBef>
                <a:spcPts val="1000"/>
              </a:spcBef>
              <a:spcAft>
                <a:spcPts val="0"/>
              </a:spcAft>
              <a:buClr>
                <a:schemeClr val="dk1"/>
              </a:buClr>
              <a:buSzPts val="2800"/>
              <a:buNone/>
            </a:pPr>
            <a:r>
              <a:rPr lang="pt-BR"/>
              <a:t>Após escolher isto, os parâmetros como passo de aprendizado é configurado manualmente, caso não utilize o otimizador do edge impulse “</a:t>
            </a:r>
            <a:r>
              <a:rPr lang="pt-BR" b="1" i="1"/>
              <a:t>velo</a:t>
            </a:r>
            <a:r>
              <a:rPr lang="pt-BR"/>
              <a:t>” ele irá carregar o modelo padrão como optimizador.</a:t>
            </a:r>
            <a:endParaRPr/>
          </a:p>
          <a:p>
            <a:pPr marL="0" lvl="0" indent="0" algn="just" rtl="0">
              <a:lnSpc>
                <a:spcPct val="90000"/>
              </a:lnSpc>
              <a:spcBef>
                <a:spcPts val="1000"/>
              </a:spcBef>
              <a:spcAft>
                <a:spcPts val="0"/>
              </a:spcAft>
              <a:buClr>
                <a:schemeClr val="dk1"/>
              </a:buClr>
              <a:buSzPts val="2800"/>
              <a:buNone/>
            </a:pPr>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682" name="Google Shape;682;p7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Treinamento e otimização</a:t>
            </a:r>
            <a:endParaRPr/>
          </a:p>
        </p:txBody>
      </p:sp>
      <p:sp>
        <p:nvSpPr>
          <p:cNvPr id="683" name="Google Shape;683;p70"/>
          <p:cNvSpPr txBox="1">
            <a:spLocks noGrp="1"/>
          </p:cNvSpPr>
          <p:nvPr>
            <p:ph type="body" idx="1"/>
          </p:nvPr>
        </p:nvSpPr>
        <p:spPr>
          <a:xfrm>
            <a:off x="838200" y="1690688"/>
            <a:ext cx="10515600" cy="4351338"/>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0"/>
              </a:spcBef>
              <a:spcAft>
                <a:spcPts val="0"/>
              </a:spcAft>
              <a:buClr>
                <a:schemeClr val="dk1"/>
              </a:buClr>
              <a:buSzPts val="2800"/>
              <a:buNone/>
            </a:pPr>
            <a:endParaRPr/>
          </a:p>
          <a:p>
            <a:pPr marL="0" lvl="0" indent="0" algn="just" rtl="0">
              <a:lnSpc>
                <a:spcPct val="90000"/>
              </a:lnSpc>
              <a:spcBef>
                <a:spcPts val="1000"/>
              </a:spcBef>
              <a:spcAft>
                <a:spcPts val="0"/>
              </a:spcAft>
              <a:buClr>
                <a:schemeClr val="dk1"/>
              </a:buClr>
              <a:buSzPts val="2800"/>
              <a:buNone/>
            </a:pPr>
            <a:endParaRPr/>
          </a:p>
          <a:p>
            <a:pPr marL="0" lvl="0" indent="0" algn="just" rtl="0">
              <a:lnSpc>
                <a:spcPct val="90000"/>
              </a:lnSpc>
              <a:spcBef>
                <a:spcPts val="1000"/>
              </a:spcBef>
              <a:spcAft>
                <a:spcPts val="0"/>
              </a:spcAft>
              <a:buClr>
                <a:schemeClr val="dk1"/>
              </a:buClr>
              <a:buSzPts val="2800"/>
              <a:buNone/>
            </a:pPr>
            <a:endParaRPr/>
          </a:p>
        </p:txBody>
      </p:sp>
      <p:sp>
        <p:nvSpPr>
          <p:cNvPr id="684" name="Google Shape;684;p70"/>
          <p:cNvSpPr txBox="1"/>
          <p:nvPr/>
        </p:nvSpPr>
        <p:spPr>
          <a:xfrm>
            <a:off x="990600" y="1843088"/>
            <a:ext cx="10515600" cy="4351338"/>
          </a:xfrm>
          <a:prstGeom prst="rect">
            <a:avLst/>
          </a:prstGeom>
          <a:noFill/>
          <a:ln>
            <a:noFill/>
          </a:ln>
        </p:spPr>
        <p:txBody>
          <a:bodyPr spcFirstLastPara="1" wrap="square" lIns="91425" tIns="45700" rIns="91425" bIns="45700" anchor="t" anchorCtr="0">
            <a:normAutofit/>
          </a:bodyPr>
          <a:lstStyle/>
          <a:p>
            <a:pPr marL="0" marR="0" lvl="0" indent="0" algn="just" rtl="0">
              <a:lnSpc>
                <a:spcPct val="90000"/>
              </a:lnSpc>
              <a:spcBef>
                <a:spcPts val="0"/>
              </a:spcBef>
              <a:spcAft>
                <a:spcPts val="0"/>
              </a:spcAft>
              <a:buClr>
                <a:schemeClr val="dk1"/>
              </a:buClr>
              <a:buSzPts val="2800"/>
              <a:buFont typeface="Arial"/>
              <a:buNone/>
            </a:pPr>
            <a:r>
              <a:rPr lang="pt-BR" sz="2800" dirty="0">
                <a:solidFill>
                  <a:schemeClr val="dk1"/>
                </a:solidFill>
                <a:latin typeface="Calibri"/>
                <a:ea typeface="Calibri"/>
                <a:cs typeface="Calibri"/>
                <a:sym typeface="Calibri"/>
              </a:rPr>
              <a:t>Não utilizando o otimizador, irá automaticamente usar o padrão do </a:t>
            </a:r>
            <a:r>
              <a:rPr lang="pt-BR" sz="2800" dirty="0" err="1">
                <a:solidFill>
                  <a:schemeClr val="dk1"/>
                </a:solidFill>
                <a:latin typeface="Calibri"/>
                <a:ea typeface="Calibri"/>
                <a:cs typeface="Calibri"/>
                <a:sym typeface="Calibri"/>
              </a:rPr>
              <a:t>edgeimpulse</a:t>
            </a:r>
            <a:r>
              <a:rPr lang="pt-BR" sz="2800" dirty="0">
                <a:solidFill>
                  <a:schemeClr val="dk1"/>
                </a:solidFill>
                <a:latin typeface="Calibri"/>
                <a:ea typeface="Calibri"/>
                <a:cs typeface="Calibri"/>
                <a:sym typeface="Calibri"/>
              </a:rPr>
              <a:t>, configurado como o </a:t>
            </a:r>
            <a:r>
              <a:rPr lang="pt-BR" sz="2800" b="1" dirty="0">
                <a:solidFill>
                  <a:schemeClr val="dk1"/>
                </a:solidFill>
                <a:latin typeface="Calibri"/>
                <a:ea typeface="Calibri"/>
                <a:cs typeface="Calibri"/>
                <a:sym typeface="Calibri"/>
              </a:rPr>
              <a:t>ADAM</a:t>
            </a:r>
            <a:r>
              <a:rPr lang="pt-BR" sz="2800" dirty="0">
                <a:solidFill>
                  <a:schemeClr val="dk1"/>
                </a:solidFill>
                <a:latin typeface="Calibri"/>
                <a:ea typeface="Calibri"/>
                <a:cs typeface="Calibri"/>
                <a:sym typeface="Calibri"/>
              </a:rPr>
              <a:t> como otimizador, apenas alterando caso seja alterado o passo de aprendizado como mostra o código abaixo:</a:t>
            </a:r>
            <a:endParaRPr dirty="0"/>
          </a:p>
          <a:p>
            <a:pPr marL="0" marR="0" lvl="0" indent="0" algn="just" rtl="0">
              <a:lnSpc>
                <a:spcPct val="90000"/>
              </a:lnSpc>
              <a:spcBef>
                <a:spcPts val="1000"/>
              </a:spcBef>
              <a:spcAft>
                <a:spcPts val="0"/>
              </a:spcAft>
              <a:buClr>
                <a:schemeClr val="dk1"/>
              </a:buClr>
              <a:buSzPts val="2800"/>
              <a:buFont typeface="Arial"/>
              <a:buNone/>
            </a:pPr>
            <a:endParaRPr sz="2800" dirty="0">
              <a:solidFill>
                <a:schemeClr val="dk1"/>
              </a:solidFill>
              <a:latin typeface="Calibri"/>
              <a:ea typeface="Calibri"/>
              <a:cs typeface="Calibri"/>
              <a:sym typeface="Calibri"/>
            </a:endParaRPr>
          </a:p>
          <a:p>
            <a:pPr marL="0" marR="0" lvl="0" indent="0" algn="just" rtl="0">
              <a:lnSpc>
                <a:spcPct val="90000"/>
              </a:lnSpc>
              <a:spcBef>
                <a:spcPts val="1000"/>
              </a:spcBef>
              <a:spcAft>
                <a:spcPts val="0"/>
              </a:spcAft>
              <a:buClr>
                <a:schemeClr val="dk1"/>
              </a:buClr>
              <a:buSzPts val="2800"/>
              <a:buFont typeface="Arial"/>
              <a:buNone/>
            </a:pPr>
            <a:r>
              <a:rPr lang="pt-BR" sz="2800" dirty="0">
                <a:solidFill>
                  <a:schemeClr val="dk1"/>
                </a:solidFill>
                <a:latin typeface="Calibri"/>
                <a:ea typeface="Calibri"/>
                <a:cs typeface="Calibri"/>
                <a:sym typeface="Calibri"/>
              </a:rPr>
              <a:t>A função de perda já é utilizada </a:t>
            </a:r>
            <a:r>
              <a:rPr lang="pt-BR" sz="2800" b="1" i="1" dirty="0" err="1">
                <a:solidFill>
                  <a:schemeClr val="dk1"/>
                </a:solidFill>
                <a:latin typeface="Calibri"/>
                <a:ea typeface="Calibri"/>
                <a:cs typeface="Calibri"/>
                <a:sym typeface="Calibri"/>
              </a:rPr>
              <a:t>cross</a:t>
            </a:r>
            <a:r>
              <a:rPr lang="pt-BR" sz="2800" b="1" i="1" dirty="0">
                <a:solidFill>
                  <a:schemeClr val="dk1"/>
                </a:solidFill>
                <a:latin typeface="Calibri"/>
                <a:ea typeface="Calibri"/>
                <a:cs typeface="Calibri"/>
                <a:sym typeface="Calibri"/>
              </a:rPr>
              <a:t> </a:t>
            </a:r>
            <a:r>
              <a:rPr lang="pt-BR" sz="2800" b="1" i="1" dirty="0" err="1">
                <a:solidFill>
                  <a:schemeClr val="dk1"/>
                </a:solidFill>
                <a:latin typeface="Calibri"/>
                <a:ea typeface="Calibri"/>
                <a:cs typeface="Calibri"/>
                <a:sym typeface="Calibri"/>
              </a:rPr>
              <a:t>entropy</a:t>
            </a:r>
            <a:r>
              <a:rPr lang="pt-BR" sz="2800" b="1" i="1" dirty="0">
                <a:solidFill>
                  <a:schemeClr val="dk1"/>
                </a:solidFill>
                <a:latin typeface="Calibri"/>
                <a:ea typeface="Calibri"/>
                <a:cs typeface="Calibri"/>
                <a:sym typeface="Calibri"/>
              </a:rPr>
              <a:t> </a:t>
            </a:r>
            <a:r>
              <a:rPr lang="pt-BR" sz="2800" b="1" i="1" dirty="0" err="1">
                <a:solidFill>
                  <a:schemeClr val="dk1"/>
                </a:solidFill>
                <a:latin typeface="Calibri"/>
                <a:ea typeface="Calibri"/>
                <a:cs typeface="Calibri"/>
                <a:sym typeface="Calibri"/>
              </a:rPr>
              <a:t>loss</a:t>
            </a:r>
            <a:r>
              <a:rPr lang="pt-BR" sz="2800" dirty="0">
                <a:solidFill>
                  <a:schemeClr val="dk1"/>
                </a:solidFill>
                <a:latin typeface="Calibri"/>
                <a:ea typeface="Calibri"/>
                <a:cs typeface="Calibri"/>
                <a:sym typeface="Calibri"/>
              </a:rPr>
              <a:t>, específica de acordo com as configurações do modelo, com </a:t>
            </a:r>
            <a:r>
              <a:rPr lang="pt-BR" sz="2800" b="1" i="1" dirty="0">
                <a:solidFill>
                  <a:schemeClr val="dk1"/>
                </a:solidFill>
                <a:latin typeface="Calibri"/>
                <a:ea typeface="Calibri"/>
                <a:cs typeface="Calibri"/>
                <a:sym typeface="Calibri"/>
              </a:rPr>
              <a:t>alpha </a:t>
            </a:r>
            <a:r>
              <a:rPr lang="pt-BR" sz="2800" dirty="0">
                <a:solidFill>
                  <a:schemeClr val="dk1"/>
                </a:solidFill>
                <a:latin typeface="Calibri"/>
                <a:ea typeface="Calibri"/>
                <a:cs typeface="Calibri"/>
                <a:sym typeface="Calibri"/>
              </a:rPr>
              <a:t>e </a:t>
            </a:r>
            <a:r>
              <a:rPr lang="pt-BR" sz="2800" b="1" i="1" dirty="0" err="1">
                <a:solidFill>
                  <a:schemeClr val="dk1"/>
                </a:solidFill>
                <a:latin typeface="Calibri"/>
                <a:ea typeface="Calibri"/>
                <a:cs typeface="Calibri"/>
                <a:sym typeface="Calibri"/>
              </a:rPr>
              <a:t>object_weight</a:t>
            </a:r>
            <a:r>
              <a:rPr lang="pt-BR" sz="2800" dirty="0">
                <a:solidFill>
                  <a:schemeClr val="dk1"/>
                </a:solidFill>
                <a:latin typeface="Calibri"/>
                <a:ea typeface="Calibri"/>
                <a:cs typeface="Calibri"/>
                <a:sym typeface="Calibri"/>
              </a:rPr>
              <a:t>:</a:t>
            </a:r>
            <a:endParaRPr dirty="0"/>
          </a:p>
          <a:p>
            <a:pPr marL="0" marR="0" lvl="0" indent="0" algn="just" rtl="0">
              <a:lnSpc>
                <a:spcPct val="90000"/>
              </a:lnSpc>
              <a:spcBef>
                <a:spcPts val="1000"/>
              </a:spcBef>
              <a:spcAft>
                <a:spcPts val="0"/>
              </a:spcAft>
              <a:buClr>
                <a:schemeClr val="dk1"/>
              </a:buClr>
              <a:buSzPts val="2800"/>
              <a:buFont typeface="Arial"/>
              <a:buNone/>
            </a:pPr>
            <a:endParaRPr sz="2800" dirty="0">
              <a:solidFill>
                <a:schemeClr val="dk1"/>
              </a:solidFill>
              <a:latin typeface="Calibri"/>
              <a:ea typeface="Calibri"/>
              <a:cs typeface="Calibri"/>
              <a:sym typeface="Calibri"/>
            </a:endParaRPr>
          </a:p>
          <a:p>
            <a:pPr marL="0" marR="0" lvl="0" indent="0" algn="just" rtl="0">
              <a:lnSpc>
                <a:spcPct val="90000"/>
              </a:lnSpc>
              <a:spcBef>
                <a:spcPts val="1000"/>
              </a:spcBef>
              <a:spcAft>
                <a:spcPts val="0"/>
              </a:spcAft>
              <a:buClr>
                <a:schemeClr val="dk1"/>
              </a:buClr>
              <a:buSzPts val="2800"/>
              <a:buFont typeface="Arial"/>
              <a:buNone/>
            </a:pPr>
            <a:endParaRPr sz="2800" dirty="0">
              <a:solidFill>
                <a:schemeClr val="dk1"/>
              </a:solidFill>
              <a:latin typeface="Calibri"/>
              <a:ea typeface="Calibri"/>
              <a:cs typeface="Calibri"/>
              <a:sym typeface="Calibri"/>
            </a:endParaRPr>
          </a:p>
          <a:p>
            <a:pPr marL="0" marR="0" lvl="0" indent="0" algn="just" rtl="0">
              <a:lnSpc>
                <a:spcPct val="90000"/>
              </a:lnSpc>
              <a:spcBef>
                <a:spcPts val="1000"/>
              </a:spcBef>
              <a:spcAft>
                <a:spcPts val="0"/>
              </a:spcAft>
              <a:buClr>
                <a:schemeClr val="dk1"/>
              </a:buClr>
              <a:buSzPts val="2800"/>
              <a:buFont typeface="Arial"/>
              <a:buNone/>
            </a:pPr>
            <a:endParaRPr sz="2800" dirty="0">
              <a:solidFill>
                <a:schemeClr val="dk1"/>
              </a:solidFill>
              <a:latin typeface="Calibri"/>
              <a:ea typeface="Calibri"/>
              <a:cs typeface="Calibri"/>
              <a:sym typeface="Calibri"/>
            </a:endParaRPr>
          </a:p>
        </p:txBody>
      </p:sp>
      <p:pic>
        <p:nvPicPr>
          <p:cNvPr id="685" name="Google Shape;685;p70"/>
          <p:cNvPicPr preferRelativeResize="0"/>
          <p:nvPr/>
        </p:nvPicPr>
        <p:blipFill rotWithShape="1">
          <a:blip r:embed="rId3">
            <a:alphaModFix/>
          </a:blip>
          <a:srcRect/>
          <a:stretch/>
        </p:blipFill>
        <p:spPr>
          <a:xfrm>
            <a:off x="3482972" y="3224925"/>
            <a:ext cx="5226055" cy="793832"/>
          </a:xfrm>
          <a:prstGeom prst="rect">
            <a:avLst/>
          </a:prstGeom>
          <a:noFill/>
          <a:ln>
            <a:noFill/>
          </a:ln>
        </p:spPr>
      </p:pic>
      <p:pic>
        <p:nvPicPr>
          <p:cNvPr id="686" name="Google Shape;686;p70"/>
          <p:cNvPicPr preferRelativeResize="0"/>
          <p:nvPr/>
        </p:nvPicPr>
        <p:blipFill rotWithShape="1">
          <a:blip r:embed="rId4">
            <a:alphaModFix/>
          </a:blip>
          <a:srcRect t="7639" b="-1"/>
          <a:stretch/>
        </p:blipFill>
        <p:spPr>
          <a:xfrm>
            <a:off x="712119" y="5079878"/>
            <a:ext cx="10767760" cy="793832"/>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682" name="Google Shape;682;p7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dirty="0"/>
              <a:t>Treinamento e otimização</a:t>
            </a:r>
            <a:endParaRPr dirty="0"/>
          </a:p>
        </p:txBody>
      </p:sp>
      <mc:AlternateContent xmlns:mc="http://schemas.openxmlformats.org/markup-compatibility/2006">
        <mc:Choice xmlns:a14="http://schemas.microsoft.com/office/drawing/2010/main" Requires="a14">
          <p:sp>
            <p:nvSpPr>
              <p:cNvPr id="683" name="Google Shape;683;p70"/>
              <p:cNvSpPr txBox="1">
                <a:spLocks noGrp="1"/>
              </p:cNvSpPr>
              <p:nvPr>
                <p:ph type="body" idx="1"/>
              </p:nvPr>
            </p:nvSpPr>
            <p:spPr>
              <a:xfrm>
                <a:off x="838200" y="1366345"/>
                <a:ext cx="10515600" cy="4929352"/>
              </a:xfrm>
              <a:prstGeom prst="rect">
                <a:avLst/>
              </a:prstGeom>
              <a:noFill/>
              <a:ln>
                <a:noFill/>
              </a:ln>
            </p:spPr>
            <p:txBody>
              <a:bodyPr spcFirstLastPara="1" wrap="square" lIns="91425" tIns="45700" rIns="91425" bIns="45700" anchor="t" anchorCtr="0">
                <a:normAutofit fontScale="70000" lnSpcReduction="20000"/>
              </a:bodyPr>
              <a:lstStyle/>
              <a:p>
                <a:pPr marL="0" lvl="0" indent="0" algn="just" rtl="0">
                  <a:lnSpc>
                    <a:spcPct val="90000"/>
                  </a:lnSpc>
                  <a:spcBef>
                    <a:spcPts val="0"/>
                  </a:spcBef>
                  <a:spcAft>
                    <a:spcPts val="0"/>
                  </a:spcAft>
                  <a:buClr>
                    <a:schemeClr val="dk1"/>
                  </a:buClr>
                  <a:buSzPts val="2800"/>
                  <a:buNone/>
                </a:pPr>
                <a:r>
                  <a:rPr lang="pt-BR" sz="4600" dirty="0"/>
                  <a:t>Função de perda:</a:t>
                </a:r>
              </a:p>
              <a:p>
                <a:pPr marL="0" lvl="0" indent="0" algn="just" rtl="0">
                  <a:lnSpc>
                    <a:spcPct val="90000"/>
                  </a:lnSpc>
                  <a:spcBef>
                    <a:spcPts val="1000"/>
                  </a:spcBef>
                  <a:spcAft>
                    <a:spcPts val="0"/>
                  </a:spcAft>
                  <a:buClr>
                    <a:schemeClr val="dk1"/>
                  </a:buClr>
                  <a:buSzPts val="2800"/>
                  <a:buNone/>
                </a:pPr>
                <a:endParaRPr lang="pt-BR" dirty="0"/>
              </a:p>
              <a:p>
                <a:pPr marL="0" lvl="0" indent="0" algn="just" rtl="0">
                  <a:lnSpc>
                    <a:spcPct val="90000"/>
                  </a:lnSpc>
                  <a:spcBef>
                    <a:spcPts val="1000"/>
                  </a:spcBef>
                  <a:spcAft>
                    <a:spcPts val="0"/>
                  </a:spcAft>
                  <a:buClr>
                    <a:schemeClr val="dk1"/>
                  </a:buClr>
                  <a:buSzPts val="2800"/>
                  <a:buNone/>
                </a:pPr>
                <a:endParaRPr lang="pt-BR" dirty="0"/>
              </a:p>
              <a:p>
                <a:pPr marL="0" lvl="0" indent="0" algn="just" rtl="0">
                  <a:lnSpc>
                    <a:spcPct val="90000"/>
                  </a:lnSpc>
                  <a:spcBef>
                    <a:spcPts val="1000"/>
                  </a:spcBef>
                  <a:spcAft>
                    <a:spcPts val="0"/>
                  </a:spcAft>
                  <a:buClr>
                    <a:schemeClr val="dk1"/>
                  </a:buClr>
                  <a:buSzPts val="2800"/>
                  <a:buNone/>
                </a:pPr>
                <a:endParaRPr lang="pt-BR" dirty="0"/>
              </a:p>
              <a:p>
                <a:pPr marL="0" lvl="0" indent="0" algn="just" rtl="0">
                  <a:lnSpc>
                    <a:spcPct val="90000"/>
                  </a:lnSpc>
                  <a:spcBef>
                    <a:spcPts val="1000"/>
                  </a:spcBef>
                  <a:spcAft>
                    <a:spcPts val="0"/>
                  </a:spcAft>
                  <a:buClr>
                    <a:schemeClr val="dk1"/>
                  </a:buClr>
                  <a:buSzPts val="2800"/>
                  <a:buNone/>
                </a:pPr>
                <a:endParaRPr lang="pt-BR" dirty="0"/>
              </a:p>
              <a:p>
                <a:pPr marL="0" lvl="0" indent="0" algn="just" rtl="0">
                  <a:lnSpc>
                    <a:spcPct val="90000"/>
                  </a:lnSpc>
                  <a:spcBef>
                    <a:spcPts val="1000"/>
                  </a:spcBef>
                  <a:spcAft>
                    <a:spcPts val="0"/>
                  </a:spcAft>
                  <a:buClr>
                    <a:schemeClr val="dk1"/>
                  </a:buClr>
                  <a:buSzPts val="2800"/>
                  <a:buNone/>
                </a:pPr>
                <a:r>
                  <a:rPr lang="pt-BR" dirty="0"/>
                  <a:t>Chamada Entropia Cruzada (Cross-</a:t>
                </a:r>
                <a:r>
                  <a:rPr lang="pt-BR" dirty="0" err="1"/>
                  <a:t>Entropy</a:t>
                </a:r>
                <a:r>
                  <a:rPr lang="pt-BR" dirty="0"/>
                  <a:t>).</a:t>
                </a:r>
              </a:p>
              <a:p>
                <a:pPr marL="0" lvl="0" indent="0" algn="just" rtl="0">
                  <a:lnSpc>
                    <a:spcPct val="90000"/>
                  </a:lnSpc>
                  <a:spcBef>
                    <a:spcPts val="1000"/>
                  </a:spcBef>
                  <a:spcAft>
                    <a:spcPts val="0"/>
                  </a:spcAft>
                  <a:buClr>
                    <a:schemeClr val="dk1"/>
                  </a:buClr>
                  <a:buSzPts val="2800"/>
                  <a:buNone/>
                </a:pPr>
                <a:endParaRPr lang="pt-BR" dirty="0"/>
              </a:p>
              <a:p>
                <a:pPr indent="-457200" algn="just">
                  <a:buSzPts val="2800"/>
                </a:pPr>
                <a:r>
                  <a:rPr lang="pt-BR" dirty="0"/>
                  <a:t>Os rótulos vem como formato one-hot basicamente. </a:t>
                </a:r>
              </a:p>
              <a:p>
                <a:pPr indent="-457200" algn="just">
                  <a:buSzPts val="2800"/>
                </a:pPr>
                <a:r>
                  <a:rPr lang="pt-BR" dirty="0"/>
                  <a:t>( N ) é o número total de amostras.</a:t>
                </a:r>
              </a:p>
              <a:p>
                <a:pPr indent="-457200" algn="just">
                  <a:buSzPts val="2800"/>
                </a:pPr>
                <a:r>
                  <a:rPr lang="pt-BR" dirty="0"/>
                  <a:t>( M ) é o número de classes.</a:t>
                </a:r>
              </a:p>
              <a:p>
                <a:pPr indent="-457200" algn="just">
                  <a:buSzPts val="2800"/>
                </a:pPr>
                <a:r>
                  <a:rPr lang="pt-BR" dirty="0"/>
                  <a:t>( </a:t>
                </a:r>
                <a14:m>
                  <m:oMath xmlns:m="http://schemas.openxmlformats.org/officeDocument/2006/math">
                    <m:sSub>
                      <m:sSubPr>
                        <m:ctrlPr>
                          <a:rPr lang="ar-AE" i="1" dirty="0" smtClean="0">
                            <a:latin typeface="Cambria Math" panose="02040503050406030204" pitchFamily="18" charset="0"/>
                          </a:rPr>
                        </m:ctrlPr>
                      </m:sSubPr>
                      <m:e>
                        <m:r>
                          <a:rPr lang="ar-AE" i="1" dirty="0" smtClean="0">
                            <a:latin typeface="Cambria Math" panose="02040503050406030204" pitchFamily="18" charset="0"/>
                          </a:rPr>
                          <m:t>𝑦</m:t>
                        </m:r>
                      </m:e>
                      <m:sub>
                        <m:r>
                          <a:rPr lang="ar-AE" i="1" dirty="0" err="1" smtClean="0">
                            <a:latin typeface="Cambria Math" panose="02040503050406030204" pitchFamily="18" charset="0"/>
                          </a:rPr>
                          <m:t>𝑖𝑗</m:t>
                        </m:r>
                      </m:sub>
                    </m:sSub>
                  </m:oMath>
                </a14:m>
                <a:r>
                  <a:rPr lang="pt-BR" dirty="0"/>
                  <a:t> ) é a probabilidade verdadeira da amostra ( i ) pertencer à classe ( j ).</a:t>
                </a:r>
              </a:p>
              <a:p>
                <a:pPr indent="-457200" algn="just">
                  <a:buSzPts val="2800"/>
                </a:pPr>
                <a:r>
                  <a:rPr lang="pt-BR" dirty="0"/>
                  <a:t>( </a:t>
                </a:r>
                <a14:m>
                  <m:oMath xmlns:m="http://schemas.openxmlformats.org/officeDocument/2006/math">
                    <m:sSub>
                      <m:sSubPr>
                        <m:ctrlPr>
                          <a:rPr lang="pt-BR" i="1" dirty="0" smtClean="0">
                            <a:latin typeface="Cambria Math" panose="02040503050406030204" pitchFamily="18" charset="0"/>
                          </a:rPr>
                        </m:ctrlPr>
                      </m:sSubPr>
                      <m:e>
                        <m:r>
                          <a:rPr lang="pt-BR" i="1" dirty="0" smtClean="0">
                            <a:latin typeface="Cambria Math" panose="02040503050406030204" pitchFamily="18" charset="0"/>
                          </a:rPr>
                          <m:t>𝑝</m:t>
                        </m:r>
                      </m:e>
                      <m:sub>
                        <m:r>
                          <a:rPr lang="pt-BR" i="1" dirty="0" smtClean="0">
                            <a:latin typeface="Cambria Math" panose="02040503050406030204" pitchFamily="18" charset="0"/>
                          </a:rPr>
                          <m:t>𝑖𝑗</m:t>
                        </m:r>
                      </m:sub>
                    </m:sSub>
                  </m:oMath>
                </a14:m>
                <a:r>
                  <a:rPr lang="pt-BR" dirty="0"/>
                  <a:t> ) é a probabilidade prevista pelo modelo para a amostra ( i ) pertencer à classe ( j ).</a:t>
                </a:r>
              </a:p>
              <a:p>
                <a:pPr marL="0" indent="0" algn="just">
                  <a:buSzPts val="2800"/>
                  <a:buNone/>
                </a:pPr>
                <a:endParaRPr lang="pt-BR" dirty="0"/>
              </a:p>
              <a:p>
                <a:pPr marL="0" lvl="0" indent="0" algn="just" rtl="0">
                  <a:lnSpc>
                    <a:spcPct val="90000"/>
                  </a:lnSpc>
                  <a:spcBef>
                    <a:spcPts val="1000"/>
                  </a:spcBef>
                  <a:spcAft>
                    <a:spcPts val="0"/>
                  </a:spcAft>
                  <a:buClr>
                    <a:schemeClr val="dk1"/>
                  </a:buClr>
                  <a:buSzPts val="2800"/>
                  <a:buNone/>
                </a:pPr>
                <a:r>
                  <a:rPr lang="pt-BR" dirty="0"/>
                  <a:t>Como calcular: </a:t>
                </a:r>
                <a:r>
                  <a:rPr lang="pt-BR" dirty="0">
                    <a:hlinkClick r:id="rId3"/>
                  </a:rPr>
                  <a:t>Exemplo simples</a:t>
                </a:r>
                <a:r>
                  <a:rPr lang="pt-BR" dirty="0"/>
                  <a:t>;</a:t>
                </a:r>
              </a:p>
            </p:txBody>
          </p:sp>
        </mc:Choice>
        <mc:Fallback>
          <p:sp>
            <p:nvSpPr>
              <p:cNvPr id="683" name="Google Shape;683;p70"/>
              <p:cNvSpPr txBox="1">
                <a:spLocks noGrp="1" noRot="1" noChangeAspect="1" noMove="1" noResize="1" noEditPoints="1" noAdjustHandles="1" noChangeArrowheads="1" noChangeShapeType="1" noTextEdit="1"/>
              </p:cNvSpPr>
              <p:nvPr>
                <p:ph type="body" idx="1"/>
              </p:nvPr>
            </p:nvSpPr>
            <p:spPr>
              <a:xfrm>
                <a:off x="838200" y="1366345"/>
                <a:ext cx="10515600" cy="4929352"/>
              </a:xfrm>
              <a:prstGeom prst="rect">
                <a:avLst/>
              </a:prstGeom>
              <a:blipFill>
                <a:blip r:embed="rId4"/>
                <a:stretch>
                  <a:fillRect l="-1507" t="-4079" b="-1731"/>
                </a:stretch>
              </a:blipFill>
              <a:ln>
                <a:noFill/>
              </a:ln>
            </p:spPr>
            <p:txBody>
              <a:bodyPr/>
              <a:lstStyle/>
              <a:p>
                <a:r>
                  <a:rPr lang="pt-BR">
                    <a:noFill/>
                  </a:rPr>
                  <a:t> </a:t>
                </a:r>
              </a:p>
            </p:txBody>
          </p:sp>
        </mc:Fallback>
      </mc:AlternateContent>
      <mc:AlternateContent xmlns:mc="http://schemas.openxmlformats.org/markup-compatibility/2006">
        <mc:Choice xmlns:a14="http://schemas.microsoft.com/office/drawing/2010/main" Requires="a14">
          <p:sp>
            <p:nvSpPr>
              <p:cNvPr id="10" name="CaixaDeTexto 9">
                <a:extLst>
                  <a:ext uri="{FF2B5EF4-FFF2-40B4-BE49-F238E27FC236}">
                    <a16:creationId xmlns:a16="http://schemas.microsoft.com/office/drawing/2014/main" id="{8AB15445-4921-7566-5234-A6ED32E6B19E}"/>
                  </a:ext>
                </a:extLst>
              </p:cNvPr>
              <p:cNvSpPr txBox="1"/>
              <p:nvPr/>
            </p:nvSpPr>
            <p:spPr>
              <a:xfrm>
                <a:off x="751489" y="1952950"/>
                <a:ext cx="5344511" cy="1080296"/>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r>
                        <a:rPr lang="pt-BR" sz="2400" b="0" i="1" smtClean="0">
                          <a:latin typeface="Cambria Math" panose="02040503050406030204" pitchFamily="18" charset="0"/>
                        </a:rPr>
                        <m:t>𝐶𝐸</m:t>
                      </m:r>
                      <m:r>
                        <a:rPr lang="pt-BR" sz="2400" b="0" i="1" smtClean="0">
                          <a:latin typeface="Cambria Math" panose="02040503050406030204" pitchFamily="18" charset="0"/>
                        </a:rPr>
                        <m:t>=− [</m:t>
                      </m:r>
                      <m:nary>
                        <m:naryPr>
                          <m:chr m:val="∑"/>
                          <m:limLoc m:val="undOvr"/>
                          <m:grow m:val="on"/>
                          <m:ctrlPr>
                            <a:rPr lang="pt-BR" sz="2400" i="1" dirty="0">
                              <a:latin typeface="Cambria Math" panose="02040503050406030204" pitchFamily="18" charset="0"/>
                            </a:rPr>
                          </m:ctrlPr>
                        </m:naryPr>
                        <m:sub>
                          <m:r>
                            <a:rPr lang="pt-BR" sz="2400" i="1" dirty="0">
                              <a:latin typeface="Cambria Math" panose="02040503050406030204" pitchFamily="18" charset="0"/>
                            </a:rPr>
                            <m:t>𝑗</m:t>
                          </m:r>
                          <m:r>
                            <a:rPr lang="pt-BR" sz="2400" dirty="0">
                              <a:latin typeface="Cambria Math" panose="02040503050406030204" pitchFamily="18" charset="0"/>
                            </a:rPr>
                            <m:t>=</m:t>
                          </m:r>
                          <m:r>
                            <a:rPr lang="pt-BR" sz="2400" dirty="0">
                              <a:latin typeface="Cambria Math" panose="02040503050406030204" pitchFamily="18" charset="0"/>
                            </a:rPr>
                            <m:t>1</m:t>
                          </m:r>
                        </m:sub>
                        <m:sup>
                          <m:r>
                            <a:rPr lang="pt-BR" sz="2400" i="1" dirty="0">
                              <a:latin typeface="Cambria Math" panose="02040503050406030204" pitchFamily="18" charset="0"/>
                            </a:rPr>
                            <m:t>𝑁</m:t>
                          </m:r>
                        </m:sup>
                        <m:e>
                          <m:r>
                            <a:rPr lang="pt-BR" sz="2400" b="0" i="1" dirty="0" smtClean="0">
                              <a:latin typeface="Cambria Math" panose="02040503050406030204" pitchFamily="18" charset="0"/>
                            </a:rPr>
                            <m:t>(</m:t>
                          </m:r>
                        </m:e>
                      </m:nary>
                      <m:nary>
                        <m:naryPr>
                          <m:chr m:val="∑"/>
                          <m:limLoc m:val="undOvr"/>
                          <m:grow m:val="on"/>
                          <m:ctrlPr>
                            <a:rPr lang="pt-BR" sz="2400" i="1" dirty="0">
                              <a:latin typeface="Cambria Math" panose="02040503050406030204" pitchFamily="18" charset="0"/>
                            </a:rPr>
                          </m:ctrlPr>
                        </m:naryPr>
                        <m:sub>
                          <m:r>
                            <a:rPr lang="pt-BR" sz="2400" i="1" dirty="0">
                              <a:latin typeface="Cambria Math" panose="02040503050406030204" pitchFamily="18" charset="0"/>
                            </a:rPr>
                            <m:t>𝑗</m:t>
                          </m:r>
                          <m:r>
                            <a:rPr lang="pt-BR" sz="2400" dirty="0">
                              <a:latin typeface="Cambria Math" panose="02040503050406030204" pitchFamily="18" charset="0"/>
                            </a:rPr>
                            <m:t>=</m:t>
                          </m:r>
                          <m:r>
                            <a:rPr lang="pt-BR" sz="2400" dirty="0">
                              <a:latin typeface="Cambria Math" panose="02040503050406030204" pitchFamily="18" charset="0"/>
                            </a:rPr>
                            <m:t>1</m:t>
                          </m:r>
                        </m:sub>
                        <m:sup>
                          <m:r>
                            <a:rPr lang="pt-BR" sz="2400" b="0" i="1" dirty="0" smtClean="0">
                              <a:latin typeface="Cambria Math" panose="02040503050406030204" pitchFamily="18" charset="0"/>
                            </a:rPr>
                            <m:t>𝑀</m:t>
                          </m:r>
                        </m:sup>
                        <m:e>
                          <m:sSub>
                            <m:sSubPr>
                              <m:ctrlPr>
                                <a:rPr lang="pt-BR" sz="2400" b="0" i="1" dirty="0" smtClean="0">
                                  <a:latin typeface="Cambria Math" panose="02040503050406030204" pitchFamily="18" charset="0"/>
                                </a:rPr>
                              </m:ctrlPr>
                            </m:sSubPr>
                            <m:e>
                              <m:r>
                                <a:rPr lang="pt-BR" sz="2400" b="0" i="1" dirty="0" smtClean="0">
                                  <a:latin typeface="Cambria Math" panose="02040503050406030204" pitchFamily="18" charset="0"/>
                                </a:rPr>
                                <m:t>𝑦</m:t>
                              </m:r>
                            </m:e>
                            <m:sub>
                              <m:r>
                                <a:rPr lang="pt-BR" sz="2400" b="0" i="1" dirty="0" smtClean="0">
                                  <a:latin typeface="Cambria Math" panose="02040503050406030204" pitchFamily="18" charset="0"/>
                                </a:rPr>
                                <m:t>𝑖𝑗</m:t>
                              </m:r>
                            </m:sub>
                          </m:sSub>
                          <m:func>
                            <m:funcPr>
                              <m:ctrlPr>
                                <a:rPr lang="pt-BR" sz="2400" b="0" i="1" dirty="0" smtClean="0">
                                  <a:latin typeface="Cambria Math" panose="02040503050406030204" pitchFamily="18" charset="0"/>
                                </a:rPr>
                              </m:ctrlPr>
                            </m:funcPr>
                            <m:fName>
                              <m:r>
                                <m:rPr>
                                  <m:sty m:val="p"/>
                                </m:rPr>
                                <a:rPr lang="pt-BR" sz="2400" b="0" i="0" dirty="0" smtClean="0">
                                  <a:latin typeface="Cambria Math" panose="02040503050406030204" pitchFamily="18" charset="0"/>
                                </a:rPr>
                                <m:t>log</m:t>
                              </m:r>
                            </m:fName>
                            <m:e>
                              <m:d>
                                <m:dPr>
                                  <m:ctrlPr>
                                    <a:rPr lang="pt-BR" sz="2400" b="0" i="1" dirty="0" smtClean="0">
                                      <a:latin typeface="Cambria Math" panose="02040503050406030204" pitchFamily="18" charset="0"/>
                                    </a:rPr>
                                  </m:ctrlPr>
                                </m:dPr>
                                <m:e>
                                  <m:sSub>
                                    <m:sSubPr>
                                      <m:ctrlPr>
                                        <a:rPr lang="pt-BR" sz="2400" b="0" i="1" dirty="0" smtClean="0">
                                          <a:latin typeface="Cambria Math" panose="02040503050406030204" pitchFamily="18" charset="0"/>
                                        </a:rPr>
                                      </m:ctrlPr>
                                    </m:sSubPr>
                                    <m:e>
                                      <m:r>
                                        <a:rPr lang="pt-BR" sz="2400" b="0" i="1" dirty="0" smtClean="0">
                                          <a:latin typeface="Cambria Math" panose="02040503050406030204" pitchFamily="18" charset="0"/>
                                        </a:rPr>
                                        <m:t>𝑝</m:t>
                                      </m:r>
                                    </m:e>
                                    <m:sub>
                                      <m:r>
                                        <a:rPr lang="pt-BR" sz="2400" b="0" i="1" dirty="0" smtClean="0">
                                          <a:latin typeface="Cambria Math" panose="02040503050406030204" pitchFamily="18" charset="0"/>
                                        </a:rPr>
                                        <m:t>𝑖𝑗</m:t>
                                      </m:r>
                                    </m:sub>
                                  </m:sSub>
                                </m:e>
                              </m:d>
                            </m:e>
                          </m:func>
                        </m:e>
                      </m:nary>
                      <m:r>
                        <a:rPr lang="pt-BR" sz="2400" b="0" i="1" dirty="0" smtClean="0">
                          <a:latin typeface="Cambria Math" panose="02040503050406030204" pitchFamily="18" charset="0"/>
                        </a:rPr>
                        <m:t> )]   </m:t>
                      </m:r>
                    </m:oMath>
                  </m:oMathPara>
                </a14:m>
                <a:endParaRPr lang="pt-BR" sz="2400" dirty="0"/>
              </a:p>
            </p:txBody>
          </p:sp>
        </mc:Choice>
        <mc:Fallback>
          <p:sp>
            <p:nvSpPr>
              <p:cNvPr id="10" name="CaixaDeTexto 9">
                <a:extLst>
                  <a:ext uri="{FF2B5EF4-FFF2-40B4-BE49-F238E27FC236}">
                    <a16:creationId xmlns:a16="http://schemas.microsoft.com/office/drawing/2014/main" id="{8AB15445-4921-7566-5234-A6ED32E6B19E}"/>
                  </a:ext>
                </a:extLst>
              </p:cNvPr>
              <p:cNvSpPr txBox="1">
                <a:spLocks noRot="1" noChangeAspect="1" noMove="1" noResize="1" noEditPoints="1" noAdjustHandles="1" noChangeArrowheads="1" noChangeShapeType="1" noTextEdit="1"/>
              </p:cNvSpPr>
              <p:nvPr/>
            </p:nvSpPr>
            <p:spPr>
              <a:xfrm>
                <a:off x="751489" y="1952950"/>
                <a:ext cx="5344511" cy="1080296"/>
              </a:xfrm>
              <a:prstGeom prst="rect">
                <a:avLst/>
              </a:prstGeom>
              <a:blipFill>
                <a:blip r:embed="rId5"/>
                <a:stretch>
                  <a:fillRect/>
                </a:stretch>
              </a:blipFill>
            </p:spPr>
            <p:txBody>
              <a:bodyPr/>
              <a:lstStyle/>
              <a:p>
                <a:r>
                  <a:rPr lang="pt-BR">
                    <a:noFill/>
                  </a:rPr>
                  <a:t> </a:t>
                </a:r>
              </a:p>
            </p:txBody>
          </p:sp>
        </mc:Fallback>
      </mc:AlternateContent>
      <mc:AlternateContent xmlns:mc="http://schemas.openxmlformats.org/markup-compatibility/2006">
        <mc:Choice xmlns:a14="http://schemas.microsoft.com/office/drawing/2010/main" Requires="a14">
          <p:sp>
            <p:nvSpPr>
              <p:cNvPr id="11" name="CaixaDeTexto 10">
                <a:extLst>
                  <a:ext uri="{FF2B5EF4-FFF2-40B4-BE49-F238E27FC236}">
                    <a16:creationId xmlns:a16="http://schemas.microsoft.com/office/drawing/2014/main" id="{A890C2A2-B498-151B-3E81-EB5C1446CC63}"/>
                  </a:ext>
                </a:extLst>
              </p:cNvPr>
              <p:cNvSpPr txBox="1"/>
              <p:nvPr/>
            </p:nvSpPr>
            <p:spPr>
              <a:xfrm>
                <a:off x="6096000" y="2007672"/>
                <a:ext cx="5344511" cy="1080296"/>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r>
                        <a:rPr lang="pt-BR" sz="2400" b="0" i="1" smtClean="0">
                          <a:latin typeface="Cambria Math" panose="02040503050406030204" pitchFamily="18" charset="0"/>
                        </a:rPr>
                        <m:t>𝑀𝐶𝐸</m:t>
                      </m:r>
                      <m:r>
                        <a:rPr lang="pt-BR" sz="2400" b="0" i="1" smtClean="0">
                          <a:latin typeface="Cambria Math" panose="02040503050406030204" pitchFamily="18" charset="0"/>
                        </a:rPr>
                        <m:t>=−</m:t>
                      </m:r>
                      <m:f>
                        <m:fPr>
                          <m:ctrlPr>
                            <a:rPr lang="pt-BR" sz="2400" b="0" i="1" smtClean="0">
                              <a:latin typeface="Cambria Math" panose="02040503050406030204" pitchFamily="18" charset="0"/>
                            </a:rPr>
                          </m:ctrlPr>
                        </m:fPr>
                        <m:num>
                          <m:r>
                            <a:rPr lang="pt-BR" sz="2400" b="0" i="1" smtClean="0">
                              <a:latin typeface="Cambria Math" panose="02040503050406030204" pitchFamily="18" charset="0"/>
                            </a:rPr>
                            <m:t>1</m:t>
                          </m:r>
                        </m:num>
                        <m:den>
                          <m:r>
                            <a:rPr lang="pt-BR" sz="2400" b="0" i="1" smtClean="0">
                              <a:latin typeface="Cambria Math" panose="02040503050406030204" pitchFamily="18" charset="0"/>
                            </a:rPr>
                            <m:t>𝑁</m:t>
                          </m:r>
                        </m:den>
                      </m:f>
                      <m:r>
                        <a:rPr lang="pt-BR" sz="2400" b="0" i="1" smtClean="0">
                          <a:latin typeface="Cambria Math" panose="02040503050406030204" pitchFamily="18" charset="0"/>
                        </a:rPr>
                        <m:t>[</m:t>
                      </m:r>
                      <m:nary>
                        <m:naryPr>
                          <m:chr m:val="∑"/>
                          <m:limLoc m:val="undOvr"/>
                          <m:grow m:val="on"/>
                          <m:ctrlPr>
                            <a:rPr lang="pt-BR" sz="2400" i="1" dirty="0">
                              <a:latin typeface="Cambria Math" panose="02040503050406030204" pitchFamily="18" charset="0"/>
                            </a:rPr>
                          </m:ctrlPr>
                        </m:naryPr>
                        <m:sub>
                          <m:r>
                            <a:rPr lang="pt-BR" sz="2400" i="1" dirty="0">
                              <a:latin typeface="Cambria Math" panose="02040503050406030204" pitchFamily="18" charset="0"/>
                            </a:rPr>
                            <m:t>𝑗</m:t>
                          </m:r>
                          <m:r>
                            <a:rPr lang="pt-BR" sz="2400" dirty="0">
                              <a:latin typeface="Cambria Math" panose="02040503050406030204" pitchFamily="18" charset="0"/>
                            </a:rPr>
                            <m:t>=</m:t>
                          </m:r>
                          <m:r>
                            <a:rPr lang="pt-BR" sz="2400" dirty="0">
                              <a:latin typeface="Cambria Math" panose="02040503050406030204" pitchFamily="18" charset="0"/>
                            </a:rPr>
                            <m:t>1</m:t>
                          </m:r>
                        </m:sub>
                        <m:sup>
                          <m:r>
                            <a:rPr lang="pt-BR" sz="2400" i="1" dirty="0">
                              <a:latin typeface="Cambria Math" panose="02040503050406030204" pitchFamily="18" charset="0"/>
                            </a:rPr>
                            <m:t>𝑁</m:t>
                          </m:r>
                        </m:sup>
                        <m:e>
                          <m:r>
                            <a:rPr lang="pt-BR" sz="2400" b="0" i="1" dirty="0" smtClean="0">
                              <a:latin typeface="Cambria Math" panose="02040503050406030204" pitchFamily="18" charset="0"/>
                            </a:rPr>
                            <m:t>(</m:t>
                          </m:r>
                        </m:e>
                      </m:nary>
                      <m:nary>
                        <m:naryPr>
                          <m:chr m:val="∑"/>
                          <m:limLoc m:val="undOvr"/>
                          <m:grow m:val="on"/>
                          <m:ctrlPr>
                            <a:rPr lang="pt-BR" sz="2400" i="1" dirty="0">
                              <a:latin typeface="Cambria Math" panose="02040503050406030204" pitchFamily="18" charset="0"/>
                            </a:rPr>
                          </m:ctrlPr>
                        </m:naryPr>
                        <m:sub>
                          <m:r>
                            <a:rPr lang="pt-BR" sz="2400" i="1" dirty="0">
                              <a:latin typeface="Cambria Math" panose="02040503050406030204" pitchFamily="18" charset="0"/>
                            </a:rPr>
                            <m:t>𝑗</m:t>
                          </m:r>
                          <m:r>
                            <a:rPr lang="pt-BR" sz="2400" dirty="0">
                              <a:latin typeface="Cambria Math" panose="02040503050406030204" pitchFamily="18" charset="0"/>
                            </a:rPr>
                            <m:t>=</m:t>
                          </m:r>
                          <m:r>
                            <a:rPr lang="pt-BR" sz="2400" dirty="0">
                              <a:latin typeface="Cambria Math" panose="02040503050406030204" pitchFamily="18" charset="0"/>
                            </a:rPr>
                            <m:t>1</m:t>
                          </m:r>
                        </m:sub>
                        <m:sup>
                          <m:r>
                            <a:rPr lang="pt-BR" sz="2400" b="0" i="1" dirty="0" smtClean="0">
                              <a:latin typeface="Cambria Math" panose="02040503050406030204" pitchFamily="18" charset="0"/>
                            </a:rPr>
                            <m:t>𝑀</m:t>
                          </m:r>
                        </m:sup>
                        <m:e>
                          <m:sSub>
                            <m:sSubPr>
                              <m:ctrlPr>
                                <a:rPr lang="pt-BR" sz="2400" b="0" i="1" dirty="0" smtClean="0">
                                  <a:latin typeface="Cambria Math" panose="02040503050406030204" pitchFamily="18" charset="0"/>
                                </a:rPr>
                              </m:ctrlPr>
                            </m:sSubPr>
                            <m:e>
                              <m:r>
                                <a:rPr lang="pt-BR" sz="2400" b="0" i="1" dirty="0" smtClean="0">
                                  <a:latin typeface="Cambria Math" panose="02040503050406030204" pitchFamily="18" charset="0"/>
                                </a:rPr>
                                <m:t>𝑦</m:t>
                              </m:r>
                            </m:e>
                            <m:sub>
                              <m:r>
                                <a:rPr lang="pt-BR" sz="2400" b="0" i="1" dirty="0" smtClean="0">
                                  <a:latin typeface="Cambria Math" panose="02040503050406030204" pitchFamily="18" charset="0"/>
                                </a:rPr>
                                <m:t>𝑖𝑗</m:t>
                              </m:r>
                            </m:sub>
                          </m:sSub>
                          <m:func>
                            <m:funcPr>
                              <m:ctrlPr>
                                <a:rPr lang="pt-BR" sz="2400" b="0" i="1" dirty="0" smtClean="0">
                                  <a:latin typeface="Cambria Math" panose="02040503050406030204" pitchFamily="18" charset="0"/>
                                </a:rPr>
                              </m:ctrlPr>
                            </m:funcPr>
                            <m:fName>
                              <m:r>
                                <m:rPr>
                                  <m:sty m:val="p"/>
                                </m:rPr>
                                <a:rPr lang="pt-BR" sz="2400" b="0" i="0" dirty="0" smtClean="0">
                                  <a:latin typeface="Cambria Math" panose="02040503050406030204" pitchFamily="18" charset="0"/>
                                </a:rPr>
                                <m:t>log</m:t>
                              </m:r>
                            </m:fName>
                            <m:e>
                              <m:d>
                                <m:dPr>
                                  <m:ctrlPr>
                                    <a:rPr lang="pt-BR" sz="2400" b="0" i="1" dirty="0" smtClean="0">
                                      <a:latin typeface="Cambria Math" panose="02040503050406030204" pitchFamily="18" charset="0"/>
                                    </a:rPr>
                                  </m:ctrlPr>
                                </m:dPr>
                                <m:e>
                                  <m:sSub>
                                    <m:sSubPr>
                                      <m:ctrlPr>
                                        <a:rPr lang="pt-BR" sz="2400" b="0" i="1" dirty="0" smtClean="0">
                                          <a:latin typeface="Cambria Math" panose="02040503050406030204" pitchFamily="18" charset="0"/>
                                        </a:rPr>
                                      </m:ctrlPr>
                                    </m:sSubPr>
                                    <m:e>
                                      <m:r>
                                        <a:rPr lang="pt-BR" sz="2400" b="0" i="1" dirty="0" smtClean="0">
                                          <a:latin typeface="Cambria Math" panose="02040503050406030204" pitchFamily="18" charset="0"/>
                                        </a:rPr>
                                        <m:t>𝑝</m:t>
                                      </m:r>
                                    </m:e>
                                    <m:sub>
                                      <m:r>
                                        <a:rPr lang="pt-BR" sz="2400" b="0" i="1" dirty="0" smtClean="0">
                                          <a:latin typeface="Cambria Math" panose="02040503050406030204" pitchFamily="18" charset="0"/>
                                        </a:rPr>
                                        <m:t>𝑖𝑗</m:t>
                                      </m:r>
                                    </m:sub>
                                  </m:sSub>
                                </m:e>
                              </m:d>
                            </m:e>
                          </m:func>
                        </m:e>
                      </m:nary>
                      <m:r>
                        <a:rPr lang="pt-BR" sz="2400" b="0" i="1" dirty="0" smtClean="0">
                          <a:latin typeface="Cambria Math" panose="02040503050406030204" pitchFamily="18" charset="0"/>
                        </a:rPr>
                        <m:t> )]   </m:t>
                      </m:r>
                    </m:oMath>
                  </m:oMathPara>
                </a14:m>
                <a:endParaRPr lang="pt-BR" sz="2400" dirty="0"/>
              </a:p>
            </p:txBody>
          </p:sp>
        </mc:Choice>
        <mc:Fallback>
          <p:sp>
            <p:nvSpPr>
              <p:cNvPr id="11" name="CaixaDeTexto 10">
                <a:extLst>
                  <a:ext uri="{FF2B5EF4-FFF2-40B4-BE49-F238E27FC236}">
                    <a16:creationId xmlns:a16="http://schemas.microsoft.com/office/drawing/2014/main" id="{A890C2A2-B498-151B-3E81-EB5C1446CC63}"/>
                  </a:ext>
                </a:extLst>
              </p:cNvPr>
              <p:cNvSpPr txBox="1">
                <a:spLocks noRot="1" noChangeAspect="1" noMove="1" noResize="1" noEditPoints="1" noAdjustHandles="1" noChangeArrowheads="1" noChangeShapeType="1" noTextEdit="1"/>
              </p:cNvSpPr>
              <p:nvPr/>
            </p:nvSpPr>
            <p:spPr>
              <a:xfrm>
                <a:off x="6096000" y="2007672"/>
                <a:ext cx="5344511" cy="1080296"/>
              </a:xfrm>
              <a:prstGeom prst="rect">
                <a:avLst/>
              </a:prstGeom>
              <a:blipFill>
                <a:blip r:embed="rId6"/>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415508534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682" name="Google Shape;682;p70"/>
          <p:cNvSpPr txBox="1">
            <a:spLocks noGrp="1"/>
          </p:cNvSpPr>
          <p:nvPr>
            <p:ph type="title"/>
          </p:nvPr>
        </p:nvSpPr>
        <p:spPr>
          <a:xfrm>
            <a:off x="838200" y="375636"/>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dirty="0"/>
              <a:t>Treinamento e otimização</a:t>
            </a:r>
            <a:endParaRPr dirty="0"/>
          </a:p>
        </p:txBody>
      </p:sp>
      <p:sp>
        <p:nvSpPr>
          <p:cNvPr id="683" name="Google Shape;683;p70"/>
          <p:cNvSpPr txBox="1">
            <a:spLocks noGrp="1"/>
          </p:cNvSpPr>
          <p:nvPr>
            <p:ph type="body" idx="1"/>
          </p:nvPr>
        </p:nvSpPr>
        <p:spPr>
          <a:xfrm>
            <a:off x="322729" y="1366345"/>
            <a:ext cx="11031071" cy="4929352"/>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0"/>
              </a:spcBef>
              <a:spcAft>
                <a:spcPts val="0"/>
              </a:spcAft>
              <a:buClr>
                <a:schemeClr val="dk1"/>
              </a:buClr>
              <a:buSzPts val="2800"/>
              <a:buNone/>
            </a:pPr>
            <a:r>
              <a:rPr lang="pt-BR" dirty="0"/>
              <a:t>Adaptive Moment Estimation (Adam)</a:t>
            </a:r>
          </a:p>
          <a:p>
            <a:pPr marL="0" lvl="0" indent="0" algn="just" rtl="0">
              <a:lnSpc>
                <a:spcPct val="90000"/>
              </a:lnSpc>
              <a:spcBef>
                <a:spcPts val="1000"/>
              </a:spcBef>
              <a:spcAft>
                <a:spcPts val="0"/>
              </a:spcAft>
              <a:buClr>
                <a:schemeClr val="dk1"/>
              </a:buClr>
              <a:buSzPts val="2800"/>
              <a:buNone/>
            </a:pPr>
            <a:endParaRPr lang="pt-BR" dirty="0"/>
          </a:p>
          <a:p>
            <a:pPr marL="0" lvl="0" indent="0" algn="just" rtl="0">
              <a:lnSpc>
                <a:spcPct val="90000"/>
              </a:lnSpc>
              <a:spcBef>
                <a:spcPts val="1000"/>
              </a:spcBef>
              <a:spcAft>
                <a:spcPts val="0"/>
              </a:spcAft>
              <a:buClr>
                <a:schemeClr val="dk1"/>
              </a:buClr>
              <a:buSzPts val="2800"/>
              <a:buNone/>
            </a:pPr>
            <a:endParaRPr lang="pt-BR" dirty="0"/>
          </a:p>
          <a:p>
            <a:pPr marL="0" lvl="0" indent="0" algn="just" rtl="0">
              <a:lnSpc>
                <a:spcPct val="90000"/>
              </a:lnSpc>
              <a:spcBef>
                <a:spcPts val="1000"/>
              </a:spcBef>
              <a:spcAft>
                <a:spcPts val="0"/>
              </a:spcAft>
              <a:buClr>
                <a:schemeClr val="dk1"/>
              </a:buClr>
              <a:buSzPts val="2800"/>
              <a:buNone/>
            </a:pPr>
            <a:endParaRPr lang="pt-BR" dirty="0"/>
          </a:p>
        </p:txBody>
      </p:sp>
      <p:sp>
        <p:nvSpPr>
          <p:cNvPr id="2" name="Google Shape;683;p70">
            <a:extLst>
              <a:ext uri="{FF2B5EF4-FFF2-40B4-BE49-F238E27FC236}">
                <a16:creationId xmlns:a16="http://schemas.microsoft.com/office/drawing/2014/main" id="{1284031B-65EE-B740-FA75-A4DBC1723D3A}"/>
              </a:ext>
            </a:extLst>
          </p:cNvPr>
          <p:cNvSpPr txBox="1">
            <a:spLocks/>
          </p:cNvSpPr>
          <p:nvPr/>
        </p:nvSpPr>
        <p:spPr>
          <a:xfrm>
            <a:off x="322729" y="1701199"/>
            <a:ext cx="11546542" cy="4929352"/>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indent="-457200">
              <a:lnSpc>
                <a:spcPct val="120000"/>
              </a:lnSpc>
              <a:buSzPts val="2800"/>
            </a:pPr>
            <a:endParaRPr lang="pt-BR" sz="2300" dirty="0">
              <a:latin typeface="Arial" panose="020B0604020202020204" pitchFamily="34" charset="0"/>
              <a:cs typeface="Arial" panose="020B0604020202020204" pitchFamily="34" charset="0"/>
            </a:endParaRPr>
          </a:p>
          <a:p>
            <a:pPr indent="-457200">
              <a:lnSpc>
                <a:spcPct val="120000"/>
              </a:lnSpc>
              <a:buSzPts val="2800"/>
            </a:pPr>
            <a:r>
              <a:rPr lang="pt-BR" sz="2300" dirty="0">
                <a:latin typeface="Arial" panose="020B0604020202020204" pitchFamily="34" charset="0"/>
                <a:cs typeface="Arial" panose="020B0604020202020204" pitchFamily="34" charset="0"/>
              </a:rPr>
              <a:t>Aplica passos de aprendizado independentes e adaptativos a cada elemento do vetor gradiente.</a:t>
            </a:r>
          </a:p>
          <a:p>
            <a:pPr indent="-457200">
              <a:lnSpc>
                <a:spcPct val="120000"/>
              </a:lnSpc>
              <a:buSzPts val="2800"/>
            </a:pPr>
            <a:r>
              <a:rPr lang="pt-BR" sz="2300" dirty="0">
                <a:latin typeface="Arial" panose="020B0604020202020204" pitchFamily="34" charset="0"/>
                <a:cs typeface="Arial" panose="020B0604020202020204" pitchFamily="34" charset="0"/>
              </a:rPr>
              <a:t>Usa médias móveis exponencialmente decrescentes dos gradientes anteriores e de seus quadrados para atualizar os pesos do modelo.</a:t>
            </a:r>
          </a:p>
          <a:p>
            <a:pPr indent="-457200">
              <a:lnSpc>
                <a:spcPct val="120000"/>
              </a:lnSpc>
              <a:buSzPts val="2800"/>
            </a:pPr>
            <a:r>
              <a:rPr lang="pt-BR" sz="2300" dirty="0">
                <a:latin typeface="Arial" panose="020B0604020202020204" pitchFamily="34" charset="0"/>
                <a:cs typeface="Arial" panose="020B0604020202020204" pitchFamily="34" charset="0"/>
              </a:rPr>
              <a:t>A média dos gradientes anteriores suaviza as atualizações e acelera a convergência, principalmente quando usado com estimativas estocásticas do vetor gradiente.</a:t>
            </a:r>
          </a:p>
        </p:txBody>
      </p:sp>
    </p:spTree>
    <p:extLst>
      <p:ext uri="{BB962C8B-B14F-4D97-AF65-F5344CB8AC3E}">
        <p14:creationId xmlns:p14="http://schemas.microsoft.com/office/powerpoint/2010/main" val="28919996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19"/>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Detecção de objetos </a:t>
            </a:r>
            <a:endParaRPr/>
          </a:p>
        </p:txBody>
      </p:sp>
      <p:sp>
        <p:nvSpPr>
          <p:cNvPr id="186" name="Google Shape;186;p19"/>
          <p:cNvSpPr/>
          <p:nvPr/>
        </p:nvSpPr>
        <p:spPr>
          <a:xfrm>
            <a:off x="474925" y="2067200"/>
            <a:ext cx="1729800" cy="3321300"/>
          </a:xfrm>
          <a:prstGeom prst="rect">
            <a:avLst/>
          </a:prstGeom>
          <a:solidFill>
            <a:srgbClr val="FF9900"/>
          </a:solidFill>
          <a:ln w="952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pt-BR" sz="1900" b="1">
                <a:latin typeface="Calibri"/>
                <a:ea typeface="Calibri"/>
                <a:cs typeface="Calibri"/>
                <a:sym typeface="Calibri"/>
              </a:rPr>
              <a:t>CNN Backbone</a:t>
            </a:r>
            <a:endParaRPr sz="1900" b="1">
              <a:latin typeface="Calibri"/>
              <a:ea typeface="Calibri"/>
              <a:cs typeface="Calibri"/>
              <a:sym typeface="Calibri"/>
            </a:endParaRPr>
          </a:p>
        </p:txBody>
      </p:sp>
      <p:sp>
        <p:nvSpPr>
          <p:cNvPr id="187" name="Google Shape;187;p19"/>
          <p:cNvSpPr/>
          <p:nvPr/>
        </p:nvSpPr>
        <p:spPr>
          <a:xfrm>
            <a:off x="2631925" y="2920400"/>
            <a:ext cx="1107000" cy="2468100"/>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pt-BR" sz="1900" b="1">
                <a:latin typeface="Calibri"/>
                <a:ea typeface="Calibri"/>
                <a:cs typeface="Calibri"/>
                <a:sym typeface="Calibri"/>
              </a:rPr>
              <a:t>Conv</a:t>
            </a:r>
            <a:endParaRPr sz="1900" b="1">
              <a:latin typeface="Calibri"/>
              <a:ea typeface="Calibri"/>
              <a:cs typeface="Calibri"/>
              <a:sym typeface="Calibri"/>
            </a:endParaRPr>
          </a:p>
        </p:txBody>
      </p:sp>
      <p:sp>
        <p:nvSpPr>
          <p:cNvPr id="188" name="Google Shape;188;p19"/>
          <p:cNvSpPr/>
          <p:nvPr/>
        </p:nvSpPr>
        <p:spPr>
          <a:xfrm>
            <a:off x="4109824" y="2981900"/>
            <a:ext cx="1107000" cy="2468100"/>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pt-BR" sz="1900" b="1">
                <a:latin typeface="Calibri"/>
                <a:ea typeface="Calibri"/>
                <a:cs typeface="Calibri"/>
                <a:sym typeface="Calibri"/>
              </a:rPr>
              <a:t>Conv</a:t>
            </a:r>
            <a:endParaRPr sz="1900" b="1">
              <a:latin typeface="Calibri"/>
              <a:ea typeface="Calibri"/>
              <a:cs typeface="Calibri"/>
              <a:sym typeface="Calibri"/>
            </a:endParaRPr>
          </a:p>
        </p:txBody>
      </p:sp>
      <p:sp>
        <p:nvSpPr>
          <p:cNvPr id="189" name="Google Shape;189;p19"/>
          <p:cNvSpPr/>
          <p:nvPr/>
        </p:nvSpPr>
        <p:spPr>
          <a:xfrm>
            <a:off x="5667310" y="3481700"/>
            <a:ext cx="772800" cy="1968300"/>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pt-BR" sz="1900" b="1">
                <a:latin typeface="Calibri"/>
                <a:ea typeface="Calibri"/>
                <a:cs typeface="Calibri"/>
                <a:sym typeface="Calibri"/>
              </a:rPr>
              <a:t>Conv</a:t>
            </a:r>
            <a:endParaRPr sz="1900" b="1">
              <a:latin typeface="Calibri"/>
              <a:ea typeface="Calibri"/>
              <a:cs typeface="Calibri"/>
              <a:sym typeface="Calibri"/>
            </a:endParaRPr>
          </a:p>
        </p:txBody>
      </p:sp>
      <p:sp>
        <p:nvSpPr>
          <p:cNvPr id="190" name="Google Shape;190;p19"/>
          <p:cNvSpPr/>
          <p:nvPr/>
        </p:nvSpPr>
        <p:spPr>
          <a:xfrm>
            <a:off x="6877405" y="3973700"/>
            <a:ext cx="701400" cy="1476300"/>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pt-BR" sz="1900" b="1">
                <a:latin typeface="Calibri"/>
                <a:ea typeface="Calibri"/>
                <a:cs typeface="Calibri"/>
                <a:sym typeface="Calibri"/>
              </a:rPr>
              <a:t>Conv</a:t>
            </a:r>
            <a:endParaRPr sz="1900" b="1">
              <a:latin typeface="Calibri"/>
              <a:ea typeface="Calibri"/>
              <a:cs typeface="Calibri"/>
              <a:sym typeface="Calibri"/>
            </a:endParaRPr>
          </a:p>
        </p:txBody>
      </p:sp>
      <p:sp>
        <p:nvSpPr>
          <p:cNvPr id="191" name="Google Shape;191;p19"/>
          <p:cNvSpPr/>
          <p:nvPr/>
        </p:nvSpPr>
        <p:spPr>
          <a:xfrm>
            <a:off x="8008281" y="4573700"/>
            <a:ext cx="1045500" cy="876300"/>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pt-BR" sz="1900" b="1">
                <a:latin typeface="Calibri"/>
                <a:ea typeface="Calibri"/>
                <a:cs typeface="Calibri"/>
                <a:sym typeface="Calibri"/>
              </a:rPr>
              <a:t>Conv</a:t>
            </a:r>
            <a:endParaRPr sz="1900" b="1">
              <a:latin typeface="Calibri"/>
              <a:ea typeface="Calibri"/>
              <a:cs typeface="Calibri"/>
              <a:sym typeface="Calibri"/>
            </a:endParaRPr>
          </a:p>
        </p:txBody>
      </p:sp>
      <p:cxnSp>
        <p:nvCxnSpPr>
          <p:cNvPr id="192" name="Google Shape;192;p19"/>
          <p:cNvCxnSpPr/>
          <p:nvPr/>
        </p:nvCxnSpPr>
        <p:spPr>
          <a:xfrm>
            <a:off x="2204725" y="4150850"/>
            <a:ext cx="427200" cy="3600"/>
          </a:xfrm>
          <a:prstGeom prst="straightConnector1">
            <a:avLst/>
          </a:prstGeom>
          <a:noFill/>
          <a:ln w="19050" cap="flat" cmpd="sng">
            <a:solidFill>
              <a:schemeClr val="dk2"/>
            </a:solidFill>
            <a:prstDash val="solid"/>
            <a:round/>
            <a:headEnd type="none" w="med" len="med"/>
            <a:tailEnd type="triangle" w="med" len="med"/>
          </a:ln>
        </p:spPr>
      </p:cxnSp>
      <p:cxnSp>
        <p:nvCxnSpPr>
          <p:cNvPr id="193" name="Google Shape;193;p19"/>
          <p:cNvCxnSpPr/>
          <p:nvPr/>
        </p:nvCxnSpPr>
        <p:spPr>
          <a:xfrm>
            <a:off x="3699526" y="4150850"/>
            <a:ext cx="427200" cy="3600"/>
          </a:xfrm>
          <a:prstGeom prst="straightConnector1">
            <a:avLst/>
          </a:prstGeom>
          <a:noFill/>
          <a:ln w="19050" cap="flat" cmpd="sng">
            <a:solidFill>
              <a:schemeClr val="dk2"/>
            </a:solidFill>
            <a:prstDash val="solid"/>
            <a:round/>
            <a:headEnd type="none" w="med" len="med"/>
            <a:tailEnd type="triangle" w="med" len="med"/>
          </a:ln>
        </p:spPr>
      </p:cxnSp>
      <p:cxnSp>
        <p:nvCxnSpPr>
          <p:cNvPr id="194" name="Google Shape;194;p19"/>
          <p:cNvCxnSpPr/>
          <p:nvPr/>
        </p:nvCxnSpPr>
        <p:spPr>
          <a:xfrm>
            <a:off x="5216827" y="4150850"/>
            <a:ext cx="427200" cy="3600"/>
          </a:xfrm>
          <a:prstGeom prst="straightConnector1">
            <a:avLst/>
          </a:prstGeom>
          <a:noFill/>
          <a:ln w="19050" cap="flat" cmpd="sng">
            <a:solidFill>
              <a:schemeClr val="dk2"/>
            </a:solidFill>
            <a:prstDash val="solid"/>
            <a:round/>
            <a:headEnd type="none" w="med" len="med"/>
            <a:tailEnd type="triangle" w="med" len="med"/>
          </a:ln>
        </p:spPr>
      </p:cxnSp>
      <p:cxnSp>
        <p:nvCxnSpPr>
          <p:cNvPr id="195" name="Google Shape;195;p19"/>
          <p:cNvCxnSpPr/>
          <p:nvPr/>
        </p:nvCxnSpPr>
        <p:spPr>
          <a:xfrm>
            <a:off x="6447306" y="4651025"/>
            <a:ext cx="427200" cy="3600"/>
          </a:xfrm>
          <a:prstGeom prst="straightConnector1">
            <a:avLst/>
          </a:prstGeom>
          <a:noFill/>
          <a:ln w="19050" cap="flat" cmpd="sng">
            <a:solidFill>
              <a:schemeClr val="dk2"/>
            </a:solidFill>
            <a:prstDash val="solid"/>
            <a:round/>
            <a:headEnd type="none" w="med" len="med"/>
            <a:tailEnd type="triangle" w="med" len="med"/>
          </a:ln>
        </p:spPr>
      </p:cxnSp>
      <p:cxnSp>
        <p:nvCxnSpPr>
          <p:cNvPr id="196" name="Google Shape;196;p19"/>
          <p:cNvCxnSpPr/>
          <p:nvPr/>
        </p:nvCxnSpPr>
        <p:spPr>
          <a:xfrm>
            <a:off x="7581078" y="4903375"/>
            <a:ext cx="427200" cy="3600"/>
          </a:xfrm>
          <a:prstGeom prst="straightConnector1">
            <a:avLst/>
          </a:prstGeom>
          <a:noFill/>
          <a:ln w="19050" cap="flat" cmpd="sng">
            <a:solidFill>
              <a:schemeClr val="dk2"/>
            </a:solidFill>
            <a:prstDash val="solid"/>
            <a:round/>
            <a:headEnd type="none" w="med" len="med"/>
            <a:tailEnd type="triangle" w="med" len="med"/>
          </a:ln>
        </p:spPr>
      </p:cxnSp>
      <p:sp>
        <p:nvSpPr>
          <p:cNvPr id="197" name="Google Shape;197;p19"/>
          <p:cNvSpPr/>
          <p:nvPr/>
        </p:nvSpPr>
        <p:spPr>
          <a:xfrm>
            <a:off x="9259925" y="2067200"/>
            <a:ext cx="1245600" cy="476700"/>
          </a:xfrm>
          <a:prstGeom prst="rect">
            <a:avLst/>
          </a:prstGeom>
          <a:solidFill>
            <a:srgbClr val="C9DAF8"/>
          </a:solidFill>
          <a:ln w="9525" cap="flat" cmpd="sng">
            <a:solidFill>
              <a:srgbClr val="A4C2F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pt-BR" sz="1900" b="1">
                <a:latin typeface="Calibri"/>
                <a:ea typeface="Calibri"/>
                <a:cs typeface="Calibri"/>
                <a:sym typeface="Calibri"/>
              </a:rPr>
              <a:t>Conv</a:t>
            </a:r>
            <a:endParaRPr sz="1900" b="1">
              <a:latin typeface="Calibri"/>
              <a:ea typeface="Calibri"/>
              <a:cs typeface="Calibri"/>
              <a:sym typeface="Calibri"/>
            </a:endParaRPr>
          </a:p>
        </p:txBody>
      </p:sp>
      <p:sp>
        <p:nvSpPr>
          <p:cNvPr id="198" name="Google Shape;198;p19"/>
          <p:cNvSpPr/>
          <p:nvPr/>
        </p:nvSpPr>
        <p:spPr>
          <a:xfrm>
            <a:off x="9259925" y="2774450"/>
            <a:ext cx="1245600" cy="476700"/>
          </a:xfrm>
          <a:prstGeom prst="rect">
            <a:avLst/>
          </a:prstGeom>
          <a:solidFill>
            <a:srgbClr val="C9DAF8"/>
          </a:solidFill>
          <a:ln w="9525" cap="flat" cmpd="sng">
            <a:solidFill>
              <a:srgbClr val="A4C2F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pt-BR" sz="1900" b="1">
                <a:latin typeface="Calibri"/>
                <a:ea typeface="Calibri"/>
                <a:cs typeface="Calibri"/>
                <a:sym typeface="Calibri"/>
              </a:rPr>
              <a:t>Conv</a:t>
            </a:r>
            <a:endParaRPr sz="1900" b="1">
              <a:latin typeface="Calibri"/>
              <a:ea typeface="Calibri"/>
              <a:cs typeface="Calibri"/>
              <a:sym typeface="Calibri"/>
            </a:endParaRPr>
          </a:p>
        </p:txBody>
      </p:sp>
      <p:sp>
        <p:nvSpPr>
          <p:cNvPr id="199" name="Google Shape;199;p19"/>
          <p:cNvSpPr/>
          <p:nvPr/>
        </p:nvSpPr>
        <p:spPr>
          <a:xfrm>
            <a:off x="9259925" y="3443250"/>
            <a:ext cx="1245600" cy="476700"/>
          </a:xfrm>
          <a:prstGeom prst="rect">
            <a:avLst/>
          </a:prstGeom>
          <a:solidFill>
            <a:srgbClr val="C9DAF8"/>
          </a:solidFill>
          <a:ln w="9525" cap="flat" cmpd="sng">
            <a:solidFill>
              <a:srgbClr val="A4C2F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pt-BR" sz="1900" b="1">
                <a:latin typeface="Calibri"/>
                <a:ea typeface="Calibri"/>
                <a:cs typeface="Calibri"/>
                <a:sym typeface="Calibri"/>
              </a:rPr>
              <a:t>Conv</a:t>
            </a:r>
            <a:endParaRPr sz="1900" b="1">
              <a:latin typeface="Calibri"/>
              <a:ea typeface="Calibri"/>
              <a:cs typeface="Calibri"/>
              <a:sym typeface="Calibri"/>
            </a:endParaRPr>
          </a:p>
        </p:txBody>
      </p:sp>
      <p:sp>
        <p:nvSpPr>
          <p:cNvPr id="200" name="Google Shape;200;p19"/>
          <p:cNvSpPr/>
          <p:nvPr/>
        </p:nvSpPr>
        <p:spPr>
          <a:xfrm>
            <a:off x="9239375" y="4208275"/>
            <a:ext cx="1245600" cy="476700"/>
          </a:xfrm>
          <a:prstGeom prst="rect">
            <a:avLst/>
          </a:prstGeom>
          <a:solidFill>
            <a:srgbClr val="C9DAF8"/>
          </a:solidFill>
          <a:ln w="9525" cap="flat" cmpd="sng">
            <a:solidFill>
              <a:srgbClr val="A4C2F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pt-BR" sz="1900" b="1">
                <a:latin typeface="Calibri"/>
                <a:ea typeface="Calibri"/>
                <a:cs typeface="Calibri"/>
                <a:sym typeface="Calibri"/>
              </a:rPr>
              <a:t>Conv</a:t>
            </a:r>
            <a:endParaRPr sz="1900" b="1">
              <a:latin typeface="Calibri"/>
              <a:ea typeface="Calibri"/>
              <a:cs typeface="Calibri"/>
              <a:sym typeface="Calibri"/>
            </a:endParaRPr>
          </a:p>
        </p:txBody>
      </p:sp>
      <p:sp>
        <p:nvSpPr>
          <p:cNvPr id="201" name="Google Shape;201;p19"/>
          <p:cNvSpPr/>
          <p:nvPr/>
        </p:nvSpPr>
        <p:spPr>
          <a:xfrm>
            <a:off x="9259925" y="4903375"/>
            <a:ext cx="1245600" cy="476700"/>
          </a:xfrm>
          <a:prstGeom prst="rect">
            <a:avLst/>
          </a:prstGeom>
          <a:solidFill>
            <a:srgbClr val="C9DAF8"/>
          </a:solidFill>
          <a:ln w="9525" cap="flat" cmpd="sng">
            <a:solidFill>
              <a:srgbClr val="A4C2F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pt-BR" sz="1900" b="1">
                <a:latin typeface="Calibri"/>
                <a:ea typeface="Calibri"/>
                <a:cs typeface="Calibri"/>
                <a:sym typeface="Calibri"/>
              </a:rPr>
              <a:t>Conv</a:t>
            </a:r>
            <a:endParaRPr sz="1900" b="1">
              <a:latin typeface="Calibri"/>
              <a:ea typeface="Calibri"/>
              <a:cs typeface="Calibri"/>
              <a:sym typeface="Calibri"/>
            </a:endParaRPr>
          </a:p>
        </p:txBody>
      </p:sp>
      <p:cxnSp>
        <p:nvCxnSpPr>
          <p:cNvPr id="202" name="Google Shape;202;p19"/>
          <p:cNvCxnSpPr>
            <a:endCxn id="197" idx="1"/>
          </p:cNvCxnSpPr>
          <p:nvPr/>
        </p:nvCxnSpPr>
        <p:spPr>
          <a:xfrm rot="10800000" flipH="1">
            <a:off x="2227925" y="2305550"/>
            <a:ext cx="7032000" cy="9000"/>
          </a:xfrm>
          <a:prstGeom prst="straightConnector1">
            <a:avLst/>
          </a:prstGeom>
          <a:noFill/>
          <a:ln w="19050" cap="flat" cmpd="sng">
            <a:solidFill>
              <a:schemeClr val="dk2"/>
            </a:solidFill>
            <a:prstDash val="solid"/>
            <a:round/>
            <a:headEnd type="none" w="med" len="med"/>
            <a:tailEnd type="triangle" w="med" len="med"/>
          </a:ln>
        </p:spPr>
      </p:cxnSp>
      <p:cxnSp>
        <p:nvCxnSpPr>
          <p:cNvPr id="203" name="Google Shape;203;p19"/>
          <p:cNvCxnSpPr>
            <a:endCxn id="198" idx="1"/>
          </p:cNvCxnSpPr>
          <p:nvPr/>
        </p:nvCxnSpPr>
        <p:spPr>
          <a:xfrm rot="10800000" flipH="1">
            <a:off x="5241725" y="3012800"/>
            <a:ext cx="4018200" cy="24600"/>
          </a:xfrm>
          <a:prstGeom prst="straightConnector1">
            <a:avLst/>
          </a:prstGeom>
          <a:noFill/>
          <a:ln w="19050" cap="flat" cmpd="sng">
            <a:solidFill>
              <a:schemeClr val="dk2"/>
            </a:solidFill>
            <a:prstDash val="solid"/>
            <a:round/>
            <a:headEnd type="none" w="med" len="med"/>
            <a:tailEnd type="triangle" w="med" len="med"/>
          </a:ln>
        </p:spPr>
      </p:cxnSp>
      <p:cxnSp>
        <p:nvCxnSpPr>
          <p:cNvPr id="204" name="Google Shape;204;p19"/>
          <p:cNvCxnSpPr>
            <a:endCxn id="199" idx="1"/>
          </p:cNvCxnSpPr>
          <p:nvPr/>
        </p:nvCxnSpPr>
        <p:spPr>
          <a:xfrm>
            <a:off x="6479525" y="3667800"/>
            <a:ext cx="2780400" cy="13800"/>
          </a:xfrm>
          <a:prstGeom prst="straightConnector1">
            <a:avLst/>
          </a:prstGeom>
          <a:noFill/>
          <a:ln w="19050" cap="flat" cmpd="sng">
            <a:solidFill>
              <a:schemeClr val="dk2"/>
            </a:solidFill>
            <a:prstDash val="solid"/>
            <a:round/>
            <a:headEnd type="none" w="med" len="med"/>
            <a:tailEnd type="triangle" w="med" len="med"/>
          </a:ln>
        </p:spPr>
      </p:cxnSp>
      <p:cxnSp>
        <p:nvCxnSpPr>
          <p:cNvPr id="205" name="Google Shape;205;p19"/>
          <p:cNvCxnSpPr>
            <a:endCxn id="200" idx="1"/>
          </p:cNvCxnSpPr>
          <p:nvPr/>
        </p:nvCxnSpPr>
        <p:spPr>
          <a:xfrm>
            <a:off x="7594175" y="4444225"/>
            <a:ext cx="1645200" cy="2400"/>
          </a:xfrm>
          <a:prstGeom prst="straightConnector1">
            <a:avLst/>
          </a:prstGeom>
          <a:noFill/>
          <a:ln w="19050" cap="flat" cmpd="sng">
            <a:solidFill>
              <a:schemeClr val="dk2"/>
            </a:solidFill>
            <a:prstDash val="solid"/>
            <a:round/>
            <a:headEnd type="none" w="med" len="med"/>
            <a:tailEnd type="triangle" w="med" len="med"/>
          </a:ln>
        </p:spPr>
      </p:cxnSp>
      <p:cxnSp>
        <p:nvCxnSpPr>
          <p:cNvPr id="206" name="Google Shape;206;p19"/>
          <p:cNvCxnSpPr/>
          <p:nvPr/>
        </p:nvCxnSpPr>
        <p:spPr>
          <a:xfrm>
            <a:off x="9033275" y="5056950"/>
            <a:ext cx="229500" cy="2400"/>
          </a:xfrm>
          <a:prstGeom prst="straightConnector1">
            <a:avLst/>
          </a:prstGeom>
          <a:noFill/>
          <a:ln w="19050" cap="flat" cmpd="sng">
            <a:solidFill>
              <a:schemeClr val="dk2"/>
            </a:solidFill>
            <a:prstDash val="solid"/>
            <a:round/>
            <a:headEnd type="none" w="med" len="med"/>
            <a:tailEnd type="triangle" w="med" len="med"/>
          </a:ln>
        </p:spPr>
      </p:cxnSp>
      <p:cxnSp>
        <p:nvCxnSpPr>
          <p:cNvPr id="207" name="Google Shape;207;p19"/>
          <p:cNvCxnSpPr/>
          <p:nvPr/>
        </p:nvCxnSpPr>
        <p:spPr>
          <a:xfrm>
            <a:off x="10505525" y="5140525"/>
            <a:ext cx="229500" cy="2400"/>
          </a:xfrm>
          <a:prstGeom prst="straightConnector1">
            <a:avLst/>
          </a:prstGeom>
          <a:noFill/>
          <a:ln w="19050" cap="flat" cmpd="sng">
            <a:solidFill>
              <a:schemeClr val="dk2"/>
            </a:solidFill>
            <a:prstDash val="solid"/>
            <a:round/>
            <a:headEnd type="none" w="med" len="med"/>
            <a:tailEnd type="triangle" w="med" len="med"/>
          </a:ln>
        </p:spPr>
      </p:cxnSp>
      <p:cxnSp>
        <p:nvCxnSpPr>
          <p:cNvPr id="208" name="Google Shape;208;p19"/>
          <p:cNvCxnSpPr/>
          <p:nvPr/>
        </p:nvCxnSpPr>
        <p:spPr>
          <a:xfrm>
            <a:off x="10505525" y="4445425"/>
            <a:ext cx="229500" cy="2400"/>
          </a:xfrm>
          <a:prstGeom prst="straightConnector1">
            <a:avLst/>
          </a:prstGeom>
          <a:noFill/>
          <a:ln w="19050" cap="flat" cmpd="sng">
            <a:solidFill>
              <a:schemeClr val="dk2"/>
            </a:solidFill>
            <a:prstDash val="solid"/>
            <a:round/>
            <a:headEnd type="none" w="med" len="med"/>
            <a:tailEnd type="triangle" w="med" len="med"/>
          </a:ln>
        </p:spPr>
      </p:cxnSp>
      <p:cxnSp>
        <p:nvCxnSpPr>
          <p:cNvPr id="209" name="Google Shape;209;p19"/>
          <p:cNvCxnSpPr/>
          <p:nvPr/>
        </p:nvCxnSpPr>
        <p:spPr>
          <a:xfrm>
            <a:off x="10505525" y="3680400"/>
            <a:ext cx="229500" cy="2400"/>
          </a:xfrm>
          <a:prstGeom prst="straightConnector1">
            <a:avLst/>
          </a:prstGeom>
          <a:noFill/>
          <a:ln w="19050" cap="flat" cmpd="sng">
            <a:solidFill>
              <a:schemeClr val="dk2"/>
            </a:solidFill>
            <a:prstDash val="solid"/>
            <a:round/>
            <a:headEnd type="none" w="med" len="med"/>
            <a:tailEnd type="triangle" w="med" len="med"/>
          </a:ln>
        </p:spPr>
      </p:cxnSp>
      <p:cxnSp>
        <p:nvCxnSpPr>
          <p:cNvPr id="210" name="Google Shape;210;p19"/>
          <p:cNvCxnSpPr/>
          <p:nvPr/>
        </p:nvCxnSpPr>
        <p:spPr>
          <a:xfrm>
            <a:off x="10505600" y="3023850"/>
            <a:ext cx="229500" cy="2400"/>
          </a:xfrm>
          <a:prstGeom prst="straightConnector1">
            <a:avLst/>
          </a:prstGeom>
          <a:noFill/>
          <a:ln w="19050" cap="flat" cmpd="sng">
            <a:solidFill>
              <a:schemeClr val="dk2"/>
            </a:solidFill>
            <a:prstDash val="solid"/>
            <a:round/>
            <a:headEnd type="none" w="med" len="med"/>
            <a:tailEnd type="triangle" w="med" len="med"/>
          </a:ln>
        </p:spPr>
      </p:cxnSp>
      <p:cxnSp>
        <p:nvCxnSpPr>
          <p:cNvPr id="211" name="Google Shape;211;p19"/>
          <p:cNvCxnSpPr/>
          <p:nvPr/>
        </p:nvCxnSpPr>
        <p:spPr>
          <a:xfrm>
            <a:off x="10505525" y="2356138"/>
            <a:ext cx="229500" cy="2400"/>
          </a:xfrm>
          <a:prstGeom prst="straightConnector1">
            <a:avLst/>
          </a:prstGeom>
          <a:noFill/>
          <a:ln w="19050" cap="flat" cmpd="sng">
            <a:solidFill>
              <a:schemeClr val="dk2"/>
            </a:solidFill>
            <a:prstDash val="solid"/>
            <a:round/>
            <a:headEnd type="none" w="med" len="med"/>
            <a:tailEnd type="triangle" w="med" len="med"/>
          </a:ln>
        </p:spPr>
      </p:cxnSp>
      <p:sp>
        <p:nvSpPr>
          <p:cNvPr id="212" name="Google Shape;212;p19"/>
          <p:cNvSpPr/>
          <p:nvPr/>
        </p:nvSpPr>
        <p:spPr>
          <a:xfrm>
            <a:off x="10735175" y="2020950"/>
            <a:ext cx="1045500" cy="3321300"/>
          </a:xfrm>
          <a:prstGeom prst="rect">
            <a:avLst/>
          </a:prstGeom>
          <a:solidFill>
            <a:srgbClr val="D5A6B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213" name="Google Shape;213;p19"/>
          <p:cNvSpPr txBox="1"/>
          <p:nvPr/>
        </p:nvSpPr>
        <p:spPr>
          <a:xfrm rot="-5400000">
            <a:off x="9651050" y="3302600"/>
            <a:ext cx="3190500" cy="815100"/>
          </a:xfrm>
          <a:prstGeom prst="rect">
            <a:avLst/>
          </a:prstGeom>
          <a:solidFill>
            <a:srgbClr val="D5A6BD"/>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pt-BR" sz="2400" b="1">
                <a:solidFill>
                  <a:schemeClr val="dk1"/>
                </a:solidFill>
                <a:latin typeface="Calibri"/>
                <a:ea typeface="Calibri"/>
                <a:cs typeface="Calibri"/>
                <a:sym typeface="Calibri"/>
              </a:rPr>
              <a:t>Non Max Supression (NMS)</a:t>
            </a:r>
            <a:endParaRPr sz="2400" b="1">
              <a:solidFill>
                <a:schemeClr val="dk1"/>
              </a:solidFill>
              <a:latin typeface="Calibri"/>
              <a:ea typeface="Calibri"/>
              <a:cs typeface="Calibri"/>
              <a:sym typeface="Calibri"/>
            </a:endParaRPr>
          </a:p>
        </p:txBody>
      </p:sp>
      <p:cxnSp>
        <p:nvCxnSpPr>
          <p:cNvPr id="214" name="Google Shape;214;p19"/>
          <p:cNvCxnSpPr>
            <a:stCxn id="212" idx="0"/>
          </p:cNvCxnSpPr>
          <p:nvPr/>
        </p:nvCxnSpPr>
        <p:spPr>
          <a:xfrm rot="10800000" flipH="1">
            <a:off x="11257925" y="1591950"/>
            <a:ext cx="3600" cy="429000"/>
          </a:xfrm>
          <a:prstGeom prst="straightConnector1">
            <a:avLst/>
          </a:prstGeom>
          <a:noFill/>
          <a:ln w="19050" cap="flat" cmpd="sng">
            <a:solidFill>
              <a:schemeClr val="dk2"/>
            </a:solidFill>
            <a:prstDash val="solid"/>
            <a:round/>
            <a:headEnd type="none" w="med" len="med"/>
            <a:tailEnd type="triangle" w="med" len="med"/>
          </a:ln>
        </p:spPr>
      </p:cxnSp>
      <p:sp>
        <p:nvSpPr>
          <p:cNvPr id="215" name="Google Shape;215;p19"/>
          <p:cNvSpPr txBox="1"/>
          <p:nvPr/>
        </p:nvSpPr>
        <p:spPr>
          <a:xfrm>
            <a:off x="7940250" y="546325"/>
            <a:ext cx="3936600" cy="1058400"/>
          </a:xfrm>
          <a:prstGeom prst="rect">
            <a:avLst/>
          </a:prstGeom>
          <a:solidFill>
            <a:srgbClr val="EAD1DC"/>
          </a:solid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pt-BR" sz="2800">
                <a:solidFill>
                  <a:schemeClr val="dk1"/>
                </a:solidFill>
                <a:latin typeface="Calibri"/>
                <a:ea typeface="Calibri"/>
                <a:cs typeface="Calibri"/>
                <a:sym typeface="Calibri"/>
              </a:rPr>
              <a:t>Predições das classes e caixas delimitadoras</a:t>
            </a:r>
            <a:endParaRPr sz="2800">
              <a:solidFill>
                <a:schemeClr val="dk1"/>
              </a:solidFill>
              <a:latin typeface="Calibri"/>
              <a:ea typeface="Calibri"/>
              <a:cs typeface="Calibri"/>
              <a:sym typeface="Calibri"/>
            </a:endParaRPr>
          </a:p>
        </p:txBody>
      </p:sp>
      <p:sp>
        <p:nvSpPr>
          <p:cNvPr id="216" name="Google Shape;216;p19"/>
          <p:cNvSpPr txBox="1"/>
          <p:nvPr/>
        </p:nvSpPr>
        <p:spPr>
          <a:xfrm>
            <a:off x="4050900" y="5658575"/>
            <a:ext cx="4090200" cy="5997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Clr>
                <a:schemeClr val="dk1"/>
              </a:buClr>
              <a:buSzPts val="4400"/>
              <a:buFont typeface="Calibri"/>
              <a:buNone/>
            </a:pPr>
            <a:r>
              <a:rPr lang="pt-BR" sz="2800">
                <a:solidFill>
                  <a:schemeClr val="dk1"/>
                </a:solidFill>
                <a:latin typeface="Calibri"/>
                <a:ea typeface="Calibri"/>
                <a:cs typeface="Calibri"/>
                <a:sym typeface="Calibri"/>
              </a:rPr>
              <a:t>SSD - single shot detection</a:t>
            </a:r>
            <a:endParaRPr sz="1200">
              <a:solidFill>
                <a:schemeClr val="dk1"/>
              </a:solidFill>
              <a:latin typeface="Calibri"/>
              <a:ea typeface="Calibri"/>
              <a:cs typeface="Calibri"/>
              <a:sym typeface="Calibri"/>
            </a:endParaRPr>
          </a:p>
        </p:txBody>
      </p:sp>
      <p:sp>
        <p:nvSpPr>
          <p:cNvPr id="217" name="Google Shape;217;p19"/>
          <p:cNvSpPr txBox="1"/>
          <p:nvPr/>
        </p:nvSpPr>
        <p:spPr>
          <a:xfrm>
            <a:off x="0" y="5388500"/>
            <a:ext cx="2631900" cy="706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pt-BR" sz="2200">
                <a:solidFill>
                  <a:schemeClr val="dk1"/>
                </a:solidFill>
                <a:latin typeface="Calibri"/>
                <a:ea typeface="Calibri"/>
                <a:cs typeface="Calibri"/>
                <a:sym typeface="Calibri"/>
              </a:rPr>
              <a:t>VGG-19 MobileNet (v2 ou v1)</a:t>
            </a:r>
            <a:endParaRPr sz="2500">
              <a:solidFill>
                <a:schemeClr val="dk1"/>
              </a:solidFill>
              <a:latin typeface="Calibri"/>
              <a:ea typeface="Calibri"/>
              <a:cs typeface="Calibri"/>
              <a:sym typeface="Calibri"/>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682" name="Google Shape;682;p70"/>
          <p:cNvSpPr txBox="1">
            <a:spLocks noGrp="1"/>
          </p:cNvSpPr>
          <p:nvPr>
            <p:ph type="title"/>
          </p:nvPr>
        </p:nvSpPr>
        <p:spPr>
          <a:xfrm>
            <a:off x="838200" y="375636"/>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dirty="0"/>
              <a:t>Treinamento e otimização</a:t>
            </a:r>
            <a:endParaRPr dirty="0"/>
          </a:p>
        </p:txBody>
      </p:sp>
      <p:sp>
        <p:nvSpPr>
          <p:cNvPr id="683" name="Google Shape;683;p70"/>
          <p:cNvSpPr txBox="1">
            <a:spLocks noGrp="1"/>
          </p:cNvSpPr>
          <p:nvPr>
            <p:ph type="body" idx="1"/>
          </p:nvPr>
        </p:nvSpPr>
        <p:spPr>
          <a:xfrm>
            <a:off x="322729" y="1366345"/>
            <a:ext cx="11031071" cy="4929352"/>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0"/>
              </a:spcBef>
              <a:spcAft>
                <a:spcPts val="0"/>
              </a:spcAft>
              <a:buClr>
                <a:schemeClr val="dk1"/>
              </a:buClr>
              <a:buSzPts val="2800"/>
              <a:buNone/>
            </a:pPr>
            <a:r>
              <a:rPr lang="pt-BR" dirty="0"/>
              <a:t>Adaptive Moment Estimation (Adam)</a:t>
            </a:r>
          </a:p>
          <a:p>
            <a:pPr marL="0" lvl="0" indent="0" algn="just" rtl="0">
              <a:lnSpc>
                <a:spcPct val="90000"/>
              </a:lnSpc>
              <a:spcBef>
                <a:spcPts val="1000"/>
              </a:spcBef>
              <a:spcAft>
                <a:spcPts val="0"/>
              </a:spcAft>
              <a:buClr>
                <a:schemeClr val="dk1"/>
              </a:buClr>
              <a:buSzPts val="2800"/>
              <a:buNone/>
            </a:pPr>
            <a:endParaRPr lang="pt-BR" dirty="0"/>
          </a:p>
          <a:p>
            <a:pPr marL="0" lvl="0" indent="0" algn="just" rtl="0">
              <a:lnSpc>
                <a:spcPct val="90000"/>
              </a:lnSpc>
              <a:spcBef>
                <a:spcPts val="1000"/>
              </a:spcBef>
              <a:spcAft>
                <a:spcPts val="0"/>
              </a:spcAft>
              <a:buClr>
                <a:schemeClr val="dk1"/>
              </a:buClr>
              <a:buSzPts val="2800"/>
              <a:buNone/>
            </a:pPr>
            <a:endParaRPr lang="pt-BR" dirty="0"/>
          </a:p>
          <a:p>
            <a:pPr marL="0" lvl="0" indent="0" algn="just" rtl="0">
              <a:lnSpc>
                <a:spcPct val="90000"/>
              </a:lnSpc>
              <a:spcBef>
                <a:spcPts val="1000"/>
              </a:spcBef>
              <a:spcAft>
                <a:spcPts val="0"/>
              </a:spcAft>
              <a:buClr>
                <a:schemeClr val="dk1"/>
              </a:buClr>
              <a:buSzPts val="2800"/>
              <a:buNone/>
            </a:pPr>
            <a:endParaRPr lang="pt-BR" dirty="0"/>
          </a:p>
          <a:p>
            <a:pPr marL="0" lvl="0" indent="0" algn="just" rtl="0">
              <a:lnSpc>
                <a:spcPct val="90000"/>
              </a:lnSpc>
              <a:spcBef>
                <a:spcPts val="1000"/>
              </a:spcBef>
              <a:spcAft>
                <a:spcPts val="0"/>
              </a:spcAft>
              <a:buClr>
                <a:schemeClr val="dk1"/>
              </a:buClr>
              <a:buSzPts val="2800"/>
              <a:buNone/>
            </a:pPr>
            <a:endParaRPr lang="pt-BR" dirty="0"/>
          </a:p>
          <a:p>
            <a:pPr marL="0" lvl="0" indent="0" algn="just" rtl="0">
              <a:lnSpc>
                <a:spcPct val="90000"/>
              </a:lnSpc>
              <a:spcBef>
                <a:spcPts val="1000"/>
              </a:spcBef>
              <a:spcAft>
                <a:spcPts val="0"/>
              </a:spcAft>
              <a:buClr>
                <a:schemeClr val="dk1"/>
              </a:buClr>
              <a:buSzPts val="2800"/>
              <a:buNone/>
            </a:pPr>
            <a:endParaRPr lang="pt-BR" dirty="0"/>
          </a:p>
          <a:p>
            <a:pPr marL="0" lvl="0" indent="0" algn="just" rtl="0">
              <a:lnSpc>
                <a:spcPct val="90000"/>
              </a:lnSpc>
              <a:spcBef>
                <a:spcPts val="1000"/>
              </a:spcBef>
              <a:spcAft>
                <a:spcPts val="0"/>
              </a:spcAft>
              <a:buClr>
                <a:schemeClr val="dk1"/>
              </a:buClr>
              <a:buSzPts val="2800"/>
              <a:buNone/>
            </a:pPr>
            <a:endParaRPr lang="pt-BR" dirty="0"/>
          </a:p>
          <a:p>
            <a:pPr marL="0" lvl="0" indent="0" algn="just" rtl="0">
              <a:lnSpc>
                <a:spcPct val="90000"/>
              </a:lnSpc>
              <a:spcBef>
                <a:spcPts val="1000"/>
              </a:spcBef>
              <a:spcAft>
                <a:spcPts val="0"/>
              </a:spcAft>
              <a:buClr>
                <a:schemeClr val="dk1"/>
              </a:buClr>
              <a:buSzPts val="2800"/>
              <a:buNone/>
            </a:pPr>
            <a:endParaRPr lang="pt-BR" dirty="0"/>
          </a:p>
          <a:p>
            <a:pPr marL="0" lvl="0" indent="0" algn="just" rtl="0">
              <a:lnSpc>
                <a:spcPct val="90000"/>
              </a:lnSpc>
              <a:spcBef>
                <a:spcPts val="1000"/>
              </a:spcBef>
              <a:spcAft>
                <a:spcPts val="0"/>
              </a:spcAft>
              <a:buClr>
                <a:schemeClr val="dk1"/>
              </a:buClr>
              <a:buSzPts val="2800"/>
              <a:buNone/>
            </a:pPr>
            <a:r>
              <a:rPr lang="pt-BR" dirty="0" err="1"/>
              <a:t>RMSProp</a:t>
            </a:r>
            <a:r>
              <a:rPr lang="pt-BR" dirty="0"/>
              <a:t> + Momentum</a:t>
            </a:r>
          </a:p>
        </p:txBody>
      </p:sp>
      <p:sp>
        <p:nvSpPr>
          <p:cNvPr id="2" name="Google Shape;683;p70">
            <a:extLst>
              <a:ext uri="{FF2B5EF4-FFF2-40B4-BE49-F238E27FC236}">
                <a16:creationId xmlns:a16="http://schemas.microsoft.com/office/drawing/2014/main" id="{1284031B-65EE-B740-FA75-A4DBC1723D3A}"/>
              </a:ext>
            </a:extLst>
          </p:cNvPr>
          <p:cNvSpPr txBox="1">
            <a:spLocks/>
          </p:cNvSpPr>
          <p:nvPr/>
        </p:nvSpPr>
        <p:spPr>
          <a:xfrm>
            <a:off x="5836025" y="1809325"/>
            <a:ext cx="5818094" cy="4929352"/>
          </a:xfrm>
          <a:prstGeom prst="rect">
            <a:avLst/>
          </a:prstGeom>
          <a:noFill/>
          <a:ln>
            <a:noFill/>
          </a:ln>
        </p:spPr>
        <p:txBody>
          <a:bodyPr spcFirstLastPara="1" wrap="square" lIns="91425" tIns="45700" rIns="91425" bIns="45700" anchor="t" anchorCtr="0">
            <a:normAutofit fontScale="92500" lnSpcReduction="20000"/>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indent="-457200">
              <a:buSzPts val="2800"/>
            </a:pPr>
            <a:r>
              <a:rPr lang="pt-BR" dirty="0"/>
              <a:t>A média dos quadrados é usada para reduzir o valor dos passos individuais.</a:t>
            </a:r>
          </a:p>
          <a:p>
            <a:pPr indent="-457200">
              <a:buSzPts val="2800"/>
            </a:pPr>
            <a:r>
              <a:rPr lang="pt-BR" dirty="0"/>
              <a:t>Em regiões íngremes, reduz rapidamente o passo de aprendizagem, pois os valores das derivadas (taxa de variação) são grandes.</a:t>
            </a:r>
          </a:p>
          <a:p>
            <a:pPr lvl="1" indent="-457200">
              <a:buSzPts val="2800"/>
            </a:pPr>
            <a:r>
              <a:rPr lang="pt-BR" dirty="0"/>
              <a:t> Isso evita que ultrapasse o mínimo.</a:t>
            </a:r>
          </a:p>
          <a:p>
            <a:pPr indent="-457200">
              <a:buSzPts val="2800"/>
            </a:pPr>
            <a:r>
              <a:rPr lang="pt-BR" dirty="0"/>
              <a:t> Em regiões planas ou quase, diminui o passo de aprendizagem muito lentamente, pois as derivadas são muito pequenas. </a:t>
            </a:r>
          </a:p>
          <a:p>
            <a:pPr lvl="1" indent="-457200">
              <a:buSzPts val="2800"/>
            </a:pPr>
            <a:r>
              <a:rPr lang="pt-BR" dirty="0"/>
              <a:t>Passo permanece com valor grande, fazendo com que se caminhe mais rapidamente por essas regiões.</a:t>
            </a:r>
          </a:p>
        </p:txBody>
      </p:sp>
      <p:pic>
        <p:nvPicPr>
          <p:cNvPr id="4" name="Imagem 3">
            <a:extLst>
              <a:ext uri="{FF2B5EF4-FFF2-40B4-BE49-F238E27FC236}">
                <a16:creationId xmlns:a16="http://schemas.microsoft.com/office/drawing/2014/main" id="{77945669-42E4-2C98-C4D6-F949B6F6BACB}"/>
              </a:ext>
            </a:extLst>
          </p:cNvPr>
          <p:cNvPicPr>
            <a:picLocks noChangeAspect="1"/>
          </p:cNvPicPr>
          <p:nvPr/>
        </p:nvPicPr>
        <p:blipFill>
          <a:blip r:embed="rId3"/>
          <a:stretch>
            <a:fillRect/>
          </a:stretch>
        </p:blipFill>
        <p:spPr>
          <a:xfrm>
            <a:off x="821952" y="2187668"/>
            <a:ext cx="4514850" cy="3038475"/>
          </a:xfrm>
          <a:prstGeom prst="rect">
            <a:avLst/>
          </a:prstGeom>
        </p:spPr>
      </p:pic>
    </p:spTree>
    <p:extLst>
      <p:ext uri="{BB962C8B-B14F-4D97-AF65-F5344CB8AC3E}">
        <p14:creationId xmlns:p14="http://schemas.microsoft.com/office/powerpoint/2010/main" val="308642104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682" name="Google Shape;682;p70"/>
          <p:cNvSpPr txBox="1">
            <a:spLocks noGrp="1"/>
          </p:cNvSpPr>
          <p:nvPr>
            <p:ph type="title"/>
          </p:nvPr>
        </p:nvSpPr>
        <p:spPr>
          <a:xfrm>
            <a:off x="838200" y="375636"/>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dirty="0"/>
              <a:t>Treinamento e otimização</a:t>
            </a:r>
            <a:endParaRPr dirty="0"/>
          </a:p>
        </p:txBody>
      </p:sp>
      <p:sp>
        <p:nvSpPr>
          <p:cNvPr id="683" name="Google Shape;683;p70"/>
          <p:cNvSpPr txBox="1">
            <a:spLocks noGrp="1"/>
          </p:cNvSpPr>
          <p:nvPr>
            <p:ph type="body" idx="1"/>
          </p:nvPr>
        </p:nvSpPr>
        <p:spPr>
          <a:xfrm>
            <a:off x="322729" y="1366345"/>
            <a:ext cx="11031071" cy="4929352"/>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0"/>
              </a:spcBef>
              <a:spcAft>
                <a:spcPts val="0"/>
              </a:spcAft>
              <a:buClr>
                <a:schemeClr val="dk1"/>
              </a:buClr>
              <a:buSzPts val="2800"/>
              <a:buNone/>
            </a:pPr>
            <a:r>
              <a:rPr lang="pt-BR" dirty="0"/>
              <a:t>Adaptive Moment Estimation (Adam)</a:t>
            </a:r>
          </a:p>
          <a:p>
            <a:pPr marL="0" lvl="0" indent="0" algn="just" rtl="0">
              <a:lnSpc>
                <a:spcPct val="90000"/>
              </a:lnSpc>
              <a:spcBef>
                <a:spcPts val="1000"/>
              </a:spcBef>
              <a:spcAft>
                <a:spcPts val="0"/>
              </a:spcAft>
              <a:buClr>
                <a:schemeClr val="dk1"/>
              </a:buClr>
              <a:buSzPts val="2800"/>
              <a:buNone/>
            </a:pPr>
            <a:endParaRPr lang="pt-BR" dirty="0"/>
          </a:p>
          <a:p>
            <a:pPr marL="0" lvl="0" indent="0" algn="just" rtl="0">
              <a:lnSpc>
                <a:spcPct val="90000"/>
              </a:lnSpc>
              <a:spcBef>
                <a:spcPts val="1000"/>
              </a:spcBef>
              <a:spcAft>
                <a:spcPts val="0"/>
              </a:spcAft>
              <a:buClr>
                <a:schemeClr val="dk1"/>
              </a:buClr>
              <a:buSzPts val="2800"/>
              <a:buNone/>
            </a:pPr>
            <a:endParaRPr lang="pt-BR" dirty="0"/>
          </a:p>
          <a:p>
            <a:pPr marL="0" lvl="0" indent="0" algn="just" rtl="0">
              <a:lnSpc>
                <a:spcPct val="90000"/>
              </a:lnSpc>
              <a:spcBef>
                <a:spcPts val="1000"/>
              </a:spcBef>
              <a:spcAft>
                <a:spcPts val="0"/>
              </a:spcAft>
              <a:buClr>
                <a:schemeClr val="dk1"/>
              </a:buClr>
              <a:buSzPts val="2800"/>
              <a:buNone/>
            </a:pPr>
            <a:endParaRPr lang="pt-BR" dirty="0"/>
          </a:p>
          <a:p>
            <a:pPr marL="0" lvl="0" indent="0" algn="just" rtl="0">
              <a:lnSpc>
                <a:spcPct val="90000"/>
              </a:lnSpc>
              <a:spcBef>
                <a:spcPts val="1000"/>
              </a:spcBef>
              <a:spcAft>
                <a:spcPts val="0"/>
              </a:spcAft>
              <a:buClr>
                <a:schemeClr val="dk1"/>
              </a:buClr>
              <a:buSzPts val="2800"/>
              <a:buNone/>
            </a:pPr>
            <a:endParaRPr lang="pt-BR" dirty="0"/>
          </a:p>
          <a:p>
            <a:pPr marL="0" lvl="0" indent="0" algn="just" rtl="0">
              <a:lnSpc>
                <a:spcPct val="90000"/>
              </a:lnSpc>
              <a:spcBef>
                <a:spcPts val="1000"/>
              </a:spcBef>
              <a:spcAft>
                <a:spcPts val="0"/>
              </a:spcAft>
              <a:buClr>
                <a:schemeClr val="dk1"/>
              </a:buClr>
              <a:buSzPts val="2800"/>
              <a:buNone/>
            </a:pPr>
            <a:endParaRPr lang="pt-BR" dirty="0"/>
          </a:p>
          <a:p>
            <a:pPr marL="0" lvl="0" indent="0" algn="just" rtl="0">
              <a:lnSpc>
                <a:spcPct val="90000"/>
              </a:lnSpc>
              <a:spcBef>
                <a:spcPts val="1000"/>
              </a:spcBef>
              <a:spcAft>
                <a:spcPts val="0"/>
              </a:spcAft>
              <a:buClr>
                <a:schemeClr val="dk1"/>
              </a:buClr>
              <a:buSzPts val="2800"/>
              <a:buNone/>
            </a:pPr>
            <a:endParaRPr lang="pt-BR" dirty="0"/>
          </a:p>
          <a:p>
            <a:pPr marL="0" lvl="0" indent="0" algn="just" rtl="0">
              <a:lnSpc>
                <a:spcPct val="90000"/>
              </a:lnSpc>
              <a:spcBef>
                <a:spcPts val="1000"/>
              </a:spcBef>
              <a:spcAft>
                <a:spcPts val="0"/>
              </a:spcAft>
              <a:buClr>
                <a:schemeClr val="dk1"/>
              </a:buClr>
              <a:buSzPts val="2800"/>
              <a:buNone/>
            </a:pPr>
            <a:endParaRPr lang="pt-BR" dirty="0"/>
          </a:p>
        </p:txBody>
      </p:sp>
      <p:sp>
        <p:nvSpPr>
          <p:cNvPr id="5" name="CaixaDeTexto 4">
            <a:extLst>
              <a:ext uri="{FF2B5EF4-FFF2-40B4-BE49-F238E27FC236}">
                <a16:creationId xmlns:a16="http://schemas.microsoft.com/office/drawing/2014/main" id="{4CD20661-0E1F-86CB-833D-BAFF86E88271}"/>
              </a:ext>
            </a:extLst>
          </p:cNvPr>
          <p:cNvSpPr txBox="1"/>
          <p:nvPr/>
        </p:nvSpPr>
        <p:spPr>
          <a:xfrm>
            <a:off x="6147920" y="2053768"/>
            <a:ext cx="5656729" cy="4401205"/>
          </a:xfrm>
          <a:prstGeom prst="rect">
            <a:avLst/>
          </a:prstGeom>
          <a:noFill/>
        </p:spPr>
        <p:txBody>
          <a:bodyPr wrap="square">
            <a:spAutoFit/>
          </a:bodyPr>
          <a:lstStyle/>
          <a:p>
            <a:pPr indent="-457200" algn="just">
              <a:buSzPts val="2800"/>
            </a:pPr>
            <a:r>
              <a:rPr lang="pt-BR" sz="2000" dirty="0"/>
              <a:t>α - Tamanho da etapa para a otimização.</a:t>
            </a:r>
          </a:p>
          <a:p>
            <a:pPr indent="-457200" algn="just">
              <a:buSzPts val="2800"/>
            </a:pPr>
            <a:endParaRPr lang="pt-BR" sz="2000" dirty="0"/>
          </a:p>
          <a:p>
            <a:pPr indent="-457200" algn="just">
              <a:buSzPts val="2800"/>
            </a:pPr>
            <a:r>
              <a:rPr lang="pt-BR" sz="2000" dirty="0"/>
              <a:t>β₁ - Taxa de decaimento para momentum. O valor típico é 0,9, pois queremos ter alta ponderação para os gradientes mais recentes.</a:t>
            </a:r>
          </a:p>
          <a:p>
            <a:pPr indent="-457200" algn="just">
              <a:buSzPts val="2800"/>
            </a:pPr>
            <a:endParaRPr lang="pt-BR" sz="2000" dirty="0"/>
          </a:p>
          <a:p>
            <a:pPr indent="-457200" algn="just">
              <a:buSzPts val="2800"/>
            </a:pPr>
            <a:r>
              <a:rPr lang="pt-BR" sz="2000" dirty="0"/>
              <a:t>β₂ - Taxa de decaimento para gradientes quadrados. O valor típico é 0,999. Isso ocorre porque 0,999 captura a memória de longo prazo de gradientes. Queremos uma estimativa estável da variância.</a:t>
            </a:r>
          </a:p>
          <a:p>
            <a:pPr indent="-457200" algn="just">
              <a:buSzPts val="2800"/>
            </a:pPr>
            <a:endParaRPr lang="pt-BR" sz="2000" dirty="0"/>
          </a:p>
          <a:p>
            <a:pPr indent="-457200" algn="just">
              <a:buSzPts val="2800"/>
            </a:pPr>
            <a:r>
              <a:rPr lang="pt-BR" sz="2000" dirty="0"/>
              <a:t>ε - Valor pequeno para evitar a divisão por zero. Geralmente é em torno de 1e-8.</a:t>
            </a:r>
          </a:p>
        </p:txBody>
      </p:sp>
      <p:pic>
        <p:nvPicPr>
          <p:cNvPr id="9" name="Imagem 8">
            <a:extLst>
              <a:ext uri="{FF2B5EF4-FFF2-40B4-BE49-F238E27FC236}">
                <a16:creationId xmlns:a16="http://schemas.microsoft.com/office/drawing/2014/main" id="{2FC5ACA8-53AA-D26C-99C4-8BEA8BA8528E}"/>
              </a:ext>
            </a:extLst>
          </p:cNvPr>
          <p:cNvPicPr>
            <a:picLocks noChangeAspect="1"/>
          </p:cNvPicPr>
          <p:nvPr/>
        </p:nvPicPr>
        <p:blipFill rotWithShape="1">
          <a:blip r:embed="rId3"/>
          <a:srcRect t="3628"/>
          <a:stretch/>
        </p:blipFill>
        <p:spPr>
          <a:xfrm>
            <a:off x="387350" y="1941348"/>
            <a:ext cx="5695950" cy="4929352"/>
          </a:xfrm>
          <a:prstGeom prst="rect">
            <a:avLst/>
          </a:prstGeom>
        </p:spPr>
      </p:pic>
    </p:spTree>
    <p:extLst>
      <p:ext uri="{BB962C8B-B14F-4D97-AF65-F5344CB8AC3E}">
        <p14:creationId xmlns:p14="http://schemas.microsoft.com/office/powerpoint/2010/main" val="128916337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691"/>
        <p:cNvGrpSpPr/>
        <p:nvPr/>
      </p:nvGrpSpPr>
      <p:grpSpPr>
        <a:xfrm>
          <a:off x="0" y="0"/>
          <a:ext cx="0" cy="0"/>
          <a:chOff x="0" y="0"/>
          <a:chExt cx="0" cy="0"/>
        </a:xfrm>
      </p:grpSpPr>
      <p:sp>
        <p:nvSpPr>
          <p:cNvPr id="692" name="Google Shape;692;p7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Treinamento e otimização</a:t>
            </a:r>
            <a:endParaRPr/>
          </a:p>
        </p:txBody>
      </p:sp>
      <p:sp>
        <p:nvSpPr>
          <p:cNvPr id="693" name="Google Shape;693;p71"/>
          <p:cNvSpPr txBox="1">
            <a:spLocks noGrp="1"/>
          </p:cNvSpPr>
          <p:nvPr>
            <p:ph type="body" idx="1"/>
          </p:nvPr>
        </p:nvSpPr>
        <p:spPr>
          <a:xfrm>
            <a:off x="838200" y="1690688"/>
            <a:ext cx="10515600" cy="4351338"/>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0"/>
              </a:spcBef>
              <a:spcAft>
                <a:spcPts val="0"/>
              </a:spcAft>
              <a:buClr>
                <a:schemeClr val="dk1"/>
              </a:buClr>
              <a:buSzPts val="2800"/>
              <a:buNone/>
            </a:pPr>
            <a:endParaRPr/>
          </a:p>
          <a:p>
            <a:pPr marL="0" lvl="0" indent="0" algn="just" rtl="0">
              <a:lnSpc>
                <a:spcPct val="90000"/>
              </a:lnSpc>
              <a:spcBef>
                <a:spcPts val="1000"/>
              </a:spcBef>
              <a:spcAft>
                <a:spcPts val="0"/>
              </a:spcAft>
              <a:buClr>
                <a:schemeClr val="dk1"/>
              </a:buClr>
              <a:buSzPts val="2800"/>
              <a:buNone/>
            </a:pPr>
            <a:endParaRPr/>
          </a:p>
          <a:p>
            <a:pPr marL="0" lvl="0" indent="0" algn="just" rtl="0">
              <a:lnSpc>
                <a:spcPct val="90000"/>
              </a:lnSpc>
              <a:spcBef>
                <a:spcPts val="1000"/>
              </a:spcBef>
              <a:spcAft>
                <a:spcPts val="0"/>
              </a:spcAft>
              <a:buClr>
                <a:schemeClr val="dk1"/>
              </a:buClr>
              <a:buSzPts val="2800"/>
              <a:buNone/>
            </a:pPr>
            <a:endParaRPr/>
          </a:p>
        </p:txBody>
      </p:sp>
      <p:sp>
        <p:nvSpPr>
          <p:cNvPr id="694" name="Google Shape;694;p71"/>
          <p:cNvSpPr txBox="1"/>
          <p:nvPr/>
        </p:nvSpPr>
        <p:spPr>
          <a:xfrm>
            <a:off x="990600" y="1843088"/>
            <a:ext cx="10515600" cy="4351338"/>
          </a:xfrm>
          <a:prstGeom prst="rect">
            <a:avLst/>
          </a:prstGeom>
          <a:noFill/>
          <a:ln>
            <a:noFill/>
          </a:ln>
        </p:spPr>
        <p:txBody>
          <a:bodyPr spcFirstLastPara="1" wrap="square" lIns="91425" tIns="45700" rIns="91425" bIns="45700" anchor="t" anchorCtr="0">
            <a:normAutofit/>
          </a:bodyPr>
          <a:lstStyle/>
          <a:p>
            <a:pPr marL="0" marR="0" lvl="0" indent="0" algn="just" rtl="0">
              <a:lnSpc>
                <a:spcPct val="90000"/>
              </a:lnSpc>
              <a:spcBef>
                <a:spcPts val="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p:txBody>
      </p:sp>
      <p:sp>
        <p:nvSpPr>
          <p:cNvPr id="695" name="Google Shape;695;p71"/>
          <p:cNvSpPr txBox="1"/>
          <p:nvPr/>
        </p:nvSpPr>
        <p:spPr>
          <a:xfrm>
            <a:off x="1143000" y="1995488"/>
            <a:ext cx="10515600" cy="4351338"/>
          </a:xfrm>
          <a:prstGeom prst="rect">
            <a:avLst/>
          </a:prstGeom>
          <a:noFill/>
          <a:ln>
            <a:noFill/>
          </a:ln>
        </p:spPr>
        <p:txBody>
          <a:bodyPr spcFirstLastPara="1" wrap="square" lIns="91425" tIns="45700" rIns="91425" bIns="45700" anchor="t" anchorCtr="0">
            <a:normAutofit/>
          </a:bodyPr>
          <a:lstStyle/>
          <a:p>
            <a:pPr marL="0" marR="0" lvl="0" indent="0" algn="just" rtl="0">
              <a:lnSpc>
                <a:spcPct val="90000"/>
              </a:lnSpc>
              <a:spcBef>
                <a:spcPts val="0"/>
              </a:spcBef>
              <a:spcAft>
                <a:spcPts val="0"/>
              </a:spcAft>
              <a:buClr>
                <a:schemeClr val="dk1"/>
              </a:buClr>
              <a:buSzPts val="2800"/>
              <a:buFont typeface="Arial"/>
              <a:buNone/>
            </a:pPr>
            <a:r>
              <a:rPr lang="pt-BR" sz="2800">
                <a:solidFill>
                  <a:schemeClr val="dk1"/>
                </a:solidFill>
                <a:latin typeface="Calibri"/>
                <a:ea typeface="Calibri"/>
                <a:cs typeface="Calibri"/>
                <a:sym typeface="Calibri"/>
              </a:rPr>
              <a:t>Ao utilizar o optimizador do edge impulse através deste botão abaixo:</a:t>
            </a:r>
            <a:endParaRPr/>
          </a:p>
          <a:p>
            <a:pPr marL="0" marR="0" lvl="0" indent="0" algn="just" rtl="0">
              <a:lnSpc>
                <a:spcPct val="90000"/>
              </a:lnSpc>
              <a:spcBef>
                <a:spcPts val="100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a:p>
            <a:pPr marL="0" marR="0" lvl="0" indent="0" algn="just" rtl="0">
              <a:lnSpc>
                <a:spcPct val="90000"/>
              </a:lnSpc>
              <a:spcBef>
                <a:spcPts val="100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a:p>
            <a:pPr marL="0" marR="0" lvl="0" indent="0" algn="just" rtl="0">
              <a:lnSpc>
                <a:spcPct val="90000"/>
              </a:lnSpc>
              <a:spcBef>
                <a:spcPts val="100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a:p>
            <a:pPr marL="0" marR="0" lvl="0" indent="0" algn="just" rtl="0">
              <a:lnSpc>
                <a:spcPct val="90000"/>
              </a:lnSpc>
              <a:spcBef>
                <a:spcPts val="100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a:p>
            <a:pPr marL="0" marR="0" lvl="0" indent="0" algn="just" rtl="0">
              <a:lnSpc>
                <a:spcPct val="90000"/>
              </a:lnSpc>
              <a:spcBef>
                <a:spcPts val="1000"/>
              </a:spcBef>
              <a:spcAft>
                <a:spcPts val="0"/>
              </a:spcAft>
              <a:buClr>
                <a:schemeClr val="dk1"/>
              </a:buClr>
              <a:buSzPts val="2800"/>
              <a:buFont typeface="Arial"/>
              <a:buNone/>
            </a:pPr>
            <a:r>
              <a:rPr lang="pt-BR" sz="2800">
                <a:solidFill>
                  <a:schemeClr val="dk1"/>
                </a:solidFill>
                <a:latin typeface="Calibri"/>
                <a:ea typeface="Calibri"/>
                <a:cs typeface="Calibri"/>
                <a:sym typeface="Calibri"/>
              </a:rPr>
              <a:t>Você estaria habilitando um passo de aprendizado, função de erro e optimizador específico definido pelo edgeimpulse, que utiliza o </a:t>
            </a:r>
            <a:r>
              <a:rPr lang="pt-BR" sz="2800" b="1" i="1">
                <a:solidFill>
                  <a:schemeClr val="dk1"/>
                </a:solidFill>
                <a:latin typeface="Calibri"/>
                <a:ea typeface="Calibri"/>
                <a:cs typeface="Calibri"/>
                <a:sym typeface="Calibri"/>
              </a:rPr>
              <a:t>VELO</a:t>
            </a:r>
            <a:r>
              <a:rPr lang="pt-BR" sz="2800">
                <a:solidFill>
                  <a:schemeClr val="dk1"/>
                </a:solidFill>
                <a:latin typeface="Calibri"/>
                <a:ea typeface="Calibri"/>
                <a:cs typeface="Calibri"/>
                <a:sym typeface="Calibri"/>
              </a:rPr>
              <a:t>. Veja no slide a seguir.</a:t>
            </a:r>
            <a:endParaRPr/>
          </a:p>
        </p:txBody>
      </p:sp>
      <p:pic>
        <p:nvPicPr>
          <p:cNvPr id="696" name="Google Shape;696;p71"/>
          <p:cNvPicPr preferRelativeResize="0"/>
          <p:nvPr/>
        </p:nvPicPr>
        <p:blipFill rotWithShape="1">
          <a:blip r:embed="rId3">
            <a:alphaModFix/>
          </a:blip>
          <a:srcRect b="36916"/>
          <a:stretch/>
        </p:blipFill>
        <p:spPr>
          <a:xfrm>
            <a:off x="1143000" y="2554603"/>
            <a:ext cx="5153744" cy="1748793"/>
          </a:xfrm>
          <a:prstGeom prst="rect">
            <a:avLst/>
          </a:prstGeom>
          <a:noFill/>
          <a:ln>
            <a:noFill/>
          </a:ln>
        </p:spPr>
      </p:pic>
      <p:sp>
        <p:nvSpPr>
          <p:cNvPr id="697" name="Google Shape;697;p71"/>
          <p:cNvSpPr/>
          <p:nvPr/>
        </p:nvSpPr>
        <p:spPr>
          <a:xfrm>
            <a:off x="4169664" y="3852673"/>
            <a:ext cx="536448" cy="450724"/>
          </a:xfrm>
          <a:prstGeom prst="rect">
            <a:avLst/>
          </a:prstGeom>
          <a:noFill/>
          <a:ln w="381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702"/>
        <p:cNvGrpSpPr/>
        <p:nvPr/>
      </p:nvGrpSpPr>
      <p:grpSpPr>
        <a:xfrm>
          <a:off x="0" y="0"/>
          <a:ext cx="0" cy="0"/>
          <a:chOff x="0" y="0"/>
          <a:chExt cx="0" cy="0"/>
        </a:xfrm>
      </p:grpSpPr>
      <p:sp>
        <p:nvSpPr>
          <p:cNvPr id="703" name="Google Shape;703;p7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Treinamento e otimização</a:t>
            </a:r>
            <a:endParaRPr/>
          </a:p>
        </p:txBody>
      </p:sp>
      <p:sp>
        <p:nvSpPr>
          <p:cNvPr id="704" name="Google Shape;704;p72"/>
          <p:cNvSpPr txBox="1"/>
          <p:nvPr/>
        </p:nvSpPr>
        <p:spPr>
          <a:xfrm>
            <a:off x="990600" y="1843088"/>
            <a:ext cx="10515600" cy="4351338"/>
          </a:xfrm>
          <a:prstGeom prst="rect">
            <a:avLst/>
          </a:prstGeom>
          <a:noFill/>
          <a:ln>
            <a:noFill/>
          </a:ln>
        </p:spPr>
        <p:txBody>
          <a:bodyPr spcFirstLastPara="1" wrap="square" lIns="91425" tIns="45700" rIns="91425" bIns="45700" anchor="t" anchorCtr="0">
            <a:normAutofit/>
          </a:bodyPr>
          <a:lstStyle/>
          <a:p>
            <a:pPr marL="0" marR="0" lvl="0" indent="0" algn="just" rtl="0">
              <a:lnSpc>
                <a:spcPct val="90000"/>
              </a:lnSpc>
              <a:spcBef>
                <a:spcPts val="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p:txBody>
      </p:sp>
      <p:sp>
        <p:nvSpPr>
          <p:cNvPr id="705" name="Google Shape;705;p72"/>
          <p:cNvSpPr txBox="1"/>
          <p:nvPr/>
        </p:nvSpPr>
        <p:spPr>
          <a:xfrm>
            <a:off x="1143000" y="1995488"/>
            <a:ext cx="10515600" cy="4351338"/>
          </a:xfrm>
          <a:prstGeom prst="rect">
            <a:avLst/>
          </a:prstGeom>
          <a:noFill/>
          <a:ln>
            <a:noFill/>
          </a:ln>
        </p:spPr>
        <p:txBody>
          <a:bodyPr spcFirstLastPara="1" wrap="square" lIns="91425" tIns="45700" rIns="91425" bIns="45700" anchor="t" anchorCtr="0">
            <a:normAutofit/>
          </a:bodyPr>
          <a:lstStyle/>
          <a:p>
            <a:pPr marL="0" marR="0" lvl="0" indent="0" algn="just" rtl="0">
              <a:lnSpc>
                <a:spcPct val="90000"/>
              </a:lnSpc>
              <a:spcBef>
                <a:spcPts val="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p:txBody>
      </p:sp>
      <p:sp>
        <p:nvSpPr>
          <p:cNvPr id="706" name="Google Shape;706;p72"/>
          <p:cNvSpPr txBox="1"/>
          <p:nvPr/>
        </p:nvSpPr>
        <p:spPr>
          <a:xfrm>
            <a:off x="533400" y="1367600"/>
            <a:ext cx="10515600" cy="4351338"/>
          </a:xfrm>
          <a:prstGeom prst="rect">
            <a:avLst/>
          </a:prstGeom>
          <a:noFill/>
          <a:ln>
            <a:noFill/>
          </a:ln>
        </p:spPr>
        <p:txBody>
          <a:bodyPr spcFirstLastPara="1" wrap="square" lIns="91425" tIns="45700" rIns="91425" bIns="45700" anchor="t" anchorCtr="0">
            <a:normAutofit/>
          </a:bodyPr>
          <a:lstStyle/>
          <a:p>
            <a:pPr marL="0" marR="0" lvl="0" indent="0" algn="just" rtl="0">
              <a:lnSpc>
                <a:spcPct val="90000"/>
              </a:lnSpc>
              <a:spcBef>
                <a:spcPts val="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a:p>
            <a:pPr marL="0" marR="0" lvl="0" indent="0" algn="just" rtl="0">
              <a:lnSpc>
                <a:spcPct val="90000"/>
              </a:lnSpc>
              <a:spcBef>
                <a:spcPts val="100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a:p>
            <a:pPr marL="0" marR="0" lvl="0" indent="0" algn="just" rtl="0">
              <a:lnSpc>
                <a:spcPct val="90000"/>
              </a:lnSpc>
              <a:spcBef>
                <a:spcPts val="100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p:txBody>
      </p:sp>
      <p:sp>
        <p:nvSpPr>
          <p:cNvPr id="707" name="Google Shape;707;p72"/>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0"/>
              </a:spcBef>
              <a:spcAft>
                <a:spcPts val="0"/>
              </a:spcAft>
              <a:buClr>
                <a:schemeClr val="dk1"/>
              </a:buClr>
              <a:buSzPts val="2800"/>
              <a:buNone/>
            </a:pPr>
            <a:r>
              <a:rPr lang="pt-BR" dirty="0"/>
              <a:t> O </a:t>
            </a:r>
            <a:r>
              <a:rPr lang="pt-BR" b="1" dirty="0"/>
              <a:t>VELO</a:t>
            </a:r>
            <a:r>
              <a:rPr lang="pt-BR" dirty="0"/>
              <a:t> é um </a:t>
            </a:r>
            <a:r>
              <a:rPr lang="pt-BR" dirty="0" err="1"/>
              <a:t>optimizador</a:t>
            </a:r>
            <a:r>
              <a:rPr lang="pt-BR" dirty="0"/>
              <a:t> aprendido que utiliza um LSTM para realizar o passo de atualização. O otimizador é </a:t>
            </a:r>
            <a:r>
              <a:rPr lang="pt-BR" b="1" dirty="0"/>
              <a:t>SGD</a:t>
            </a:r>
            <a:r>
              <a:rPr lang="pt-BR" dirty="0"/>
              <a:t>, e a função de perda é a função de perda do </a:t>
            </a:r>
            <a:r>
              <a:rPr lang="pt-BR" dirty="0" err="1"/>
              <a:t>keras</a:t>
            </a:r>
            <a:r>
              <a:rPr lang="pt-BR" dirty="0"/>
              <a:t>, analisada a partir de cada lote, similar ao que ocorre com MobileNetv2. A função de perda ainda continua sendo a </a:t>
            </a:r>
            <a:r>
              <a:rPr lang="pt-BR" b="1" i="1" dirty="0" err="1"/>
              <a:t>cross</a:t>
            </a:r>
            <a:r>
              <a:rPr lang="pt-BR" b="1" i="1" dirty="0"/>
              <a:t> </a:t>
            </a:r>
            <a:r>
              <a:rPr lang="pt-BR" b="1" i="1" dirty="0" err="1"/>
              <a:t>entropy</a:t>
            </a:r>
            <a:r>
              <a:rPr lang="pt-BR" b="1" i="1" dirty="0"/>
              <a:t> </a:t>
            </a:r>
            <a:r>
              <a:rPr lang="pt-BR" b="1" i="1" dirty="0" err="1"/>
              <a:t>loss</a:t>
            </a:r>
            <a:r>
              <a:rPr lang="pt-BR" dirty="0"/>
              <a:t>, porém através de um algoritmo específico modificado. Ao se utilizar </a:t>
            </a:r>
            <a:r>
              <a:rPr lang="pt-BR" b="1" i="1" dirty="0"/>
              <a:t>VELO, </a:t>
            </a:r>
            <a:r>
              <a:rPr lang="pt-BR" dirty="0"/>
              <a:t> é importante o valor de Batch </a:t>
            </a:r>
            <a:r>
              <a:rPr lang="pt-BR" dirty="0" err="1"/>
              <a:t>Size</a:t>
            </a:r>
            <a:r>
              <a:rPr lang="pt-BR" dirty="0"/>
              <a:t> ser pequeno pois pode implicar em erro durante o treinamento.</a:t>
            </a:r>
            <a:endParaRPr b="1" i="1" dirty="0"/>
          </a:p>
          <a:p>
            <a:pPr marL="0" lvl="0" indent="0" algn="l" rtl="0">
              <a:lnSpc>
                <a:spcPct val="90000"/>
              </a:lnSpc>
              <a:spcBef>
                <a:spcPts val="1000"/>
              </a:spcBef>
              <a:spcAft>
                <a:spcPts val="0"/>
              </a:spcAft>
              <a:buClr>
                <a:schemeClr val="dk1"/>
              </a:buClr>
              <a:buSzPts val="2800"/>
              <a:buNone/>
            </a:pPr>
            <a:endParaRPr dirty="0"/>
          </a:p>
        </p:txBody>
      </p:sp>
      <p:pic>
        <p:nvPicPr>
          <p:cNvPr id="708" name="Google Shape;708;p72"/>
          <p:cNvPicPr preferRelativeResize="0"/>
          <p:nvPr/>
        </p:nvPicPr>
        <p:blipFill rotWithShape="1">
          <a:blip r:embed="rId3">
            <a:alphaModFix/>
          </a:blip>
          <a:srcRect/>
          <a:stretch/>
        </p:blipFill>
        <p:spPr>
          <a:xfrm>
            <a:off x="2213062" y="4739568"/>
            <a:ext cx="7765875" cy="539564"/>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702"/>
        <p:cNvGrpSpPr/>
        <p:nvPr/>
      </p:nvGrpSpPr>
      <p:grpSpPr>
        <a:xfrm>
          <a:off x="0" y="0"/>
          <a:ext cx="0" cy="0"/>
          <a:chOff x="0" y="0"/>
          <a:chExt cx="0" cy="0"/>
        </a:xfrm>
      </p:grpSpPr>
      <p:sp>
        <p:nvSpPr>
          <p:cNvPr id="703" name="Google Shape;703;p7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dirty="0"/>
              <a:t>Treinamento e otimização</a:t>
            </a:r>
            <a:endParaRPr dirty="0"/>
          </a:p>
        </p:txBody>
      </p:sp>
      <p:sp>
        <p:nvSpPr>
          <p:cNvPr id="704" name="Google Shape;704;p72"/>
          <p:cNvSpPr txBox="1"/>
          <p:nvPr/>
        </p:nvSpPr>
        <p:spPr>
          <a:xfrm>
            <a:off x="990600" y="1843088"/>
            <a:ext cx="10515600" cy="4351338"/>
          </a:xfrm>
          <a:prstGeom prst="rect">
            <a:avLst/>
          </a:prstGeom>
          <a:noFill/>
          <a:ln>
            <a:noFill/>
          </a:ln>
        </p:spPr>
        <p:txBody>
          <a:bodyPr spcFirstLastPara="1" wrap="square" lIns="91425" tIns="45700" rIns="91425" bIns="45700" anchor="t" anchorCtr="0">
            <a:normAutofit/>
          </a:bodyPr>
          <a:lstStyle/>
          <a:p>
            <a:pPr marL="0" marR="0" lvl="0" indent="0" algn="just" rtl="0">
              <a:lnSpc>
                <a:spcPct val="90000"/>
              </a:lnSpc>
              <a:spcBef>
                <a:spcPts val="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p:txBody>
      </p:sp>
      <p:sp>
        <p:nvSpPr>
          <p:cNvPr id="705" name="Google Shape;705;p72"/>
          <p:cNvSpPr txBox="1"/>
          <p:nvPr/>
        </p:nvSpPr>
        <p:spPr>
          <a:xfrm>
            <a:off x="1143000" y="1995488"/>
            <a:ext cx="10515600" cy="4351338"/>
          </a:xfrm>
          <a:prstGeom prst="rect">
            <a:avLst/>
          </a:prstGeom>
          <a:noFill/>
          <a:ln>
            <a:noFill/>
          </a:ln>
        </p:spPr>
        <p:txBody>
          <a:bodyPr spcFirstLastPara="1" wrap="square" lIns="91425" tIns="45700" rIns="91425" bIns="45700" anchor="t" anchorCtr="0">
            <a:normAutofit/>
          </a:bodyPr>
          <a:lstStyle/>
          <a:p>
            <a:pPr marL="0" marR="0" lvl="0" indent="0" algn="just" rtl="0">
              <a:lnSpc>
                <a:spcPct val="90000"/>
              </a:lnSpc>
              <a:spcBef>
                <a:spcPts val="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p:txBody>
      </p:sp>
      <p:sp>
        <p:nvSpPr>
          <p:cNvPr id="4" name="Google Shape;683;p70">
            <a:extLst>
              <a:ext uri="{FF2B5EF4-FFF2-40B4-BE49-F238E27FC236}">
                <a16:creationId xmlns:a16="http://schemas.microsoft.com/office/drawing/2014/main" id="{1B0A1D36-F31E-34B1-941D-6DE32F0281D4}"/>
              </a:ext>
            </a:extLst>
          </p:cNvPr>
          <p:cNvSpPr txBox="1">
            <a:spLocks noGrp="1"/>
          </p:cNvSpPr>
          <p:nvPr>
            <p:ph type="body" idx="1"/>
          </p:nvPr>
        </p:nvSpPr>
        <p:spPr>
          <a:xfrm>
            <a:off x="838200" y="1366345"/>
            <a:ext cx="10515600" cy="4929352"/>
          </a:xfrm>
          <a:prstGeom prst="rect">
            <a:avLst/>
          </a:prstGeom>
          <a:noFill/>
          <a:ln>
            <a:noFill/>
          </a:ln>
        </p:spPr>
        <p:txBody>
          <a:bodyPr spcFirstLastPara="1" wrap="square" lIns="91425" tIns="45700" rIns="91425" bIns="45700" anchor="t" anchorCtr="0">
            <a:normAutofit fontScale="92500" lnSpcReduction="10000"/>
          </a:bodyPr>
          <a:lstStyle/>
          <a:p>
            <a:pPr marL="0" lvl="0" indent="0" algn="just" rtl="0">
              <a:lnSpc>
                <a:spcPct val="90000"/>
              </a:lnSpc>
              <a:spcBef>
                <a:spcPts val="0"/>
              </a:spcBef>
              <a:spcAft>
                <a:spcPts val="0"/>
              </a:spcAft>
              <a:buClr>
                <a:schemeClr val="dk1"/>
              </a:buClr>
              <a:buSzPts val="2800"/>
              <a:buNone/>
            </a:pPr>
            <a:r>
              <a:rPr lang="pt-BR" dirty="0"/>
              <a:t>Stochastic Gradient Descent – (SGD) – </a:t>
            </a:r>
            <a:r>
              <a:rPr lang="pt-BR" b="1" dirty="0">
                <a:solidFill>
                  <a:schemeClr val="accent1">
                    <a:lumMod val="75000"/>
                  </a:schemeClr>
                </a:solidFill>
              </a:rPr>
              <a:t>validação ou teste</a:t>
            </a:r>
          </a:p>
          <a:p>
            <a:pPr marL="0" lvl="0" indent="0" algn="just" rtl="0">
              <a:lnSpc>
                <a:spcPct val="90000"/>
              </a:lnSpc>
              <a:spcBef>
                <a:spcPts val="0"/>
              </a:spcBef>
              <a:spcAft>
                <a:spcPts val="0"/>
              </a:spcAft>
              <a:buClr>
                <a:schemeClr val="dk1"/>
              </a:buClr>
              <a:buSzPts val="2800"/>
              <a:buNone/>
            </a:pPr>
            <a:endParaRPr lang="pt-BR" dirty="0"/>
          </a:p>
          <a:p>
            <a:pPr indent="-457200" algn="just">
              <a:spcBef>
                <a:spcPts val="0"/>
              </a:spcBef>
              <a:buSzPts val="2800"/>
            </a:pPr>
            <a:r>
              <a:rPr lang="pt-BR" dirty="0"/>
              <a:t>Utiliza apenas um exemplo do conjunto de treinamento (i.e., 𝑀 = 1) para</a:t>
            </a:r>
          </a:p>
          <a:p>
            <a:pPr marL="0" lvl="0" indent="0" algn="just" rtl="0">
              <a:lnSpc>
                <a:spcPct val="90000"/>
              </a:lnSpc>
              <a:spcBef>
                <a:spcPts val="0"/>
              </a:spcBef>
              <a:spcAft>
                <a:spcPts val="0"/>
              </a:spcAft>
              <a:buClr>
                <a:schemeClr val="dk1"/>
              </a:buClr>
              <a:buSzPts val="2800"/>
              <a:buNone/>
            </a:pPr>
            <a:r>
              <a:rPr lang="pt-BR" dirty="0"/>
              <a:t>calcular uma estimativa estocástica do gradiente.</a:t>
            </a:r>
          </a:p>
          <a:p>
            <a:pPr marL="0" lvl="0" indent="0" algn="just" rtl="0">
              <a:lnSpc>
                <a:spcPct val="90000"/>
              </a:lnSpc>
              <a:spcBef>
                <a:spcPts val="0"/>
              </a:spcBef>
              <a:spcAft>
                <a:spcPts val="0"/>
              </a:spcAft>
              <a:buClr>
                <a:schemeClr val="dk1"/>
              </a:buClr>
              <a:buSzPts val="2800"/>
              <a:buNone/>
            </a:pPr>
            <a:endParaRPr lang="pt-BR" dirty="0"/>
          </a:p>
          <a:p>
            <a:pPr indent="-457200" algn="just">
              <a:spcBef>
                <a:spcPts val="0"/>
              </a:spcBef>
              <a:buSzPts val="2800"/>
            </a:pPr>
            <a:r>
              <a:rPr lang="pt-BR" dirty="0"/>
              <a:t>Versão estocástica pois a cada iteração toma-se uma amostra aleatória do</a:t>
            </a:r>
          </a:p>
          <a:p>
            <a:pPr marL="0" lvl="0" indent="0" algn="just" rtl="0">
              <a:lnSpc>
                <a:spcPct val="90000"/>
              </a:lnSpc>
              <a:spcBef>
                <a:spcPts val="0"/>
              </a:spcBef>
              <a:spcAft>
                <a:spcPts val="0"/>
              </a:spcAft>
              <a:buClr>
                <a:schemeClr val="dk1"/>
              </a:buClr>
              <a:buSzPts val="2800"/>
              <a:buNone/>
            </a:pPr>
            <a:r>
              <a:rPr lang="pt-BR" dirty="0"/>
              <a:t>conjunto para calcular a estimativa do gradiente.</a:t>
            </a:r>
          </a:p>
          <a:p>
            <a:pPr marL="0" lvl="0" indent="0" algn="just" rtl="0">
              <a:lnSpc>
                <a:spcPct val="90000"/>
              </a:lnSpc>
              <a:spcBef>
                <a:spcPts val="0"/>
              </a:spcBef>
              <a:spcAft>
                <a:spcPts val="0"/>
              </a:spcAft>
              <a:buClr>
                <a:schemeClr val="dk1"/>
              </a:buClr>
              <a:buSzPts val="2800"/>
              <a:buNone/>
            </a:pPr>
            <a:endParaRPr lang="pt-BR" dirty="0"/>
          </a:p>
          <a:p>
            <a:pPr indent="-457200" algn="just">
              <a:spcBef>
                <a:spcPts val="0"/>
              </a:spcBef>
              <a:buSzPts val="2800"/>
            </a:pPr>
            <a:r>
              <a:rPr lang="pt-BR" dirty="0"/>
              <a:t>Quando os dados de treinamento são ruidosos, a estimativa do</a:t>
            </a:r>
          </a:p>
          <a:p>
            <a:pPr marL="0" lvl="0" indent="0" algn="just" rtl="0">
              <a:lnSpc>
                <a:spcPct val="90000"/>
              </a:lnSpc>
              <a:spcBef>
                <a:spcPts val="0"/>
              </a:spcBef>
              <a:spcAft>
                <a:spcPts val="0"/>
              </a:spcAft>
              <a:buClr>
                <a:schemeClr val="dk1"/>
              </a:buClr>
              <a:buSzPts val="2800"/>
              <a:buNone/>
            </a:pPr>
            <a:r>
              <a:rPr lang="pt-BR" dirty="0"/>
              <a:t>gradiente é ruidosa, fazendo com que a convergência não ocorra ou não</a:t>
            </a:r>
          </a:p>
          <a:p>
            <a:pPr marL="0" lvl="0" indent="0" algn="just" rtl="0">
              <a:lnSpc>
                <a:spcPct val="90000"/>
              </a:lnSpc>
              <a:spcBef>
                <a:spcPts val="0"/>
              </a:spcBef>
              <a:spcAft>
                <a:spcPts val="0"/>
              </a:spcAft>
              <a:buClr>
                <a:schemeClr val="dk1"/>
              </a:buClr>
              <a:buSzPts val="2800"/>
              <a:buNone/>
            </a:pPr>
            <a:r>
              <a:rPr lang="pt-BR" dirty="0"/>
              <a:t>seja garantida.</a:t>
            </a:r>
          </a:p>
          <a:p>
            <a:pPr marL="0" lvl="0" indent="0" algn="just" rtl="0">
              <a:lnSpc>
                <a:spcPct val="90000"/>
              </a:lnSpc>
              <a:spcBef>
                <a:spcPts val="0"/>
              </a:spcBef>
              <a:spcAft>
                <a:spcPts val="0"/>
              </a:spcAft>
              <a:buClr>
                <a:schemeClr val="dk1"/>
              </a:buClr>
              <a:buSzPts val="2800"/>
              <a:buNone/>
            </a:pPr>
            <a:endParaRPr lang="pt-BR" dirty="0"/>
          </a:p>
          <a:p>
            <a:pPr indent="-457200" algn="just">
              <a:spcBef>
                <a:spcPts val="0"/>
              </a:spcBef>
              <a:buSzPts val="2800"/>
            </a:pPr>
            <a:r>
              <a:rPr lang="pt-BR" dirty="0"/>
              <a:t>Entretanto, é mais rápido e usa menos CPU e memória do que o GDB.</a:t>
            </a:r>
          </a:p>
          <a:p>
            <a:pPr marL="0" lvl="0" indent="0" algn="just" rtl="0">
              <a:lnSpc>
                <a:spcPct val="90000"/>
              </a:lnSpc>
              <a:spcBef>
                <a:spcPts val="0"/>
              </a:spcBef>
              <a:spcAft>
                <a:spcPts val="0"/>
              </a:spcAft>
              <a:buClr>
                <a:schemeClr val="dk1"/>
              </a:buClr>
              <a:buSzPts val="2800"/>
              <a:buNone/>
            </a:pPr>
            <a:endParaRPr lang="pt-BR" dirty="0"/>
          </a:p>
          <a:p>
            <a:pPr marL="0" lvl="0" indent="0" algn="just" rtl="0">
              <a:lnSpc>
                <a:spcPct val="90000"/>
              </a:lnSpc>
              <a:spcBef>
                <a:spcPts val="1000"/>
              </a:spcBef>
              <a:spcAft>
                <a:spcPts val="0"/>
              </a:spcAft>
              <a:buClr>
                <a:schemeClr val="dk1"/>
              </a:buClr>
              <a:buSzPts val="2800"/>
              <a:buNone/>
            </a:pPr>
            <a:endParaRPr lang="pt-BR" dirty="0"/>
          </a:p>
          <a:p>
            <a:pPr marL="0" lvl="0" indent="0" algn="just" rtl="0">
              <a:lnSpc>
                <a:spcPct val="90000"/>
              </a:lnSpc>
              <a:spcBef>
                <a:spcPts val="1000"/>
              </a:spcBef>
              <a:spcAft>
                <a:spcPts val="0"/>
              </a:spcAft>
              <a:buClr>
                <a:schemeClr val="dk1"/>
              </a:buClr>
              <a:buSzPts val="2800"/>
              <a:buNone/>
            </a:pPr>
            <a:endParaRPr lang="pt-BR" dirty="0"/>
          </a:p>
          <a:p>
            <a:pPr marL="0" lvl="0" indent="0" algn="just" rtl="0">
              <a:lnSpc>
                <a:spcPct val="90000"/>
              </a:lnSpc>
              <a:spcBef>
                <a:spcPts val="1000"/>
              </a:spcBef>
              <a:spcAft>
                <a:spcPts val="0"/>
              </a:spcAft>
              <a:buClr>
                <a:schemeClr val="dk1"/>
              </a:buClr>
              <a:buSzPts val="2800"/>
              <a:buNone/>
            </a:pPr>
            <a:endParaRPr lang="pt-BR" dirty="0"/>
          </a:p>
          <a:p>
            <a:pPr marL="0" lvl="0" indent="0" algn="just" rtl="0">
              <a:lnSpc>
                <a:spcPct val="90000"/>
              </a:lnSpc>
              <a:spcBef>
                <a:spcPts val="1000"/>
              </a:spcBef>
              <a:spcAft>
                <a:spcPts val="0"/>
              </a:spcAft>
              <a:buClr>
                <a:schemeClr val="dk1"/>
              </a:buClr>
              <a:buSzPts val="2800"/>
              <a:buNone/>
            </a:pPr>
            <a:endParaRPr lang="pt-BR" dirty="0"/>
          </a:p>
        </p:txBody>
      </p:sp>
    </p:spTree>
    <p:extLst>
      <p:ext uri="{BB962C8B-B14F-4D97-AF65-F5344CB8AC3E}">
        <p14:creationId xmlns:p14="http://schemas.microsoft.com/office/powerpoint/2010/main" val="398940397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702"/>
        <p:cNvGrpSpPr/>
        <p:nvPr/>
      </p:nvGrpSpPr>
      <p:grpSpPr>
        <a:xfrm>
          <a:off x="0" y="0"/>
          <a:ext cx="0" cy="0"/>
          <a:chOff x="0" y="0"/>
          <a:chExt cx="0" cy="0"/>
        </a:xfrm>
      </p:grpSpPr>
      <p:sp>
        <p:nvSpPr>
          <p:cNvPr id="703" name="Google Shape;703;p7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dirty="0"/>
              <a:t>Treinamento e otimização</a:t>
            </a:r>
            <a:endParaRPr dirty="0"/>
          </a:p>
        </p:txBody>
      </p:sp>
      <p:sp>
        <p:nvSpPr>
          <p:cNvPr id="704" name="Google Shape;704;p72"/>
          <p:cNvSpPr txBox="1"/>
          <p:nvPr/>
        </p:nvSpPr>
        <p:spPr>
          <a:xfrm>
            <a:off x="990600" y="1843088"/>
            <a:ext cx="10515600" cy="4351338"/>
          </a:xfrm>
          <a:prstGeom prst="rect">
            <a:avLst/>
          </a:prstGeom>
          <a:noFill/>
          <a:ln>
            <a:noFill/>
          </a:ln>
        </p:spPr>
        <p:txBody>
          <a:bodyPr spcFirstLastPara="1" wrap="square" lIns="91425" tIns="45700" rIns="91425" bIns="45700" anchor="t" anchorCtr="0">
            <a:normAutofit/>
          </a:bodyPr>
          <a:lstStyle/>
          <a:p>
            <a:pPr marL="0" marR="0" lvl="0" indent="0" algn="just" rtl="0">
              <a:lnSpc>
                <a:spcPct val="90000"/>
              </a:lnSpc>
              <a:spcBef>
                <a:spcPts val="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p:txBody>
      </p:sp>
      <p:sp>
        <p:nvSpPr>
          <p:cNvPr id="705" name="Google Shape;705;p72"/>
          <p:cNvSpPr txBox="1"/>
          <p:nvPr/>
        </p:nvSpPr>
        <p:spPr>
          <a:xfrm>
            <a:off x="1143000" y="1995488"/>
            <a:ext cx="10515600" cy="4351338"/>
          </a:xfrm>
          <a:prstGeom prst="rect">
            <a:avLst/>
          </a:prstGeom>
          <a:noFill/>
          <a:ln>
            <a:noFill/>
          </a:ln>
        </p:spPr>
        <p:txBody>
          <a:bodyPr spcFirstLastPara="1" wrap="square" lIns="91425" tIns="45700" rIns="91425" bIns="45700" anchor="t" anchorCtr="0">
            <a:normAutofit/>
          </a:bodyPr>
          <a:lstStyle/>
          <a:p>
            <a:pPr marL="0" marR="0" lvl="0" indent="0" algn="just" rtl="0">
              <a:lnSpc>
                <a:spcPct val="90000"/>
              </a:lnSpc>
              <a:spcBef>
                <a:spcPts val="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p:txBody>
      </p:sp>
      <mc:AlternateContent xmlns:mc="http://schemas.openxmlformats.org/markup-compatibility/2006">
        <mc:Choice xmlns:a14="http://schemas.microsoft.com/office/drawing/2010/main" Requires="a14">
          <p:sp>
            <p:nvSpPr>
              <p:cNvPr id="4" name="Google Shape;683;p70">
                <a:extLst>
                  <a:ext uri="{FF2B5EF4-FFF2-40B4-BE49-F238E27FC236}">
                    <a16:creationId xmlns:a16="http://schemas.microsoft.com/office/drawing/2014/main" id="{1B0A1D36-F31E-34B1-941D-6DE32F0281D4}"/>
                  </a:ext>
                </a:extLst>
              </p:cNvPr>
              <p:cNvSpPr txBox="1">
                <a:spLocks noGrp="1"/>
              </p:cNvSpPr>
              <p:nvPr>
                <p:ph type="body" idx="1"/>
              </p:nvPr>
            </p:nvSpPr>
            <p:spPr>
              <a:xfrm>
                <a:off x="838200" y="1366345"/>
                <a:ext cx="10515600" cy="4929352"/>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0"/>
                  </a:spcBef>
                  <a:spcAft>
                    <a:spcPts val="0"/>
                  </a:spcAft>
                  <a:buClr>
                    <a:schemeClr val="dk1"/>
                  </a:buClr>
                  <a:buSzPts val="2800"/>
                  <a:buNone/>
                </a:pPr>
                <a:r>
                  <a:rPr lang="pt-BR" dirty="0"/>
                  <a:t>Stochastic Gradient Descent – (SGD) – </a:t>
                </a:r>
                <a:r>
                  <a:rPr lang="pt-BR" b="1" dirty="0">
                    <a:solidFill>
                      <a:schemeClr val="accent1">
                        <a:lumMod val="75000"/>
                      </a:schemeClr>
                    </a:solidFill>
                  </a:rPr>
                  <a:t>validação ou teste</a:t>
                </a:r>
              </a:p>
              <a:p>
                <a:pPr marL="0" lvl="0" indent="0" algn="just" rtl="0">
                  <a:lnSpc>
                    <a:spcPct val="90000"/>
                  </a:lnSpc>
                  <a:spcBef>
                    <a:spcPts val="0"/>
                  </a:spcBef>
                  <a:spcAft>
                    <a:spcPts val="0"/>
                  </a:spcAft>
                  <a:buClr>
                    <a:schemeClr val="dk1"/>
                  </a:buClr>
                  <a:buSzPts val="2800"/>
                  <a:buNone/>
                </a:pPr>
                <a:endParaRPr lang="pt-BR" dirty="0"/>
              </a:p>
              <a:p>
                <a:pPr marL="0" lvl="0" indent="0" algn="just" rtl="0">
                  <a:lnSpc>
                    <a:spcPct val="90000"/>
                  </a:lnSpc>
                  <a:spcBef>
                    <a:spcPts val="0"/>
                  </a:spcBef>
                  <a:spcAft>
                    <a:spcPts val="0"/>
                  </a:spcAft>
                  <a:buClr>
                    <a:schemeClr val="dk1"/>
                  </a:buClr>
                  <a:buSzPts val="2800"/>
                  <a:buNone/>
                </a:pPr>
                <a:endParaRPr lang="pt-BR" dirty="0"/>
              </a:p>
              <a:p>
                <a:pPr marL="0" lvl="0" indent="0" algn="just" rtl="0">
                  <a:lnSpc>
                    <a:spcPct val="90000"/>
                  </a:lnSpc>
                  <a:spcBef>
                    <a:spcPts val="1000"/>
                  </a:spcBef>
                  <a:spcAft>
                    <a:spcPts val="0"/>
                  </a:spcAft>
                  <a:buClr>
                    <a:schemeClr val="dk1"/>
                  </a:buClr>
                  <a:buSzPts val="2800"/>
                  <a:buNone/>
                </a:pPr>
                <a:r>
                  <a:rPr lang="pt-BR" dirty="0"/>
                  <a:t>𝒂 - inicializa em um ponto qualquer do espaço de pesos loop até convergir ou atingir o número máximo de iterações, ou repetir.</a:t>
                </a:r>
              </a:p>
              <a:p>
                <a:pPr marL="0" lvl="0" indent="0" algn="just" rtl="0">
                  <a:lnSpc>
                    <a:spcPct val="90000"/>
                  </a:lnSpc>
                  <a:spcBef>
                    <a:spcPts val="1000"/>
                  </a:spcBef>
                  <a:spcAft>
                    <a:spcPts val="0"/>
                  </a:spcAft>
                  <a:buClr>
                    <a:schemeClr val="dk1"/>
                  </a:buClr>
                  <a:buSzPts val="2800"/>
                  <a:buNone/>
                </a:pPr>
                <a14:m>
                  <m:oMath xmlns:m="http://schemas.openxmlformats.org/officeDocument/2006/math">
                    <m:r>
                      <m:rPr>
                        <m:sty m:val="p"/>
                      </m:rPr>
                      <a:rPr lang="el-GR" sz="2800" b="0" i="1" smtClean="0">
                        <a:latin typeface="Cambria Math" panose="02040503050406030204" pitchFamily="18" charset="0"/>
                      </a:rPr>
                      <m:t>α</m:t>
                    </m:r>
                  </m:oMath>
                </a14:m>
                <a:r>
                  <a:rPr lang="pt-BR" dirty="0"/>
                  <a:t>  -   tamanho do passo de aprendizado ou taxa. Peso atual é a, e assim inicializado, ou continuo após atualizado.</a:t>
                </a:r>
              </a:p>
              <a:p>
                <a:pPr marL="0" lvl="0" indent="0" algn="just" rtl="0">
                  <a:lnSpc>
                    <a:spcPct val="90000"/>
                  </a:lnSpc>
                  <a:spcBef>
                    <a:spcPts val="1000"/>
                  </a:spcBef>
                  <a:spcAft>
                    <a:spcPts val="0"/>
                  </a:spcAft>
                  <a:buClr>
                    <a:schemeClr val="dk1"/>
                  </a:buClr>
                  <a:buSzPts val="2800"/>
                  <a:buNone/>
                </a:pPr>
                <a:r>
                  <a:rPr lang="pt-BR" dirty="0"/>
                  <a:t>Se o peso atual está a esquerda do mínimo, o termo de atualização, faz com que o novo peso seja maior do que o anterior. </a:t>
                </a:r>
              </a:p>
              <a:p>
                <a:pPr marL="0" lvl="0" indent="0" algn="just" rtl="0">
                  <a:lnSpc>
                    <a:spcPct val="90000"/>
                  </a:lnSpc>
                  <a:spcBef>
                    <a:spcPts val="1000"/>
                  </a:spcBef>
                  <a:spcAft>
                    <a:spcPts val="0"/>
                  </a:spcAft>
                  <a:buClr>
                    <a:schemeClr val="dk1"/>
                  </a:buClr>
                  <a:buSzPts val="2800"/>
                  <a:buNone/>
                </a:pPr>
                <a:r>
                  <a:rPr lang="pt-BR" dirty="0"/>
                  <a:t>Se o peso atual está a direita do mínimo, o termo de atualização faz com que o novo peso seja menor do que o anterior.</a:t>
                </a:r>
              </a:p>
              <a:p>
                <a:pPr marL="0" lvl="0" indent="0" algn="just" rtl="0">
                  <a:lnSpc>
                    <a:spcPct val="90000"/>
                  </a:lnSpc>
                  <a:spcBef>
                    <a:spcPts val="1000"/>
                  </a:spcBef>
                  <a:spcAft>
                    <a:spcPts val="0"/>
                  </a:spcAft>
                  <a:buClr>
                    <a:schemeClr val="dk1"/>
                  </a:buClr>
                  <a:buSzPts val="2800"/>
                  <a:buNone/>
                </a:pPr>
                <a:endParaRPr lang="pt-BR" dirty="0"/>
              </a:p>
              <a:p>
                <a:pPr marL="0" lvl="0" indent="0" algn="just" rtl="0">
                  <a:lnSpc>
                    <a:spcPct val="90000"/>
                  </a:lnSpc>
                  <a:spcBef>
                    <a:spcPts val="1000"/>
                  </a:spcBef>
                  <a:spcAft>
                    <a:spcPts val="0"/>
                  </a:spcAft>
                  <a:buClr>
                    <a:schemeClr val="dk1"/>
                  </a:buClr>
                  <a:buSzPts val="2800"/>
                  <a:buNone/>
                </a:pPr>
                <a:endParaRPr lang="pt-BR" dirty="0"/>
              </a:p>
              <a:p>
                <a:pPr marL="0" lvl="0" indent="0" algn="just" rtl="0">
                  <a:lnSpc>
                    <a:spcPct val="90000"/>
                  </a:lnSpc>
                  <a:spcBef>
                    <a:spcPts val="1000"/>
                  </a:spcBef>
                  <a:spcAft>
                    <a:spcPts val="0"/>
                  </a:spcAft>
                  <a:buClr>
                    <a:schemeClr val="dk1"/>
                  </a:buClr>
                  <a:buSzPts val="2800"/>
                  <a:buNone/>
                </a:pPr>
                <a:endParaRPr lang="pt-BR" dirty="0"/>
              </a:p>
            </p:txBody>
          </p:sp>
        </mc:Choice>
        <mc:Fallback>
          <p:sp>
            <p:nvSpPr>
              <p:cNvPr id="4" name="Google Shape;683;p70">
                <a:extLst>
                  <a:ext uri="{FF2B5EF4-FFF2-40B4-BE49-F238E27FC236}">
                    <a16:creationId xmlns:a16="http://schemas.microsoft.com/office/drawing/2014/main" id="{1B0A1D36-F31E-34B1-941D-6DE32F0281D4}"/>
                  </a:ext>
                </a:extLst>
              </p:cNvPr>
              <p:cNvSpPr txBox="1">
                <a:spLocks noGrp="1" noRot="1" noChangeAspect="1" noMove="1" noResize="1" noEditPoints="1" noAdjustHandles="1" noChangeArrowheads="1" noChangeShapeType="1" noTextEdit="1"/>
              </p:cNvSpPr>
              <p:nvPr>
                <p:ph type="body" idx="1"/>
              </p:nvPr>
            </p:nvSpPr>
            <p:spPr>
              <a:xfrm>
                <a:off x="838200" y="1366345"/>
                <a:ext cx="10515600" cy="4929352"/>
              </a:xfrm>
              <a:prstGeom prst="rect">
                <a:avLst/>
              </a:prstGeom>
              <a:blipFill>
                <a:blip r:embed="rId3"/>
                <a:stretch>
                  <a:fillRect l="-1217" t="-1978" r="-1159" b="-1360"/>
                </a:stretch>
              </a:blipFill>
              <a:ln>
                <a:noFill/>
              </a:ln>
            </p:spPr>
            <p:txBody>
              <a:bodyPr/>
              <a:lstStyle/>
              <a:p>
                <a:r>
                  <a:rPr lang="pt-BR">
                    <a:noFill/>
                  </a:rPr>
                  <a:t> </a:t>
                </a:r>
              </a:p>
            </p:txBody>
          </p:sp>
        </mc:Fallback>
      </mc:AlternateContent>
      <mc:AlternateContent xmlns:mc="http://schemas.openxmlformats.org/markup-compatibility/2006">
        <mc:Choice xmlns:a14="http://schemas.microsoft.com/office/drawing/2010/main" Requires="a14">
          <p:sp>
            <p:nvSpPr>
              <p:cNvPr id="8" name="CaixaDeTexto 7">
                <a:extLst>
                  <a:ext uri="{FF2B5EF4-FFF2-40B4-BE49-F238E27FC236}">
                    <a16:creationId xmlns:a16="http://schemas.microsoft.com/office/drawing/2014/main" id="{CEEF25FE-07DD-447A-F312-C93951672756}"/>
                  </a:ext>
                </a:extLst>
              </p:cNvPr>
              <p:cNvSpPr txBox="1"/>
              <p:nvPr/>
            </p:nvSpPr>
            <p:spPr>
              <a:xfrm>
                <a:off x="1403016" y="1843088"/>
                <a:ext cx="9385967" cy="492443"/>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pt-BR" sz="3200" b="0" i="1" smtClean="0">
                          <a:latin typeface="Cambria Math" panose="02040503050406030204" pitchFamily="18" charset="0"/>
                        </a:rPr>
                        <m:t>𝑎</m:t>
                      </m:r>
                      <m:r>
                        <a:rPr lang="pt-BR" sz="3200" b="0" i="1" smtClean="0">
                          <a:latin typeface="Cambria Math" panose="02040503050406030204" pitchFamily="18" charset="0"/>
                        </a:rPr>
                        <m:t>=</m:t>
                      </m:r>
                      <m:r>
                        <a:rPr lang="pt-BR" sz="3200" b="0" i="1" smtClean="0">
                          <a:latin typeface="Cambria Math" panose="02040503050406030204" pitchFamily="18" charset="0"/>
                        </a:rPr>
                        <m:t>𝑎</m:t>
                      </m:r>
                      <m:r>
                        <a:rPr lang="pt-BR" sz="3200" b="0" i="1" smtClean="0">
                          <a:latin typeface="Cambria Math" panose="02040503050406030204" pitchFamily="18" charset="0"/>
                        </a:rPr>
                        <m:t>+ </m:t>
                      </m:r>
                      <m:r>
                        <m:rPr>
                          <m:sty m:val="p"/>
                        </m:rPr>
                        <a:rPr lang="el-GR" sz="3200" b="0" i="1" smtClean="0">
                          <a:latin typeface="Cambria Math" panose="02040503050406030204" pitchFamily="18" charset="0"/>
                        </a:rPr>
                        <m:t>α</m:t>
                      </m:r>
                      <m:r>
                        <a:rPr lang="pt-BR" sz="3200" b="0" i="1" smtClean="0">
                          <a:latin typeface="Cambria Math" panose="02040503050406030204" pitchFamily="18" charset="0"/>
                        </a:rPr>
                        <m:t>∗</m:t>
                      </m:r>
                      <m:r>
                        <a:rPr lang="pt-BR" sz="3200" b="0" i="1" smtClean="0">
                          <a:latin typeface="Cambria Math" panose="02040503050406030204" pitchFamily="18" charset="0"/>
                        </a:rPr>
                        <m:t>2</m:t>
                      </m:r>
                      <m:d>
                        <m:dPr>
                          <m:begChr m:val="["/>
                          <m:endChr m:val="]"/>
                          <m:ctrlPr>
                            <a:rPr lang="pt-BR" sz="3200" b="0" i="1" smtClean="0">
                              <a:latin typeface="Cambria Math" panose="02040503050406030204" pitchFamily="18" charset="0"/>
                            </a:rPr>
                          </m:ctrlPr>
                        </m:dPr>
                        <m:e>
                          <m:r>
                            <a:rPr lang="pt-BR" sz="3200" b="0" i="1" smtClean="0">
                              <a:latin typeface="Cambria Math" panose="02040503050406030204" pitchFamily="18" charset="0"/>
                            </a:rPr>
                            <m:t>𝑦</m:t>
                          </m:r>
                          <m:d>
                            <m:dPr>
                              <m:ctrlPr>
                                <a:rPr lang="pt-BR" sz="3200" b="0" i="1" smtClean="0">
                                  <a:latin typeface="Cambria Math" panose="02040503050406030204" pitchFamily="18" charset="0"/>
                                </a:rPr>
                              </m:ctrlPr>
                            </m:dPr>
                            <m:e>
                              <m:sSub>
                                <m:sSubPr>
                                  <m:ctrlPr>
                                    <a:rPr lang="pt-BR" sz="3200" b="0" i="1" smtClean="0">
                                      <a:latin typeface="Cambria Math" panose="02040503050406030204" pitchFamily="18" charset="0"/>
                                    </a:rPr>
                                  </m:ctrlPr>
                                </m:sSubPr>
                                <m:e>
                                  <m:r>
                                    <a:rPr lang="pt-BR" sz="3200" b="0" i="1" smtClean="0">
                                      <a:latin typeface="Cambria Math" panose="02040503050406030204" pitchFamily="18" charset="0"/>
                                    </a:rPr>
                                    <m:t>𝑛</m:t>
                                  </m:r>
                                </m:e>
                                <m:sub>
                                  <m:r>
                                    <a:rPr lang="pt-BR" sz="3200" b="0" i="1" smtClean="0">
                                      <a:latin typeface="Cambria Math" panose="02040503050406030204" pitchFamily="18" charset="0"/>
                                    </a:rPr>
                                    <m:t>𝑟𝑎𝑛𝑑𝑜𝑚</m:t>
                                  </m:r>
                                </m:sub>
                              </m:sSub>
                            </m:e>
                          </m:d>
                          <m:r>
                            <a:rPr lang="pt-BR" sz="3200" b="0" i="1" smtClean="0">
                              <a:latin typeface="Cambria Math" panose="02040503050406030204" pitchFamily="18" charset="0"/>
                            </a:rPr>
                            <m:t>−</m:t>
                          </m:r>
                          <m:acc>
                            <m:accPr>
                              <m:chr m:val="̂"/>
                              <m:ctrlPr>
                                <a:rPr lang="pt-BR" sz="3200" b="0" i="1" smtClean="0">
                                  <a:solidFill>
                                    <a:srgbClr val="836967"/>
                                  </a:solidFill>
                                  <a:latin typeface="Cambria Math" panose="02040503050406030204" pitchFamily="18" charset="0"/>
                                </a:rPr>
                              </m:ctrlPr>
                            </m:accPr>
                            <m:e>
                              <m:r>
                                <a:rPr lang="pt-BR" sz="3200" b="0" i="1" smtClean="0">
                                  <a:latin typeface="Cambria Math" panose="02040503050406030204" pitchFamily="18" charset="0"/>
                                </a:rPr>
                                <m:t>𝑦</m:t>
                              </m:r>
                            </m:e>
                          </m:acc>
                          <m:d>
                            <m:dPr>
                              <m:ctrlPr>
                                <a:rPr lang="pt-BR" sz="3200" b="0" i="1" smtClean="0">
                                  <a:latin typeface="Cambria Math" panose="02040503050406030204" pitchFamily="18" charset="0"/>
                                </a:rPr>
                              </m:ctrlPr>
                            </m:dPr>
                            <m:e>
                              <m:sSub>
                                <m:sSubPr>
                                  <m:ctrlPr>
                                    <a:rPr lang="pt-BR" sz="3200" b="0" i="1" smtClean="0">
                                      <a:latin typeface="Cambria Math" panose="02040503050406030204" pitchFamily="18" charset="0"/>
                                    </a:rPr>
                                  </m:ctrlPr>
                                </m:sSubPr>
                                <m:e>
                                  <m:r>
                                    <a:rPr lang="pt-BR" sz="3200" b="0" i="1" smtClean="0">
                                      <a:latin typeface="Cambria Math" panose="02040503050406030204" pitchFamily="18" charset="0"/>
                                    </a:rPr>
                                    <m:t>𝑛</m:t>
                                  </m:r>
                                </m:e>
                                <m:sub>
                                  <m:r>
                                    <a:rPr lang="pt-BR" sz="3200" b="0" i="1" smtClean="0">
                                      <a:latin typeface="Cambria Math" panose="02040503050406030204" pitchFamily="18" charset="0"/>
                                    </a:rPr>
                                    <m:t>𝑟𝑎𝑛𝑑𝑜𝑚</m:t>
                                  </m:r>
                                </m:sub>
                              </m:sSub>
                            </m:e>
                          </m:d>
                        </m:e>
                      </m:d>
                      <m:r>
                        <a:rPr lang="pt-BR" sz="3200" b="0" i="1" smtClean="0">
                          <a:latin typeface="Cambria Math" panose="02040503050406030204" pitchFamily="18" charset="0"/>
                        </a:rPr>
                        <m:t>𝑥</m:t>
                      </m:r>
                      <m:r>
                        <a:rPr lang="pt-BR" sz="3200" b="0" i="1" smtClean="0">
                          <a:latin typeface="Cambria Math" panose="02040503050406030204" pitchFamily="18" charset="0"/>
                        </a:rPr>
                        <m:t>(</m:t>
                      </m:r>
                      <m:sSub>
                        <m:sSubPr>
                          <m:ctrlPr>
                            <a:rPr lang="pt-BR" sz="3200" b="0" i="1" smtClean="0">
                              <a:latin typeface="Cambria Math" panose="02040503050406030204" pitchFamily="18" charset="0"/>
                            </a:rPr>
                          </m:ctrlPr>
                        </m:sSubPr>
                        <m:e>
                          <m:r>
                            <a:rPr lang="pt-BR" sz="3200" b="0" i="1" smtClean="0">
                              <a:latin typeface="Cambria Math" panose="02040503050406030204" pitchFamily="18" charset="0"/>
                            </a:rPr>
                            <m:t>𝑛</m:t>
                          </m:r>
                        </m:e>
                        <m:sub>
                          <m:r>
                            <a:rPr lang="pt-BR" sz="3200" b="0" i="1" smtClean="0">
                              <a:latin typeface="Cambria Math" panose="02040503050406030204" pitchFamily="18" charset="0"/>
                            </a:rPr>
                            <m:t>𝑟𝑎𝑛𝑑𝑜𝑚</m:t>
                          </m:r>
                        </m:sub>
                      </m:sSub>
                      <m:r>
                        <a:rPr lang="pt-BR" sz="3200" b="0" i="1" smtClean="0">
                          <a:latin typeface="Cambria Math" panose="02040503050406030204" pitchFamily="18" charset="0"/>
                        </a:rPr>
                        <m:t>)</m:t>
                      </m:r>
                    </m:oMath>
                  </m:oMathPara>
                </a14:m>
                <a:endParaRPr lang="pt-BR" sz="3200" dirty="0"/>
              </a:p>
            </p:txBody>
          </p:sp>
        </mc:Choice>
        <mc:Fallback>
          <p:sp>
            <p:nvSpPr>
              <p:cNvPr id="8" name="CaixaDeTexto 7">
                <a:extLst>
                  <a:ext uri="{FF2B5EF4-FFF2-40B4-BE49-F238E27FC236}">
                    <a16:creationId xmlns:a16="http://schemas.microsoft.com/office/drawing/2014/main" id="{CEEF25FE-07DD-447A-F312-C93951672756}"/>
                  </a:ext>
                </a:extLst>
              </p:cNvPr>
              <p:cNvSpPr txBox="1">
                <a:spLocks noRot="1" noChangeAspect="1" noMove="1" noResize="1" noEditPoints="1" noAdjustHandles="1" noChangeArrowheads="1" noChangeShapeType="1" noTextEdit="1"/>
              </p:cNvSpPr>
              <p:nvPr/>
            </p:nvSpPr>
            <p:spPr>
              <a:xfrm>
                <a:off x="1403016" y="1843088"/>
                <a:ext cx="9385967" cy="492443"/>
              </a:xfrm>
              <a:prstGeom prst="rect">
                <a:avLst/>
              </a:prstGeom>
              <a:blipFill>
                <a:blip r:embed="rId4"/>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368878984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702"/>
        <p:cNvGrpSpPr/>
        <p:nvPr/>
      </p:nvGrpSpPr>
      <p:grpSpPr>
        <a:xfrm>
          <a:off x="0" y="0"/>
          <a:ext cx="0" cy="0"/>
          <a:chOff x="0" y="0"/>
          <a:chExt cx="0" cy="0"/>
        </a:xfrm>
      </p:grpSpPr>
      <p:sp>
        <p:nvSpPr>
          <p:cNvPr id="703" name="Google Shape;703;p7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dirty="0"/>
              <a:t>Treinamento e otimização</a:t>
            </a:r>
            <a:endParaRPr dirty="0"/>
          </a:p>
        </p:txBody>
      </p:sp>
      <p:sp>
        <p:nvSpPr>
          <p:cNvPr id="704" name="Google Shape;704;p72"/>
          <p:cNvSpPr txBox="1"/>
          <p:nvPr/>
        </p:nvSpPr>
        <p:spPr>
          <a:xfrm>
            <a:off x="990600" y="1843088"/>
            <a:ext cx="10515600" cy="4351338"/>
          </a:xfrm>
          <a:prstGeom prst="rect">
            <a:avLst/>
          </a:prstGeom>
          <a:noFill/>
          <a:ln>
            <a:noFill/>
          </a:ln>
        </p:spPr>
        <p:txBody>
          <a:bodyPr spcFirstLastPara="1" wrap="square" lIns="91425" tIns="45700" rIns="91425" bIns="45700" anchor="t" anchorCtr="0">
            <a:normAutofit/>
          </a:bodyPr>
          <a:lstStyle/>
          <a:p>
            <a:pPr marL="0" marR="0" lvl="0" indent="0" algn="just" rtl="0">
              <a:lnSpc>
                <a:spcPct val="90000"/>
              </a:lnSpc>
              <a:spcBef>
                <a:spcPts val="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p:txBody>
      </p:sp>
      <p:sp>
        <p:nvSpPr>
          <p:cNvPr id="705" name="Google Shape;705;p72"/>
          <p:cNvSpPr txBox="1"/>
          <p:nvPr/>
        </p:nvSpPr>
        <p:spPr>
          <a:xfrm>
            <a:off x="1214644" y="2071983"/>
            <a:ext cx="10515600" cy="4351338"/>
          </a:xfrm>
          <a:prstGeom prst="rect">
            <a:avLst/>
          </a:prstGeom>
          <a:noFill/>
          <a:ln>
            <a:noFill/>
          </a:ln>
        </p:spPr>
        <p:txBody>
          <a:bodyPr spcFirstLastPara="1" wrap="square" lIns="91425" tIns="45700" rIns="91425" bIns="45700" anchor="t" anchorCtr="0">
            <a:normAutofit/>
          </a:bodyPr>
          <a:lstStyle/>
          <a:p>
            <a:pPr marL="0" marR="0" lvl="0" indent="0" algn="just" rtl="0">
              <a:lnSpc>
                <a:spcPct val="90000"/>
              </a:lnSpc>
              <a:spcBef>
                <a:spcPts val="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p:txBody>
      </p:sp>
      <p:sp>
        <p:nvSpPr>
          <p:cNvPr id="4" name="Google Shape;683;p70">
            <a:extLst>
              <a:ext uri="{FF2B5EF4-FFF2-40B4-BE49-F238E27FC236}">
                <a16:creationId xmlns:a16="http://schemas.microsoft.com/office/drawing/2014/main" id="{1B0A1D36-F31E-34B1-941D-6DE32F0281D4}"/>
              </a:ext>
            </a:extLst>
          </p:cNvPr>
          <p:cNvSpPr txBox="1">
            <a:spLocks noGrp="1"/>
          </p:cNvSpPr>
          <p:nvPr>
            <p:ph type="body" idx="1"/>
          </p:nvPr>
        </p:nvSpPr>
        <p:spPr>
          <a:xfrm>
            <a:off x="838200" y="1366345"/>
            <a:ext cx="10515600" cy="4929352"/>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0"/>
              </a:spcBef>
              <a:spcAft>
                <a:spcPts val="0"/>
              </a:spcAft>
              <a:buClr>
                <a:schemeClr val="dk1"/>
              </a:buClr>
              <a:buSzPts val="2800"/>
              <a:buNone/>
            </a:pPr>
            <a:r>
              <a:rPr lang="pt-BR" dirty="0"/>
              <a:t>Stochastic Gradient Descent – (SGD) – </a:t>
            </a:r>
            <a:r>
              <a:rPr lang="pt-BR" b="1" dirty="0">
                <a:solidFill>
                  <a:schemeClr val="accent1">
                    <a:lumMod val="75000"/>
                  </a:schemeClr>
                </a:solidFill>
              </a:rPr>
              <a:t>validação ou teste</a:t>
            </a:r>
          </a:p>
          <a:p>
            <a:pPr marL="0" lvl="0" indent="0" algn="just" rtl="0">
              <a:lnSpc>
                <a:spcPct val="90000"/>
              </a:lnSpc>
              <a:spcBef>
                <a:spcPts val="0"/>
              </a:spcBef>
              <a:spcAft>
                <a:spcPts val="0"/>
              </a:spcAft>
              <a:buClr>
                <a:schemeClr val="dk1"/>
              </a:buClr>
              <a:buSzPts val="2800"/>
              <a:buNone/>
            </a:pPr>
            <a:endParaRPr lang="pt-BR" dirty="0"/>
          </a:p>
          <a:p>
            <a:pPr marL="0" lvl="0" indent="0" algn="just" rtl="0">
              <a:lnSpc>
                <a:spcPct val="90000"/>
              </a:lnSpc>
              <a:spcBef>
                <a:spcPts val="0"/>
              </a:spcBef>
              <a:spcAft>
                <a:spcPts val="0"/>
              </a:spcAft>
              <a:buClr>
                <a:schemeClr val="dk1"/>
              </a:buClr>
              <a:buSzPts val="2800"/>
              <a:buNone/>
            </a:pPr>
            <a:endParaRPr lang="pt-BR" dirty="0"/>
          </a:p>
          <a:p>
            <a:pPr marL="0" lvl="0" indent="0" algn="just" rtl="0">
              <a:lnSpc>
                <a:spcPct val="90000"/>
              </a:lnSpc>
              <a:spcBef>
                <a:spcPts val="1000"/>
              </a:spcBef>
              <a:spcAft>
                <a:spcPts val="0"/>
              </a:spcAft>
              <a:buClr>
                <a:schemeClr val="dk1"/>
              </a:buClr>
              <a:buSzPts val="2800"/>
              <a:buNone/>
            </a:pPr>
            <a:endParaRPr lang="pt-BR" dirty="0"/>
          </a:p>
          <a:p>
            <a:pPr marL="0" lvl="0" indent="0" algn="just" rtl="0">
              <a:lnSpc>
                <a:spcPct val="90000"/>
              </a:lnSpc>
              <a:spcBef>
                <a:spcPts val="1000"/>
              </a:spcBef>
              <a:spcAft>
                <a:spcPts val="0"/>
              </a:spcAft>
              <a:buClr>
                <a:schemeClr val="dk1"/>
              </a:buClr>
              <a:buSzPts val="2800"/>
              <a:buNone/>
            </a:pPr>
            <a:endParaRPr lang="pt-BR" dirty="0"/>
          </a:p>
          <a:p>
            <a:pPr marL="0" lvl="0" indent="0" algn="just" rtl="0">
              <a:lnSpc>
                <a:spcPct val="90000"/>
              </a:lnSpc>
              <a:spcBef>
                <a:spcPts val="1000"/>
              </a:spcBef>
              <a:spcAft>
                <a:spcPts val="0"/>
              </a:spcAft>
              <a:buClr>
                <a:schemeClr val="dk1"/>
              </a:buClr>
              <a:buSzPts val="2800"/>
              <a:buNone/>
            </a:pPr>
            <a:endParaRPr lang="pt-BR" dirty="0"/>
          </a:p>
        </p:txBody>
      </p:sp>
      <p:pic>
        <p:nvPicPr>
          <p:cNvPr id="3" name="Imagem 2">
            <a:extLst>
              <a:ext uri="{FF2B5EF4-FFF2-40B4-BE49-F238E27FC236}">
                <a16:creationId xmlns:a16="http://schemas.microsoft.com/office/drawing/2014/main" id="{DC7858BF-F171-A126-18FB-260588764DB3}"/>
              </a:ext>
            </a:extLst>
          </p:cNvPr>
          <p:cNvPicPr>
            <a:picLocks noChangeAspect="1"/>
          </p:cNvPicPr>
          <p:nvPr/>
        </p:nvPicPr>
        <p:blipFill rotWithShape="1">
          <a:blip r:embed="rId3"/>
          <a:srcRect b="36225"/>
          <a:stretch/>
        </p:blipFill>
        <p:spPr>
          <a:xfrm>
            <a:off x="461756" y="1966464"/>
            <a:ext cx="7156458" cy="4203895"/>
          </a:xfrm>
          <a:prstGeom prst="rect">
            <a:avLst/>
          </a:prstGeom>
        </p:spPr>
      </p:pic>
      <p:pic>
        <p:nvPicPr>
          <p:cNvPr id="5" name="Imagem 4">
            <a:extLst>
              <a:ext uri="{FF2B5EF4-FFF2-40B4-BE49-F238E27FC236}">
                <a16:creationId xmlns:a16="http://schemas.microsoft.com/office/drawing/2014/main" id="{DE3F0AEB-D98F-547F-EA8F-2B854659369D}"/>
              </a:ext>
            </a:extLst>
          </p:cNvPr>
          <p:cNvPicPr>
            <a:picLocks noChangeAspect="1"/>
          </p:cNvPicPr>
          <p:nvPr/>
        </p:nvPicPr>
        <p:blipFill rotWithShape="1">
          <a:blip r:embed="rId3"/>
          <a:srcRect l="9056" t="68599"/>
          <a:stretch/>
        </p:blipFill>
        <p:spPr>
          <a:xfrm>
            <a:off x="5562600" y="3618688"/>
            <a:ext cx="6096000" cy="1938683"/>
          </a:xfrm>
          <a:prstGeom prst="rect">
            <a:avLst/>
          </a:prstGeom>
        </p:spPr>
      </p:pic>
    </p:spTree>
    <p:extLst>
      <p:ext uri="{BB962C8B-B14F-4D97-AF65-F5344CB8AC3E}">
        <p14:creationId xmlns:p14="http://schemas.microsoft.com/office/powerpoint/2010/main" val="346211565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713"/>
        <p:cNvGrpSpPr/>
        <p:nvPr/>
      </p:nvGrpSpPr>
      <p:grpSpPr>
        <a:xfrm>
          <a:off x="0" y="0"/>
          <a:ext cx="0" cy="0"/>
          <a:chOff x="0" y="0"/>
          <a:chExt cx="0" cy="0"/>
        </a:xfrm>
      </p:grpSpPr>
      <p:sp>
        <p:nvSpPr>
          <p:cNvPr id="714" name="Google Shape;714;p7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Treinamento e otimização</a:t>
            </a:r>
            <a:endParaRPr/>
          </a:p>
        </p:txBody>
      </p:sp>
      <p:sp>
        <p:nvSpPr>
          <p:cNvPr id="715" name="Google Shape;715;p73"/>
          <p:cNvSpPr txBox="1"/>
          <p:nvPr/>
        </p:nvSpPr>
        <p:spPr>
          <a:xfrm>
            <a:off x="990600" y="1843088"/>
            <a:ext cx="10515600" cy="4351338"/>
          </a:xfrm>
          <a:prstGeom prst="rect">
            <a:avLst/>
          </a:prstGeom>
          <a:noFill/>
          <a:ln>
            <a:noFill/>
          </a:ln>
        </p:spPr>
        <p:txBody>
          <a:bodyPr spcFirstLastPara="1" wrap="square" lIns="91425" tIns="45700" rIns="91425" bIns="45700" anchor="t" anchorCtr="0">
            <a:normAutofit/>
          </a:bodyPr>
          <a:lstStyle/>
          <a:p>
            <a:pPr marL="0" marR="0" lvl="0" indent="0" algn="just" rtl="0">
              <a:lnSpc>
                <a:spcPct val="90000"/>
              </a:lnSpc>
              <a:spcBef>
                <a:spcPts val="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p:txBody>
      </p:sp>
      <p:sp>
        <p:nvSpPr>
          <p:cNvPr id="716" name="Google Shape;716;p73"/>
          <p:cNvSpPr txBox="1"/>
          <p:nvPr/>
        </p:nvSpPr>
        <p:spPr>
          <a:xfrm>
            <a:off x="1143000" y="1995488"/>
            <a:ext cx="10515600" cy="4351338"/>
          </a:xfrm>
          <a:prstGeom prst="rect">
            <a:avLst/>
          </a:prstGeom>
          <a:noFill/>
          <a:ln>
            <a:noFill/>
          </a:ln>
        </p:spPr>
        <p:txBody>
          <a:bodyPr spcFirstLastPara="1" wrap="square" lIns="91425" tIns="45700" rIns="91425" bIns="45700" anchor="t" anchorCtr="0">
            <a:normAutofit/>
          </a:bodyPr>
          <a:lstStyle/>
          <a:p>
            <a:pPr marL="0" marR="0" lvl="0" indent="0" algn="just" rtl="0">
              <a:lnSpc>
                <a:spcPct val="90000"/>
              </a:lnSpc>
              <a:spcBef>
                <a:spcPts val="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p:txBody>
      </p:sp>
      <p:sp>
        <p:nvSpPr>
          <p:cNvPr id="717" name="Google Shape;717;p73"/>
          <p:cNvSpPr txBox="1"/>
          <p:nvPr/>
        </p:nvSpPr>
        <p:spPr>
          <a:xfrm>
            <a:off x="533400" y="1367600"/>
            <a:ext cx="10515600" cy="4351338"/>
          </a:xfrm>
          <a:prstGeom prst="rect">
            <a:avLst/>
          </a:prstGeom>
          <a:noFill/>
          <a:ln>
            <a:noFill/>
          </a:ln>
        </p:spPr>
        <p:txBody>
          <a:bodyPr spcFirstLastPara="1" wrap="square" lIns="91425" tIns="45700" rIns="91425" bIns="45700" anchor="t" anchorCtr="0">
            <a:normAutofit/>
          </a:bodyPr>
          <a:lstStyle/>
          <a:p>
            <a:pPr marL="0" marR="0" lvl="0" indent="0" algn="just" rtl="0">
              <a:lnSpc>
                <a:spcPct val="90000"/>
              </a:lnSpc>
              <a:spcBef>
                <a:spcPts val="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a:p>
            <a:pPr marL="0" marR="0" lvl="0" indent="0" algn="just" rtl="0">
              <a:lnSpc>
                <a:spcPct val="90000"/>
              </a:lnSpc>
              <a:spcBef>
                <a:spcPts val="100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a:p>
            <a:pPr marL="0" marR="0" lvl="0" indent="0" algn="just" rtl="0">
              <a:lnSpc>
                <a:spcPct val="90000"/>
              </a:lnSpc>
              <a:spcBef>
                <a:spcPts val="100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p:txBody>
      </p:sp>
      <p:pic>
        <p:nvPicPr>
          <p:cNvPr id="718" name="Google Shape;718;p73"/>
          <p:cNvPicPr preferRelativeResize="0">
            <a:picLocks noGrp="1"/>
          </p:cNvPicPr>
          <p:nvPr>
            <p:ph type="body" idx="1"/>
          </p:nvPr>
        </p:nvPicPr>
        <p:blipFill rotWithShape="1">
          <a:blip r:embed="rId3">
            <a:alphaModFix/>
          </a:blip>
          <a:srcRect/>
          <a:stretch/>
        </p:blipFill>
        <p:spPr>
          <a:xfrm>
            <a:off x="3105150" y="1829594"/>
            <a:ext cx="5981700" cy="4343400"/>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723"/>
        <p:cNvGrpSpPr/>
        <p:nvPr/>
      </p:nvGrpSpPr>
      <p:grpSpPr>
        <a:xfrm>
          <a:off x="0" y="0"/>
          <a:ext cx="0" cy="0"/>
          <a:chOff x="0" y="0"/>
          <a:chExt cx="0" cy="0"/>
        </a:xfrm>
      </p:grpSpPr>
      <p:sp>
        <p:nvSpPr>
          <p:cNvPr id="724" name="Google Shape;724;p7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dirty="0"/>
              <a:t>Treinamento e otimização</a:t>
            </a:r>
            <a:endParaRPr dirty="0"/>
          </a:p>
        </p:txBody>
      </p:sp>
      <p:sp>
        <p:nvSpPr>
          <p:cNvPr id="725" name="Google Shape;725;p74"/>
          <p:cNvSpPr txBox="1"/>
          <p:nvPr/>
        </p:nvSpPr>
        <p:spPr>
          <a:xfrm>
            <a:off x="990600" y="1843088"/>
            <a:ext cx="10515600" cy="4351338"/>
          </a:xfrm>
          <a:prstGeom prst="rect">
            <a:avLst/>
          </a:prstGeom>
          <a:noFill/>
          <a:ln>
            <a:noFill/>
          </a:ln>
        </p:spPr>
        <p:txBody>
          <a:bodyPr spcFirstLastPara="1" wrap="square" lIns="91425" tIns="45700" rIns="91425" bIns="45700" anchor="t" anchorCtr="0">
            <a:normAutofit/>
          </a:bodyPr>
          <a:lstStyle/>
          <a:p>
            <a:pPr marL="0" marR="0" lvl="0" indent="0" algn="just" rtl="0">
              <a:lnSpc>
                <a:spcPct val="90000"/>
              </a:lnSpc>
              <a:spcBef>
                <a:spcPts val="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p:txBody>
      </p:sp>
      <p:sp>
        <p:nvSpPr>
          <p:cNvPr id="726" name="Google Shape;726;p74"/>
          <p:cNvSpPr txBox="1"/>
          <p:nvPr/>
        </p:nvSpPr>
        <p:spPr>
          <a:xfrm>
            <a:off x="1143000" y="1995488"/>
            <a:ext cx="10515600" cy="4351338"/>
          </a:xfrm>
          <a:prstGeom prst="rect">
            <a:avLst/>
          </a:prstGeom>
          <a:noFill/>
          <a:ln>
            <a:noFill/>
          </a:ln>
        </p:spPr>
        <p:txBody>
          <a:bodyPr spcFirstLastPara="1" wrap="square" lIns="91425" tIns="45700" rIns="91425" bIns="45700" anchor="t" anchorCtr="0">
            <a:normAutofit/>
          </a:bodyPr>
          <a:lstStyle/>
          <a:p>
            <a:pPr marL="0" marR="0" lvl="0" indent="0" algn="just" rtl="0">
              <a:lnSpc>
                <a:spcPct val="90000"/>
              </a:lnSpc>
              <a:spcBef>
                <a:spcPts val="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p:txBody>
      </p:sp>
      <p:sp>
        <p:nvSpPr>
          <p:cNvPr id="727" name="Google Shape;727;p74"/>
          <p:cNvSpPr txBox="1"/>
          <p:nvPr/>
        </p:nvSpPr>
        <p:spPr>
          <a:xfrm>
            <a:off x="533400" y="1367600"/>
            <a:ext cx="10515600" cy="4351338"/>
          </a:xfrm>
          <a:prstGeom prst="rect">
            <a:avLst/>
          </a:prstGeom>
          <a:noFill/>
          <a:ln>
            <a:noFill/>
          </a:ln>
        </p:spPr>
        <p:txBody>
          <a:bodyPr spcFirstLastPara="1" wrap="square" lIns="91425" tIns="45700" rIns="91425" bIns="45700" anchor="t" anchorCtr="0">
            <a:normAutofit/>
          </a:bodyPr>
          <a:lstStyle/>
          <a:p>
            <a:pPr marL="0" marR="0" lvl="0" indent="0" algn="just" rtl="0">
              <a:lnSpc>
                <a:spcPct val="90000"/>
              </a:lnSpc>
              <a:spcBef>
                <a:spcPts val="0"/>
              </a:spcBef>
              <a:spcAft>
                <a:spcPts val="0"/>
              </a:spcAft>
              <a:buClr>
                <a:schemeClr val="dk1"/>
              </a:buClr>
              <a:buSzPts val="2800"/>
              <a:buFont typeface="Arial"/>
              <a:buNone/>
            </a:pPr>
            <a:r>
              <a:rPr kumimoji="0" lang="pt-BR" sz="2800" b="1" i="0" u="none" strike="noStrike" kern="0" cap="none" spc="0" normalizeH="0" baseline="0" noProof="0" dirty="0">
                <a:ln>
                  <a:noFill/>
                </a:ln>
                <a:solidFill>
                  <a:srgbClr val="000000"/>
                </a:solidFill>
                <a:effectLst/>
                <a:uLnTx/>
                <a:uFillTx/>
                <a:latin typeface="Calibri"/>
                <a:ea typeface="Calibri"/>
                <a:cs typeface="Calibri"/>
                <a:sym typeface="Calibri"/>
              </a:rPr>
              <a:t>Versatile Learned Optimizers (VELO)</a:t>
            </a:r>
            <a:endParaRPr sz="2800" dirty="0">
              <a:solidFill>
                <a:schemeClr val="dk1"/>
              </a:solidFill>
              <a:latin typeface="Calibri"/>
              <a:ea typeface="Calibri"/>
              <a:cs typeface="Calibri"/>
              <a:sym typeface="Calibri"/>
            </a:endParaRPr>
          </a:p>
        </p:txBody>
      </p:sp>
      <p:sp>
        <p:nvSpPr>
          <p:cNvPr id="728" name="Google Shape;728;p7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800"/>
              <a:buNone/>
            </a:pPr>
            <a:r>
              <a:rPr lang="pt-BR"/>
              <a:t> </a:t>
            </a:r>
            <a:endParaRPr/>
          </a:p>
        </p:txBody>
      </p:sp>
      <p:pic>
        <p:nvPicPr>
          <p:cNvPr id="729" name="Google Shape;729;p74"/>
          <p:cNvPicPr preferRelativeResize="0"/>
          <p:nvPr/>
        </p:nvPicPr>
        <p:blipFill rotWithShape="1">
          <a:blip r:embed="rId3">
            <a:alphaModFix/>
          </a:blip>
          <a:srcRect l="79293"/>
          <a:stretch/>
        </p:blipFill>
        <p:spPr>
          <a:xfrm>
            <a:off x="4927600" y="1843088"/>
            <a:ext cx="2336800" cy="3957660"/>
          </a:xfrm>
          <a:prstGeom prst="rect">
            <a:avLst/>
          </a:prstGeom>
          <a:noFill/>
          <a:ln>
            <a:noFill/>
          </a:ln>
        </p:spPr>
      </p:pic>
      <p:sp>
        <p:nvSpPr>
          <p:cNvPr id="730" name="Google Shape;730;p74"/>
          <p:cNvSpPr txBox="1"/>
          <p:nvPr/>
        </p:nvSpPr>
        <p:spPr>
          <a:xfrm>
            <a:off x="838200" y="5736401"/>
            <a:ext cx="5818452" cy="9233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1800" u="sng" dirty="0">
                <a:solidFill>
                  <a:schemeClr val="hlink"/>
                </a:solidFill>
                <a:latin typeface="Calibri"/>
                <a:ea typeface="Calibri"/>
                <a:cs typeface="Calibri"/>
                <a:sym typeface="Calibri"/>
                <a:hlinkClick r:id="rId4"/>
              </a:rPr>
              <a:t>https://arxiv.org/abs/2211.09760</a:t>
            </a:r>
            <a:endParaRPr sz="1800" dirty="0">
              <a:solidFill>
                <a:schemeClr val="dk1"/>
              </a:solidFill>
              <a:latin typeface="Calibri"/>
              <a:ea typeface="Calibri"/>
              <a:cs typeface="Calibri"/>
              <a:sym typeface="Calibri"/>
            </a:endParaRPr>
          </a:p>
          <a:p>
            <a:pPr marL="0" marR="0" lvl="0" indent="0" algn="l" rtl="0">
              <a:spcBef>
                <a:spcPts val="0"/>
              </a:spcBef>
              <a:spcAft>
                <a:spcPts val="0"/>
              </a:spcAft>
              <a:buNone/>
            </a:pPr>
            <a:r>
              <a:rPr lang="pt-BR" sz="1800" u="sng" dirty="0">
                <a:solidFill>
                  <a:schemeClr val="hlink"/>
                </a:solidFill>
                <a:latin typeface="Calibri"/>
                <a:ea typeface="Calibri"/>
                <a:cs typeface="Calibri"/>
                <a:sym typeface="Calibri"/>
                <a:hlinkClick r:id="rId5"/>
              </a:rPr>
              <a:t>https://github.com/google/learned_optimization/tree/main</a:t>
            </a:r>
            <a:endParaRPr sz="1800" dirty="0">
              <a:solidFill>
                <a:schemeClr val="dk1"/>
              </a:solidFill>
              <a:latin typeface="Calibri"/>
              <a:ea typeface="Calibri"/>
              <a:cs typeface="Calibri"/>
              <a:sym typeface="Calibri"/>
            </a:endParaRPr>
          </a:p>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735"/>
        <p:cNvGrpSpPr/>
        <p:nvPr/>
      </p:nvGrpSpPr>
      <p:grpSpPr>
        <a:xfrm>
          <a:off x="0" y="0"/>
          <a:ext cx="0" cy="0"/>
          <a:chOff x="0" y="0"/>
          <a:chExt cx="0" cy="0"/>
        </a:xfrm>
      </p:grpSpPr>
      <p:sp>
        <p:nvSpPr>
          <p:cNvPr id="736" name="Google Shape;736;p7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Treinamento e otimização</a:t>
            </a:r>
            <a:endParaRPr/>
          </a:p>
        </p:txBody>
      </p:sp>
      <p:sp>
        <p:nvSpPr>
          <p:cNvPr id="737" name="Google Shape;737;p75"/>
          <p:cNvSpPr txBox="1"/>
          <p:nvPr/>
        </p:nvSpPr>
        <p:spPr>
          <a:xfrm>
            <a:off x="990600" y="1843088"/>
            <a:ext cx="10515600" cy="4351338"/>
          </a:xfrm>
          <a:prstGeom prst="rect">
            <a:avLst/>
          </a:prstGeom>
          <a:noFill/>
          <a:ln>
            <a:noFill/>
          </a:ln>
        </p:spPr>
        <p:txBody>
          <a:bodyPr spcFirstLastPara="1" wrap="square" lIns="91425" tIns="45700" rIns="91425" bIns="45700" anchor="t" anchorCtr="0">
            <a:normAutofit/>
          </a:bodyPr>
          <a:lstStyle/>
          <a:p>
            <a:pPr marL="0" marR="0" lvl="0" indent="0" algn="just" rtl="0">
              <a:lnSpc>
                <a:spcPct val="90000"/>
              </a:lnSpc>
              <a:spcBef>
                <a:spcPts val="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p:txBody>
      </p:sp>
      <p:sp>
        <p:nvSpPr>
          <p:cNvPr id="738" name="Google Shape;738;p75"/>
          <p:cNvSpPr txBox="1"/>
          <p:nvPr/>
        </p:nvSpPr>
        <p:spPr>
          <a:xfrm>
            <a:off x="838200" y="1708151"/>
            <a:ext cx="10515600" cy="4351338"/>
          </a:xfrm>
          <a:prstGeom prst="rect">
            <a:avLst/>
          </a:prstGeom>
          <a:noFill/>
          <a:ln>
            <a:noFill/>
          </a:ln>
        </p:spPr>
        <p:txBody>
          <a:bodyPr spcFirstLastPara="1" wrap="square" lIns="91425" tIns="45700" rIns="91425" bIns="45700" anchor="t" anchorCtr="0">
            <a:normAutofit/>
          </a:bodyPr>
          <a:lstStyle/>
          <a:p>
            <a:pPr marL="0" marR="0" lvl="0" indent="0" algn="just" rtl="0">
              <a:lnSpc>
                <a:spcPct val="90000"/>
              </a:lnSpc>
              <a:spcBef>
                <a:spcPts val="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p:txBody>
      </p:sp>
      <p:sp>
        <p:nvSpPr>
          <p:cNvPr id="739" name="Google Shape;739;p75"/>
          <p:cNvSpPr txBox="1"/>
          <p:nvPr/>
        </p:nvSpPr>
        <p:spPr>
          <a:xfrm>
            <a:off x="533400" y="1367600"/>
            <a:ext cx="10515600" cy="4351338"/>
          </a:xfrm>
          <a:prstGeom prst="rect">
            <a:avLst/>
          </a:prstGeom>
          <a:noFill/>
          <a:ln>
            <a:noFill/>
          </a:ln>
        </p:spPr>
        <p:txBody>
          <a:bodyPr spcFirstLastPara="1" wrap="square" lIns="91425" tIns="45700" rIns="91425" bIns="45700" anchor="t" anchorCtr="0">
            <a:normAutofit/>
          </a:bodyPr>
          <a:lstStyle/>
          <a:p>
            <a:pPr marL="0" marR="0" lvl="0" indent="0" algn="just" rtl="0">
              <a:lnSpc>
                <a:spcPct val="90000"/>
              </a:lnSpc>
              <a:spcBef>
                <a:spcPts val="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a:p>
            <a:pPr marL="0" marR="0" lvl="0" indent="0" algn="just" rtl="0">
              <a:lnSpc>
                <a:spcPct val="90000"/>
              </a:lnSpc>
              <a:spcBef>
                <a:spcPts val="100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a:p>
            <a:pPr marL="0" marR="0" lvl="0" indent="0" algn="just" rtl="0">
              <a:lnSpc>
                <a:spcPct val="90000"/>
              </a:lnSpc>
              <a:spcBef>
                <a:spcPts val="100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p:txBody>
      </p:sp>
      <p:sp>
        <p:nvSpPr>
          <p:cNvPr id="740" name="Google Shape;740;p7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0"/>
              </a:spcBef>
              <a:spcAft>
                <a:spcPts val="0"/>
              </a:spcAft>
              <a:buClr>
                <a:schemeClr val="dk1"/>
              </a:buClr>
              <a:buSzPct val="100000"/>
              <a:buNone/>
            </a:pPr>
            <a:r>
              <a:rPr lang="pt-BR" dirty="0"/>
              <a:t>A figura 2 mostra a arquitetura do otimizador aprendido, que consiste em uma LSTM por tensor e um MLP por parâmetro. A rede per-tensor LSTM opera com média, variância de valores de parâmetros, médias móveis exponenciais de gradientes. Ela também recebe informações sobre o progresso do treinamento e a perda atual.</a:t>
            </a:r>
          </a:p>
          <a:p>
            <a:pPr marL="0" lvl="0" indent="0" algn="just" rtl="0">
              <a:lnSpc>
                <a:spcPct val="90000"/>
              </a:lnSpc>
              <a:spcBef>
                <a:spcPts val="0"/>
              </a:spcBef>
              <a:spcAft>
                <a:spcPts val="0"/>
              </a:spcAft>
              <a:buClr>
                <a:schemeClr val="dk1"/>
              </a:buClr>
              <a:buSzPct val="100000"/>
              <a:buNone/>
            </a:pPr>
            <a:endParaRPr lang="pt-BR" dirty="0"/>
          </a:p>
          <a:p>
            <a:pPr marL="0" lvl="0" indent="0" algn="just" rtl="0">
              <a:lnSpc>
                <a:spcPct val="90000"/>
              </a:lnSpc>
              <a:spcBef>
                <a:spcPts val="0"/>
              </a:spcBef>
              <a:spcAft>
                <a:spcPts val="0"/>
              </a:spcAft>
              <a:buClr>
                <a:schemeClr val="dk1"/>
              </a:buClr>
              <a:buSzPct val="100000"/>
              <a:buNone/>
            </a:pPr>
            <a:r>
              <a:rPr lang="pt-BR" dirty="0"/>
              <a:t>Já o MLP por parâmetro é pequeno, com 2 camadas ocultas e 4 unidades ocultas, e opera em características específicas para cada parâmetro. A rede per-tensor gera as matrizes de pesos para o MLP por parâmetro, permitindo uma computação mais expressiva sem aumentar o custo da rede por parâmetro.</a:t>
            </a:r>
            <a:endParaRPr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20"/>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FOMO - Detecção de objetos + Segmentação</a:t>
            </a:r>
            <a:endParaRPr/>
          </a:p>
        </p:txBody>
      </p:sp>
      <p:pic>
        <p:nvPicPr>
          <p:cNvPr id="223" name="Google Shape;223;p20"/>
          <p:cNvPicPr preferRelativeResize="0"/>
          <p:nvPr/>
        </p:nvPicPr>
        <p:blipFill>
          <a:blip r:embed="rId3">
            <a:alphaModFix/>
          </a:blip>
          <a:stretch>
            <a:fillRect/>
          </a:stretch>
        </p:blipFill>
        <p:spPr>
          <a:xfrm>
            <a:off x="838188" y="1433950"/>
            <a:ext cx="6429375" cy="2914650"/>
          </a:xfrm>
          <a:prstGeom prst="rect">
            <a:avLst/>
          </a:prstGeom>
          <a:noFill/>
          <a:ln>
            <a:noFill/>
          </a:ln>
        </p:spPr>
      </p:pic>
      <p:pic>
        <p:nvPicPr>
          <p:cNvPr id="224" name="Google Shape;224;p20"/>
          <p:cNvPicPr preferRelativeResize="0"/>
          <p:nvPr/>
        </p:nvPicPr>
        <p:blipFill>
          <a:blip r:embed="rId4">
            <a:alphaModFix/>
          </a:blip>
          <a:stretch>
            <a:fillRect/>
          </a:stretch>
        </p:blipFill>
        <p:spPr>
          <a:xfrm>
            <a:off x="838200" y="4348600"/>
            <a:ext cx="4067175" cy="2114550"/>
          </a:xfrm>
          <a:prstGeom prst="rect">
            <a:avLst/>
          </a:prstGeom>
          <a:noFill/>
          <a:ln>
            <a:noFill/>
          </a:ln>
        </p:spPr>
      </p:pic>
      <p:pic>
        <p:nvPicPr>
          <p:cNvPr id="225" name="Google Shape;225;p20"/>
          <p:cNvPicPr preferRelativeResize="0"/>
          <p:nvPr/>
        </p:nvPicPr>
        <p:blipFill>
          <a:blip r:embed="rId5">
            <a:alphaModFix/>
          </a:blip>
          <a:stretch>
            <a:fillRect/>
          </a:stretch>
        </p:blipFill>
        <p:spPr>
          <a:xfrm>
            <a:off x="7443013" y="2233550"/>
            <a:ext cx="4619638" cy="3392546"/>
          </a:xfrm>
          <a:prstGeom prst="rect">
            <a:avLst/>
          </a:prstGeom>
          <a:noFill/>
          <a:ln>
            <a:noFill/>
          </a:ln>
        </p:spPr>
      </p:pic>
      <p:sp>
        <p:nvSpPr>
          <p:cNvPr id="226" name="Google Shape;226;p20"/>
          <p:cNvSpPr txBox="1"/>
          <p:nvPr/>
        </p:nvSpPr>
        <p:spPr>
          <a:xfrm>
            <a:off x="4905375" y="5727825"/>
            <a:ext cx="5741100" cy="6834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pt-BR" sz="3600">
                <a:solidFill>
                  <a:schemeClr val="dk1"/>
                </a:solidFill>
                <a:latin typeface="Calibri"/>
                <a:ea typeface="Calibri"/>
                <a:cs typeface="Calibri"/>
                <a:sym typeface="Calibri"/>
              </a:rPr>
              <a:t>Detecção de objetos restritos</a:t>
            </a:r>
            <a:endParaRPr sz="600"/>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735"/>
        <p:cNvGrpSpPr/>
        <p:nvPr/>
      </p:nvGrpSpPr>
      <p:grpSpPr>
        <a:xfrm>
          <a:off x="0" y="0"/>
          <a:ext cx="0" cy="0"/>
          <a:chOff x="0" y="0"/>
          <a:chExt cx="0" cy="0"/>
        </a:xfrm>
      </p:grpSpPr>
      <p:sp>
        <p:nvSpPr>
          <p:cNvPr id="736" name="Google Shape;736;p7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Treinamento e otimização</a:t>
            </a:r>
            <a:endParaRPr/>
          </a:p>
        </p:txBody>
      </p:sp>
      <p:sp>
        <p:nvSpPr>
          <p:cNvPr id="737" name="Google Shape;737;p75"/>
          <p:cNvSpPr txBox="1"/>
          <p:nvPr/>
        </p:nvSpPr>
        <p:spPr>
          <a:xfrm>
            <a:off x="990600" y="1843088"/>
            <a:ext cx="10515600" cy="4351338"/>
          </a:xfrm>
          <a:prstGeom prst="rect">
            <a:avLst/>
          </a:prstGeom>
          <a:noFill/>
          <a:ln>
            <a:noFill/>
          </a:ln>
        </p:spPr>
        <p:txBody>
          <a:bodyPr spcFirstLastPara="1" wrap="square" lIns="91425" tIns="45700" rIns="91425" bIns="45700" anchor="t" anchorCtr="0">
            <a:normAutofit/>
          </a:bodyPr>
          <a:lstStyle/>
          <a:p>
            <a:pPr marL="0" marR="0" lvl="0" indent="0" algn="just" rtl="0">
              <a:lnSpc>
                <a:spcPct val="90000"/>
              </a:lnSpc>
              <a:spcBef>
                <a:spcPts val="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p:txBody>
      </p:sp>
      <p:sp>
        <p:nvSpPr>
          <p:cNvPr id="738" name="Google Shape;738;p75"/>
          <p:cNvSpPr txBox="1"/>
          <p:nvPr/>
        </p:nvSpPr>
        <p:spPr>
          <a:xfrm>
            <a:off x="838200" y="1708151"/>
            <a:ext cx="10515600" cy="4351338"/>
          </a:xfrm>
          <a:prstGeom prst="rect">
            <a:avLst/>
          </a:prstGeom>
          <a:noFill/>
          <a:ln>
            <a:noFill/>
          </a:ln>
        </p:spPr>
        <p:txBody>
          <a:bodyPr spcFirstLastPara="1" wrap="square" lIns="91425" tIns="45700" rIns="91425" bIns="45700" anchor="t" anchorCtr="0">
            <a:normAutofit/>
          </a:bodyPr>
          <a:lstStyle/>
          <a:p>
            <a:pPr marL="0" marR="0" lvl="0" indent="0" algn="just" rtl="0">
              <a:lnSpc>
                <a:spcPct val="90000"/>
              </a:lnSpc>
              <a:spcBef>
                <a:spcPts val="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p:txBody>
      </p:sp>
      <p:sp>
        <p:nvSpPr>
          <p:cNvPr id="739" name="Google Shape;739;p75"/>
          <p:cNvSpPr txBox="1"/>
          <p:nvPr/>
        </p:nvSpPr>
        <p:spPr>
          <a:xfrm>
            <a:off x="533400" y="1367600"/>
            <a:ext cx="10515600" cy="4351338"/>
          </a:xfrm>
          <a:prstGeom prst="rect">
            <a:avLst/>
          </a:prstGeom>
          <a:noFill/>
          <a:ln>
            <a:noFill/>
          </a:ln>
        </p:spPr>
        <p:txBody>
          <a:bodyPr spcFirstLastPara="1" wrap="square" lIns="91425" tIns="45700" rIns="91425" bIns="45700" anchor="t" anchorCtr="0">
            <a:normAutofit/>
          </a:bodyPr>
          <a:lstStyle/>
          <a:p>
            <a:pPr marL="0" marR="0" lvl="0" indent="0" algn="just" rtl="0">
              <a:lnSpc>
                <a:spcPct val="90000"/>
              </a:lnSpc>
              <a:spcBef>
                <a:spcPts val="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a:p>
            <a:pPr marL="0" marR="0" lvl="0" indent="0" algn="just" rtl="0">
              <a:lnSpc>
                <a:spcPct val="90000"/>
              </a:lnSpc>
              <a:spcBef>
                <a:spcPts val="100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a:p>
            <a:pPr marL="0" marR="0" lvl="0" indent="0" algn="just" rtl="0">
              <a:lnSpc>
                <a:spcPct val="90000"/>
              </a:lnSpc>
              <a:spcBef>
                <a:spcPts val="100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p:txBody>
      </p:sp>
      <p:sp>
        <p:nvSpPr>
          <p:cNvPr id="740" name="Google Shape;740;p7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0"/>
              </a:spcBef>
              <a:spcAft>
                <a:spcPts val="0"/>
              </a:spcAft>
              <a:buClr>
                <a:schemeClr val="dk1"/>
              </a:buClr>
              <a:buSzPct val="100000"/>
              <a:buNone/>
            </a:pPr>
            <a:r>
              <a:rPr lang="pt-BR" dirty="0"/>
              <a:t>Imagine que a LSTM por tensor é como um "cérebro" que analisa diferentes aspectos dos dados durante o treinamento, como médias e variações, para tomar decisões. Enquanto isso, o MLP por parâmetro é como um "mecanismo de ajuste fino" que recebe instruções do "cérebro" para fazer ajustes em cada parte dos dados. Juntos, eles formam um sistema inteligente que melhora o processo de treinamento de modelos de inteligência artificial.</a:t>
            </a:r>
          </a:p>
        </p:txBody>
      </p:sp>
      <p:pic>
        <p:nvPicPr>
          <p:cNvPr id="4098" name="Picture 2" descr="A anatomia do cérebro é diferente em cada pessoa, indica estudo - Revista  Galileu | Saúde">
            <a:extLst>
              <a:ext uri="{FF2B5EF4-FFF2-40B4-BE49-F238E27FC236}">
                <a16:creationId xmlns:a16="http://schemas.microsoft.com/office/drawing/2014/main" id="{DFDA7A3B-8EEF-5AD8-0980-B876B4C1F2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36391" y="4189642"/>
            <a:ext cx="3522209" cy="25317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555812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745"/>
        <p:cNvGrpSpPr/>
        <p:nvPr/>
      </p:nvGrpSpPr>
      <p:grpSpPr>
        <a:xfrm>
          <a:off x="0" y="0"/>
          <a:ext cx="0" cy="0"/>
          <a:chOff x="0" y="0"/>
          <a:chExt cx="0" cy="0"/>
        </a:xfrm>
      </p:grpSpPr>
      <p:sp>
        <p:nvSpPr>
          <p:cNvPr id="746" name="Google Shape;746;p7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Treinamento e otimização</a:t>
            </a:r>
            <a:endParaRPr/>
          </a:p>
        </p:txBody>
      </p:sp>
      <p:sp>
        <p:nvSpPr>
          <p:cNvPr id="747" name="Google Shape;747;p76"/>
          <p:cNvSpPr txBox="1"/>
          <p:nvPr/>
        </p:nvSpPr>
        <p:spPr>
          <a:xfrm>
            <a:off x="990600" y="1843088"/>
            <a:ext cx="10515600" cy="4351338"/>
          </a:xfrm>
          <a:prstGeom prst="rect">
            <a:avLst/>
          </a:prstGeom>
          <a:noFill/>
          <a:ln>
            <a:noFill/>
          </a:ln>
        </p:spPr>
        <p:txBody>
          <a:bodyPr spcFirstLastPara="1" wrap="square" lIns="91425" tIns="45700" rIns="91425" bIns="45700" anchor="t" anchorCtr="0">
            <a:normAutofit/>
          </a:bodyPr>
          <a:lstStyle/>
          <a:p>
            <a:pPr marL="0" marR="0" lvl="0" indent="0" algn="just" rtl="0">
              <a:lnSpc>
                <a:spcPct val="90000"/>
              </a:lnSpc>
              <a:spcBef>
                <a:spcPts val="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p:txBody>
      </p:sp>
      <p:sp>
        <p:nvSpPr>
          <p:cNvPr id="748" name="Google Shape;748;p76"/>
          <p:cNvSpPr txBox="1"/>
          <p:nvPr/>
        </p:nvSpPr>
        <p:spPr>
          <a:xfrm>
            <a:off x="8085992" y="4546129"/>
            <a:ext cx="4106008" cy="1376773"/>
          </a:xfrm>
          <a:prstGeom prst="rect">
            <a:avLst/>
          </a:prstGeom>
          <a:noFill/>
          <a:ln>
            <a:noFill/>
          </a:ln>
        </p:spPr>
        <p:txBody>
          <a:bodyPr spcFirstLastPara="1" wrap="square" lIns="91425" tIns="45700" rIns="91425" bIns="45700" anchor="t" anchorCtr="0">
            <a:normAutofit/>
          </a:bodyPr>
          <a:lstStyle/>
          <a:p>
            <a:pPr marL="0" marR="0" lvl="0" indent="0" algn="just" rtl="0">
              <a:lnSpc>
                <a:spcPct val="90000"/>
              </a:lnSpc>
              <a:spcBef>
                <a:spcPts val="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p:txBody>
      </p:sp>
      <p:sp>
        <p:nvSpPr>
          <p:cNvPr id="749" name="Google Shape;749;p76"/>
          <p:cNvSpPr txBox="1"/>
          <p:nvPr/>
        </p:nvSpPr>
        <p:spPr>
          <a:xfrm>
            <a:off x="533400" y="1367600"/>
            <a:ext cx="10515600" cy="4351338"/>
          </a:xfrm>
          <a:prstGeom prst="rect">
            <a:avLst/>
          </a:prstGeom>
          <a:noFill/>
          <a:ln>
            <a:noFill/>
          </a:ln>
        </p:spPr>
        <p:txBody>
          <a:bodyPr spcFirstLastPara="1" wrap="square" lIns="91425" tIns="45700" rIns="91425" bIns="45700" anchor="t" anchorCtr="0">
            <a:normAutofit/>
          </a:bodyPr>
          <a:lstStyle/>
          <a:p>
            <a:pPr marL="0" marR="0" lvl="0" indent="0" algn="just" rtl="0">
              <a:lnSpc>
                <a:spcPct val="90000"/>
              </a:lnSpc>
              <a:spcBef>
                <a:spcPts val="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a:p>
            <a:pPr marL="0" marR="0" lvl="0" indent="0" algn="just" rtl="0">
              <a:lnSpc>
                <a:spcPct val="90000"/>
              </a:lnSpc>
              <a:spcBef>
                <a:spcPts val="100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a:p>
            <a:pPr marL="0" marR="0" lvl="0" indent="0" algn="just" rtl="0">
              <a:lnSpc>
                <a:spcPct val="90000"/>
              </a:lnSpc>
              <a:spcBef>
                <a:spcPts val="100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p:txBody>
      </p:sp>
      <p:sp>
        <p:nvSpPr>
          <p:cNvPr id="750" name="Google Shape;750;p76"/>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0"/>
              </a:spcBef>
              <a:spcAft>
                <a:spcPts val="0"/>
              </a:spcAft>
              <a:buClr>
                <a:schemeClr val="dk1"/>
              </a:buClr>
              <a:buSzPts val="2800"/>
              <a:buNone/>
            </a:pPr>
            <a:r>
              <a:rPr lang="pt-BR" dirty="0"/>
              <a:t>Conceituando mais tecnicamente essa arquitetura representa uma abordagem hierárquica eficaz que combina processamento detalhado em nível de tensor com ajustes precisos em nível de parâmetro. A utilização de uma LSTM por tensor para gerar pesos para o MLP por parâmetro permite uma maior expressividade e eficiência computacional, melhorando a capacidade do otimizador aprendido de lidar com uma variedade de tarefas de otimização.</a:t>
            </a:r>
          </a:p>
          <a:p>
            <a:pPr marL="0" lvl="0" indent="0" algn="just" rtl="0">
              <a:lnSpc>
                <a:spcPct val="90000"/>
              </a:lnSpc>
              <a:spcBef>
                <a:spcPts val="0"/>
              </a:spcBef>
              <a:spcAft>
                <a:spcPts val="0"/>
              </a:spcAft>
              <a:buClr>
                <a:schemeClr val="dk1"/>
              </a:buClr>
              <a:buSzPts val="2800"/>
              <a:buNone/>
            </a:pPr>
            <a:endParaRPr lang="pt-BR" dirty="0"/>
          </a:p>
          <a:p>
            <a:pPr marL="0" lvl="0" indent="0" algn="just" rtl="0">
              <a:lnSpc>
                <a:spcPct val="90000"/>
              </a:lnSpc>
              <a:spcBef>
                <a:spcPts val="1000"/>
              </a:spcBef>
              <a:spcAft>
                <a:spcPts val="0"/>
              </a:spcAft>
              <a:buClr>
                <a:schemeClr val="dk1"/>
              </a:buClr>
              <a:buSzPts val="2800"/>
              <a:buNone/>
            </a:pPr>
            <a:endParaRPr dirty="0"/>
          </a:p>
        </p:txBody>
      </p:sp>
      <p:pic>
        <p:nvPicPr>
          <p:cNvPr id="2" name="Picture 2" descr="A anatomia do cérebro é diferente em cada pessoa, indica estudo - Revista  Galileu | Saúde">
            <a:extLst>
              <a:ext uri="{FF2B5EF4-FFF2-40B4-BE49-F238E27FC236}">
                <a16:creationId xmlns:a16="http://schemas.microsoft.com/office/drawing/2014/main" id="{DCA13117-1EA6-4004-4C97-6BB9B0ED57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36391" y="4189642"/>
            <a:ext cx="3522209" cy="2531771"/>
          </a:xfrm>
          <a:prstGeom prst="rect">
            <a:avLst/>
          </a:prstGeom>
          <a:noFill/>
          <a:extLst>
            <a:ext uri="{909E8E84-426E-40DD-AFC4-6F175D3DCCD1}">
              <a14:hiddenFill xmlns:a14="http://schemas.microsoft.com/office/drawing/2010/main">
                <a:solidFill>
                  <a:srgbClr val="FFFFFF"/>
                </a:solidFill>
              </a14:hiddenFill>
            </a:ext>
          </a:extLst>
        </p:spPr>
      </p:pic>
      <p:sp>
        <p:nvSpPr>
          <p:cNvPr id="6" name="CaixaDeTexto 5">
            <a:extLst>
              <a:ext uri="{FF2B5EF4-FFF2-40B4-BE49-F238E27FC236}">
                <a16:creationId xmlns:a16="http://schemas.microsoft.com/office/drawing/2014/main" id="{6EC891E4-3939-F124-26ED-854943D261FB}"/>
              </a:ext>
            </a:extLst>
          </p:cNvPr>
          <p:cNvSpPr txBox="1"/>
          <p:nvPr/>
        </p:nvSpPr>
        <p:spPr>
          <a:xfrm>
            <a:off x="838199" y="4849348"/>
            <a:ext cx="7247793" cy="1255728"/>
          </a:xfrm>
          <a:prstGeom prst="rect">
            <a:avLst/>
          </a:prstGeom>
          <a:noFill/>
        </p:spPr>
        <p:txBody>
          <a:bodyPr wrap="square">
            <a:spAutoFit/>
          </a:bodyPr>
          <a:lstStyle/>
          <a:p>
            <a:pPr marL="0" marR="0" lvl="0" indent="0" algn="l" defTabSz="914400" rtl="0" eaLnBrk="1" fontAlgn="auto" latinLnBrk="0" hangingPunct="1">
              <a:lnSpc>
                <a:spcPct val="90000"/>
              </a:lnSpc>
              <a:spcBef>
                <a:spcPts val="0"/>
              </a:spcBef>
              <a:spcAft>
                <a:spcPts val="0"/>
              </a:spcAft>
              <a:buClr>
                <a:srgbClr val="000000"/>
              </a:buClr>
              <a:buSzPts val="2800"/>
              <a:buFont typeface="Arial"/>
              <a:buNone/>
              <a:tabLst/>
              <a:defRPr/>
            </a:pPr>
            <a:r>
              <a:rPr kumimoji="0" lang="pt-BR" sz="2800" b="1" i="0" u="none" strike="noStrike" kern="0" cap="none" spc="0" normalizeH="0" baseline="0" noProof="0" dirty="0">
                <a:ln>
                  <a:noFill/>
                </a:ln>
                <a:solidFill>
                  <a:srgbClr val="000000"/>
                </a:solidFill>
                <a:effectLst/>
                <a:uLnTx/>
                <a:uFillTx/>
                <a:latin typeface="Calibri"/>
                <a:ea typeface="Calibri"/>
                <a:cs typeface="Calibri"/>
                <a:sym typeface="Calibri"/>
              </a:rPr>
              <a:t>VELO </a:t>
            </a:r>
            <a:r>
              <a:rPr kumimoji="0" lang="pt-BR" sz="2800" i="0" u="none" strike="noStrike" kern="0" cap="none" spc="0" normalizeH="0" baseline="0" noProof="0" dirty="0">
                <a:ln>
                  <a:noFill/>
                </a:ln>
                <a:solidFill>
                  <a:srgbClr val="000000"/>
                </a:solidFill>
                <a:effectLst/>
                <a:uLnTx/>
                <a:uFillTx/>
                <a:latin typeface="Calibri"/>
                <a:ea typeface="Calibri"/>
                <a:cs typeface="Calibri"/>
                <a:sym typeface="Calibri"/>
              </a:rPr>
              <a:t>n</a:t>
            </a:r>
            <a:r>
              <a:rPr kumimoji="0" lang="pt-BR" sz="2800" b="0" i="0" u="none" strike="noStrike" kern="0" cap="none" spc="0" normalizeH="0" baseline="0" noProof="0" dirty="0">
                <a:ln>
                  <a:noFill/>
                </a:ln>
                <a:solidFill>
                  <a:srgbClr val="000000"/>
                </a:solidFill>
                <a:effectLst/>
                <a:uLnTx/>
                <a:uFillTx/>
                <a:latin typeface="Calibri"/>
                <a:ea typeface="Calibri"/>
                <a:cs typeface="Calibri"/>
                <a:sym typeface="Calibri"/>
              </a:rPr>
              <a:t>ão requer ajuste de hiperparâmetros, adaptando-se automaticamente às especificidades do problema a ser optimizado. </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755"/>
        <p:cNvGrpSpPr/>
        <p:nvPr/>
      </p:nvGrpSpPr>
      <p:grpSpPr>
        <a:xfrm>
          <a:off x="0" y="0"/>
          <a:ext cx="0" cy="0"/>
          <a:chOff x="0" y="0"/>
          <a:chExt cx="0" cy="0"/>
        </a:xfrm>
      </p:grpSpPr>
      <p:sp>
        <p:nvSpPr>
          <p:cNvPr id="756" name="Google Shape;756;p7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Treinamento e otimização</a:t>
            </a:r>
            <a:endParaRPr/>
          </a:p>
        </p:txBody>
      </p:sp>
      <p:sp>
        <p:nvSpPr>
          <p:cNvPr id="757" name="Google Shape;757;p77"/>
          <p:cNvSpPr txBox="1"/>
          <p:nvPr/>
        </p:nvSpPr>
        <p:spPr>
          <a:xfrm>
            <a:off x="990600" y="1843088"/>
            <a:ext cx="10515600" cy="4351338"/>
          </a:xfrm>
          <a:prstGeom prst="rect">
            <a:avLst/>
          </a:prstGeom>
          <a:noFill/>
          <a:ln>
            <a:noFill/>
          </a:ln>
        </p:spPr>
        <p:txBody>
          <a:bodyPr spcFirstLastPara="1" wrap="square" lIns="91425" tIns="45700" rIns="91425" bIns="45700" anchor="t" anchorCtr="0">
            <a:normAutofit/>
          </a:bodyPr>
          <a:lstStyle/>
          <a:p>
            <a:pPr marL="0" marR="0" lvl="0" indent="0" algn="just" rtl="0">
              <a:lnSpc>
                <a:spcPct val="90000"/>
              </a:lnSpc>
              <a:spcBef>
                <a:spcPts val="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p:txBody>
      </p:sp>
      <p:sp>
        <p:nvSpPr>
          <p:cNvPr id="758" name="Google Shape;758;p77"/>
          <p:cNvSpPr txBox="1"/>
          <p:nvPr/>
        </p:nvSpPr>
        <p:spPr>
          <a:xfrm>
            <a:off x="838200" y="1708151"/>
            <a:ext cx="10515600" cy="4351338"/>
          </a:xfrm>
          <a:prstGeom prst="rect">
            <a:avLst/>
          </a:prstGeom>
          <a:noFill/>
          <a:ln>
            <a:noFill/>
          </a:ln>
        </p:spPr>
        <p:txBody>
          <a:bodyPr spcFirstLastPara="1" wrap="square" lIns="91425" tIns="45700" rIns="91425" bIns="45700" anchor="t" anchorCtr="0">
            <a:normAutofit/>
          </a:bodyPr>
          <a:lstStyle/>
          <a:p>
            <a:pPr marL="0" marR="0" lvl="0" indent="0" algn="just" rtl="0">
              <a:lnSpc>
                <a:spcPct val="90000"/>
              </a:lnSpc>
              <a:spcBef>
                <a:spcPts val="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p:txBody>
      </p:sp>
      <p:sp>
        <p:nvSpPr>
          <p:cNvPr id="759" name="Google Shape;759;p77"/>
          <p:cNvSpPr txBox="1"/>
          <p:nvPr/>
        </p:nvSpPr>
        <p:spPr>
          <a:xfrm>
            <a:off x="533400" y="1367600"/>
            <a:ext cx="10515600" cy="4351338"/>
          </a:xfrm>
          <a:prstGeom prst="rect">
            <a:avLst/>
          </a:prstGeom>
          <a:noFill/>
          <a:ln>
            <a:noFill/>
          </a:ln>
        </p:spPr>
        <p:txBody>
          <a:bodyPr spcFirstLastPara="1" wrap="square" lIns="91425" tIns="45700" rIns="91425" bIns="45700" anchor="t" anchorCtr="0">
            <a:normAutofit/>
          </a:bodyPr>
          <a:lstStyle/>
          <a:p>
            <a:pPr marL="0" marR="0" lvl="0" indent="0" algn="just" rtl="0">
              <a:lnSpc>
                <a:spcPct val="90000"/>
              </a:lnSpc>
              <a:spcBef>
                <a:spcPts val="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a:p>
            <a:pPr marL="0" marR="0" lvl="0" indent="0" algn="just" rtl="0">
              <a:lnSpc>
                <a:spcPct val="90000"/>
              </a:lnSpc>
              <a:spcBef>
                <a:spcPts val="100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a:p>
            <a:pPr marL="0" marR="0" lvl="0" indent="0" algn="just" rtl="0">
              <a:lnSpc>
                <a:spcPct val="90000"/>
              </a:lnSpc>
              <a:spcBef>
                <a:spcPts val="100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p:txBody>
      </p:sp>
      <p:sp>
        <p:nvSpPr>
          <p:cNvPr id="760" name="Google Shape;760;p77"/>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fontScale="92500" lnSpcReduction="10000"/>
          </a:bodyPr>
          <a:lstStyle/>
          <a:p>
            <a:pPr marL="0" lvl="0" indent="0" algn="just" rtl="0">
              <a:lnSpc>
                <a:spcPct val="90000"/>
              </a:lnSpc>
              <a:spcBef>
                <a:spcPts val="0"/>
              </a:spcBef>
              <a:spcAft>
                <a:spcPts val="0"/>
              </a:spcAft>
              <a:buClr>
                <a:schemeClr val="dk1"/>
              </a:buClr>
              <a:buSzPct val="100000"/>
              <a:buNone/>
            </a:pPr>
            <a:r>
              <a:rPr lang="pt-BR"/>
              <a:t>Continuando sobre os parâmetros usados, o batchsize pode ser configurado manualmente também dentro do edgeimpulse, ou através do código. Ele geralmente utiliza valores pré definidos de acordo com sua base de dados, mais precisamente o tamanho dela, caso seja pequena mas não tanto, pois não poderia passar da quantidade de dados que existem, como exemplo 32, 64, 128.</a:t>
            </a:r>
            <a:endParaRPr/>
          </a:p>
          <a:p>
            <a:pPr marL="0" lvl="0" indent="0" algn="just" rtl="0">
              <a:lnSpc>
                <a:spcPct val="90000"/>
              </a:lnSpc>
              <a:spcBef>
                <a:spcPts val="1000"/>
              </a:spcBef>
              <a:spcAft>
                <a:spcPts val="0"/>
              </a:spcAft>
              <a:buClr>
                <a:schemeClr val="dk1"/>
              </a:buClr>
              <a:buSzPct val="100000"/>
              <a:buNone/>
            </a:pPr>
            <a:endParaRPr/>
          </a:p>
          <a:p>
            <a:pPr marL="0" lvl="0" indent="0" algn="just" rtl="0">
              <a:lnSpc>
                <a:spcPct val="90000"/>
              </a:lnSpc>
              <a:spcBef>
                <a:spcPts val="1000"/>
              </a:spcBef>
              <a:spcAft>
                <a:spcPts val="0"/>
              </a:spcAft>
              <a:buClr>
                <a:schemeClr val="dk1"/>
              </a:buClr>
              <a:buSzPct val="100000"/>
              <a:buNone/>
            </a:pPr>
            <a:r>
              <a:rPr lang="pt-BR"/>
              <a:t>Agora utilizaria valores baixos, caso seja uma base de dados grande, pois possivelmente, não tendo o software pago, com sua versão pro, se assim dizermos, o tempo limite se esgotaria ou até mesmo a memória usada, usando como exemplo, 4, 8, 16. Mas o melhor resultado depende dos dados e o objetivo da sua aplicação.</a:t>
            </a:r>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765"/>
        <p:cNvGrpSpPr/>
        <p:nvPr/>
      </p:nvGrpSpPr>
      <p:grpSpPr>
        <a:xfrm>
          <a:off x="0" y="0"/>
          <a:ext cx="0" cy="0"/>
          <a:chOff x="0" y="0"/>
          <a:chExt cx="0" cy="0"/>
        </a:xfrm>
      </p:grpSpPr>
      <p:sp>
        <p:nvSpPr>
          <p:cNvPr id="766" name="Google Shape;766;p7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Treinamento e otimização</a:t>
            </a:r>
            <a:endParaRPr/>
          </a:p>
        </p:txBody>
      </p:sp>
      <p:sp>
        <p:nvSpPr>
          <p:cNvPr id="767" name="Google Shape;767;p78"/>
          <p:cNvSpPr txBox="1"/>
          <p:nvPr/>
        </p:nvSpPr>
        <p:spPr>
          <a:xfrm>
            <a:off x="990600" y="1843088"/>
            <a:ext cx="10515600" cy="4351338"/>
          </a:xfrm>
          <a:prstGeom prst="rect">
            <a:avLst/>
          </a:prstGeom>
          <a:noFill/>
          <a:ln>
            <a:noFill/>
          </a:ln>
        </p:spPr>
        <p:txBody>
          <a:bodyPr spcFirstLastPara="1" wrap="square" lIns="91425" tIns="45700" rIns="91425" bIns="45700" anchor="t" anchorCtr="0">
            <a:normAutofit/>
          </a:bodyPr>
          <a:lstStyle/>
          <a:p>
            <a:pPr marL="0" marR="0" lvl="0" indent="0" algn="just" rtl="0">
              <a:lnSpc>
                <a:spcPct val="90000"/>
              </a:lnSpc>
              <a:spcBef>
                <a:spcPts val="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p:txBody>
      </p:sp>
      <p:sp>
        <p:nvSpPr>
          <p:cNvPr id="768" name="Google Shape;768;p78"/>
          <p:cNvSpPr txBox="1"/>
          <p:nvPr/>
        </p:nvSpPr>
        <p:spPr>
          <a:xfrm>
            <a:off x="838200" y="1708151"/>
            <a:ext cx="10515600" cy="4351338"/>
          </a:xfrm>
          <a:prstGeom prst="rect">
            <a:avLst/>
          </a:prstGeom>
          <a:noFill/>
          <a:ln>
            <a:noFill/>
          </a:ln>
        </p:spPr>
        <p:txBody>
          <a:bodyPr spcFirstLastPara="1" wrap="square" lIns="91425" tIns="45700" rIns="91425" bIns="45700" anchor="t" anchorCtr="0">
            <a:normAutofit/>
          </a:bodyPr>
          <a:lstStyle/>
          <a:p>
            <a:pPr marL="0" marR="0" lvl="0" indent="0" algn="just" rtl="0">
              <a:lnSpc>
                <a:spcPct val="90000"/>
              </a:lnSpc>
              <a:spcBef>
                <a:spcPts val="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p:txBody>
      </p:sp>
      <p:sp>
        <p:nvSpPr>
          <p:cNvPr id="769" name="Google Shape;769;p78"/>
          <p:cNvSpPr txBox="1"/>
          <p:nvPr/>
        </p:nvSpPr>
        <p:spPr>
          <a:xfrm>
            <a:off x="533400" y="1367600"/>
            <a:ext cx="10515600" cy="4351338"/>
          </a:xfrm>
          <a:prstGeom prst="rect">
            <a:avLst/>
          </a:prstGeom>
          <a:noFill/>
          <a:ln>
            <a:noFill/>
          </a:ln>
        </p:spPr>
        <p:txBody>
          <a:bodyPr spcFirstLastPara="1" wrap="square" lIns="91425" tIns="45700" rIns="91425" bIns="45700" anchor="t" anchorCtr="0">
            <a:normAutofit/>
          </a:bodyPr>
          <a:lstStyle/>
          <a:p>
            <a:pPr marL="0" marR="0" lvl="0" indent="0" algn="just" rtl="0">
              <a:lnSpc>
                <a:spcPct val="90000"/>
              </a:lnSpc>
              <a:spcBef>
                <a:spcPts val="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a:p>
            <a:pPr marL="0" marR="0" lvl="0" indent="0" algn="just" rtl="0">
              <a:lnSpc>
                <a:spcPct val="90000"/>
              </a:lnSpc>
              <a:spcBef>
                <a:spcPts val="100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a:p>
            <a:pPr marL="0" marR="0" lvl="0" indent="0" algn="just" rtl="0">
              <a:lnSpc>
                <a:spcPct val="90000"/>
              </a:lnSpc>
              <a:spcBef>
                <a:spcPts val="100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p:txBody>
      </p:sp>
      <p:sp>
        <p:nvSpPr>
          <p:cNvPr id="770" name="Google Shape;770;p78"/>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0"/>
              </a:spcBef>
              <a:spcAft>
                <a:spcPts val="0"/>
              </a:spcAft>
              <a:buClr>
                <a:schemeClr val="dk1"/>
              </a:buClr>
              <a:buSzPts val="2800"/>
              <a:buNone/>
            </a:pPr>
            <a:r>
              <a:rPr lang="pt-BR"/>
              <a:t>Outro parâmetro que pode ser utilizado diretamente do edge impulse, é o data augmentation, que fará modificações em imagens reais para que haja mais dados para treinamento, tornando a imagem, inclinada, rotacionada, invertida, com ruído, brilho, enfim.</a:t>
            </a:r>
            <a:endParaRPr/>
          </a:p>
          <a:p>
            <a:pPr marL="0" lvl="0" indent="0" algn="just" rtl="0">
              <a:lnSpc>
                <a:spcPct val="90000"/>
              </a:lnSpc>
              <a:spcBef>
                <a:spcPts val="1000"/>
              </a:spcBef>
              <a:spcAft>
                <a:spcPts val="0"/>
              </a:spcAft>
              <a:buClr>
                <a:schemeClr val="dk1"/>
              </a:buClr>
              <a:buSzPts val="2800"/>
              <a:buNone/>
            </a:pPr>
            <a:endParaRPr/>
          </a:p>
          <a:p>
            <a:pPr marL="0" lvl="0" indent="0" algn="just" rtl="0">
              <a:lnSpc>
                <a:spcPct val="90000"/>
              </a:lnSpc>
              <a:spcBef>
                <a:spcPts val="1000"/>
              </a:spcBef>
              <a:spcAft>
                <a:spcPts val="0"/>
              </a:spcAft>
              <a:buClr>
                <a:schemeClr val="dk1"/>
              </a:buClr>
              <a:buSzPts val="2800"/>
              <a:buNone/>
            </a:pPr>
            <a:r>
              <a:rPr lang="pt-BR"/>
              <a:t>Isto é algo a se analisar com cautela, pois seus dados no mundo real se comportariam desta forma, com ruido, brilho excessivo, inclinação, ou seja isto é algo relativo ou as vezes realmente é um fato?! Portanto é necessário este questionamento ao se utilizar.</a:t>
            </a:r>
            <a:endParaRPr/>
          </a:p>
          <a:p>
            <a:pPr marL="0" lvl="0" indent="0" algn="just" rtl="0">
              <a:lnSpc>
                <a:spcPct val="90000"/>
              </a:lnSpc>
              <a:spcBef>
                <a:spcPts val="1000"/>
              </a:spcBef>
              <a:spcAft>
                <a:spcPts val="0"/>
              </a:spcAft>
              <a:buClr>
                <a:schemeClr val="dk1"/>
              </a:buClr>
              <a:buSzPts val="2800"/>
              <a:buNone/>
            </a:pPr>
            <a:endParaRPr/>
          </a:p>
          <a:p>
            <a:pPr marL="0" lvl="0" indent="0" algn="just" rtl="0">
              <a:lnSpc>
                <a:spcPct val="90000"/>
              </a:lnSpc>
              <a:spcBef>
                <a:spcPts val="1000"/>
              </a:spcBef>
              <a:spcAft>
                <a:spcPts val="0"/>
              </a:spcAft>
              <a:buClr>
                <a:schemeClr val="dk1"/>
              </a:buClr>
              <a:buSzPts val="2800"/>
              <a:buNone/>
            </a:pPr>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775"/>
        <p:cNvGrpSpPr/>
        <p:nvPr/>
      </p:nvGrpSpPr>
      <p:grpSpPr>
        <a:xfrm>
          <a:off x="0" y="0"/>
          <a:ext cx="0" cy="0"/>
          <a:chOff x="0" y="0"/>
          <a:chExt cx="0" cy="0"/>
        </a:xfrm>
      </p:grpSpPr>
      <p:sp>
        <p:nvSpPr>
          <p:cNvPr id="776" name="Google Shape;776;p7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Treinamento e otimização</a:t>
            </a:r>
            <a:endParaRPr/>
          </a:p>
        </p:txBody>
      </p:sp>
      <p:sp>
        <p:nvSpPr>
          <p:cNvPr id="777" name="Google Shape;777;p79"/>
          <p:cNvSpPr txBox="1"/>
          <p:nvPr/>
        </p:nvSpPr>
        <p:spPr>
          <a:xfrm>
            <a:off x="990600" y="1843088"/>
            <a:ext cx="10515600" cy="4351338"/>
          </a:xfrm>
          <a:prstGeom prst="rect">
            <a:avLst/>
          </a:prstGeom>
          <a:noFill/>
          <a:ln>
            <a:noFill/>
          </a:ln>
        </p:spPr>
        <p:txBody>
          <a:bodyPr spcFirstLastPara="1" wrap="square" lIns="91425" tIns="45700" rIns="91425" bIns="45700" anchor="t" anchorCtr="0">
            <a:normAutofit/>
          </a:bodyPr>
          <a:lstStyle/>
          <a:p>
            <a:pPr marL="0" marR="0" lvl="0" indent="0" algn="just" rtl="0">
              <a:lnSpc>
                <a:spcPct val="90000"/>
              </a:lnSpc>
              <a:spcBef>
                <a:spcPts val="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p:txBody>
      </p:sp>
      <p:sp>
        <p:nvSpPr>
          <p:cNvPr id="778" name="Google Shape;778;p79"/>
          <p:cNvSpPr txBox="1"/>
          <p:nvPr/>
        </p:nvSpPr>
        <p:spPr>
          <a:xfrm>
            <a:off x="838200" y="1708151"/>
            <a:ext cx="10515600" cy="4351338"/>
          </a:xfrm>
          <a:prstGeom prst="rect">
            <a:avLst/>
          </a:prstGeom>
          <a:noFill/>
          <a:ln>
            <a:noFill/>
          </a:ln>
        </p:spPr>
        <p:txBody>
          <a:bodyPr spcFirstLastPara="1" wrap="square" lIns="91425" tIns="45700" rIns="91425" bIns="45700" anchor="t" anchorCtr="0">
            <a:normAutofit/>
          </a:bodyPr>
          <a:lstStyle/>
          <a:p>
            <a:pPr marL="0" marR="0" lvl="0" indent="0" algn="just" rtl="0">
              <a:lnSpc>
                <a:spcPct val="90000"/>
              </a:lnSpc>
              <a:spcBef>
                <a:spcPts val="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p:txBody>
      </p:sp>
      <p:sp>
        <p:nvSpPr>
          <p:cNvPr id="779" name="Google Shape;779;p79"/>
          <p:cNvSpPr txBox="1"/>
          <p:nvPr/>
        </p:nvSpPr>
        <p:spPr>
          <a:xfrm>
            <a:off x="533400" y="1367600"/>
            <a:ext cx="10515600" cy="4351338"/>
          </a:xfrm>
          <a:prstGeom prst="rect">
            <a:avLst/>
          </a:prstGeom>
          <a:noFill/>
          <a:ln>
            <a:noFill/>
          </a:ln>
        </p:spPr>
        <p:txBody>
          <a:bodyPr spcFirstLastPara="1" wrap="square" lIns="91425" tIns="45700" rIns="91425" bIns="45700" anchor="t" anchorCtr="0">
            <a:normAutofit/>
          </a:bodyPr>
          <a:lstStyle/>
          <a:p>
            <a:pPr marL="0" marR="0" lvl="0" indent="0" algn="just" rtl="0">
              <a:lnSpc>
                <a:spcPct val="90000"/>
              </a:lnSpc>
              <a:spcBef>
                <a:spcPts val="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a:p>
            <a:pPr marL="0" marR="0" lvl="0" indent="0" algn="just" rtl="0">
              <a:lnSpc>
                <a:spcPct val="90000"/>
              </a:lnSpc>
              <a:spcBef>
                <a:spcPts val="100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a:p>
            <a:pPr marL="0" marR="0" lvl="0" indent="0" algn="just" rtl="0">
              <a:lnSpc>
                <a:spcPct val="90000"/>
              </a:lnSpc>
              <a:spcBef>
                <a:spcPts val="100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p:txBody>
      </p:sp>
      <p:sp>
        <p:nvSpPr>
          <p:cNvPr id="780" name="Google Shape;780;p79"/>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0"/>
              </a:spcBef>
              <a:spcAft>
                <a:spcPts val="0"/>
              </a:spcAft>
              <a:buClr>
                <a:schemeClr val="dk1"/>
              </a:buClr>
              <a:buSzPts val="2800"/>
              <a:buNone/>
            </a:pPr>
            <a:r>
              <a:rPr lang="pt-BR"/>
              <a:t>O data augmentation usado no edge impulse é algo simples:</a:t>
            </a:r>
            <a:endParaRPr/>
          </a:p>
          <a:p>
            <a:pPr marL="0" lvl="0" indent="0" algn="just" rtl="0">
              <a:lnSpc>
                <a:spcPct val="90000"/>
              </a:lnSpc>
              <a:spcBef>
                <a:spcPts val="1000"/>
              </a:spcBef>
              <a:spcAft>
                <a:spcPts val="0"/>
              </a:spcAft>
              <a:buClr>
                <a:schemeClr val="dk1"/>
              </a:buClr>
              <a:buSzPts val="2800"/>
              <a:buNone/>
            </a:pPr>
            <a:r>
              <a:rPr lang="pt-BR"/>
              <a:t>Ele redimensiona as imagens, para uma escala pré definida. Rotaciona ela, aplica uma certa quantidade de brilho para contraste, e inverte a imagem na horizontal.</a:t>
            </a:r>
            <a:endParaRPr/>
          </a:p>
          <a:p>
            <a:pPr marL="0" lvl="0" indent="0" algn="just" rtl="0">
              <a:lnSpc>
                <a:spcPct val="90000"/>
              </a:lnSpc>
              <a:spcBef>
                <a:spcPts val="1000"/>
              </a:spcBef>
              <a:spcAft>
                <a:spcPts val="0"/>
              </a:spcAft>
              <a:buClr>
                <a:schemeClr val="dk1"/>
              </a:buClr>
              <a:buSzPts val="2800"/>
              <a:buNone/>
            </a:pPr>
            <a:endParaRPr/>
          </a:p>
          <a:p>
            <a:pPr marL="0" lvl="0" indent="0" algn="just" rtl="0">
              <a:lnSpc>
                <a:spcPct val="90000"/>
              </a:lnSpc>
              <a:spcBef>
                <a:spcPts val="1000"/>
              </a:spcBef>
              <a:spcAft>
                <a:spcPts val="0"/>
              </a:spcAft>
              <a:buClr>
                <a:schemeClr val="dk1"/>
              </a:buClr>
              <a:buSzPts val="2800"/>
              <a:buNone/>
            </a:pPr>
            <a:endParaRPr/>
          </a:p>
          <a:p>
            <a:pPr marL="0" lvl="0" indent="0" algn="just" rtl="0">
              <a:lnSpc>
                <a:spcPct val="90000"/>
              </a:lnSpc>
              <a:spcBef>
                <a:spcPts val="1000"/>
              </a:spcBef>
              <a:spcAft>
                <a:spcPts val="0"/>
              </a:spcAft>
              <a:buClr>
                <a:schemeClr val="dk1"/>
              </a:buClr>
              <a:buSzPts val="2800"/>
              <a:buNone/>
            </a:pPr>
            <a:endParaRPr/>
          </a:p>
        </p:txBody>
      </p:sp>
      <p:pic>
        <p:nvPicPr>
          <p:cNvPr id="781" name="Google Shape;781;p79"/>
          <p:cNvPicPr preferRelativeResize="0"/>
          <p:nvPr/>
        </p:nvPicPr>
        <p:blipFill rotWithShape="1">
          <a:blip r:embed="rId3">
            <a:alphaModFix/>
          </a:blip>
          <a:srcRect/>
          <a:stretch/>
        </p:blipFill>
        <p:spPr>
          <a:xfrm>
            <a:off x="838200" y="3543269"/>
            <a:ext cx="5798958" cy="2893243"/>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786"/>
        <p:cNvGrpSpPr/>
        <p:nvPr/>
      </p:nvGrpSpPr>
      <p:grpSpPr>
        <a:xfrm>
          <a:off x="0" y="0"/>
          <a:ext cx="0" cy="0"/>
          <a:chOff x="0" y="0"/>
          <a:chExt cx="0" cy="0"/>
        </a:xfrm>
      </p:grpSpPr>
      <p:sp>
        <p:nvSpPr>
          <p:cNvPr id="787" name="Google Shape;787;p8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Treinamento e otimização</a:t>
            </a:r>
            <a:endParaRPr/>
          </a:p>
        </p:txBody>
      </p:sp>
      <p:sp>
        <p:nvSpPr>
          <p:cNvPr id="788" name="Google Shape;788;p80"/>
          <p:cNvSpPr txBox="1"/>
          <p:nvPr/>
        </p:nvSpPr>
        <p:spPr>
          <a:xfrm>
            <a:off x="990600" y="1843088"/>
            <a:ext cx="10515600" cy="4351338"/>
          </a:xfrm>
          <a:prstGeom prst="rect">
            <a:avLst/>
          </a:prstGeom>
          <a:noFill/>
          <a:ln>
            <a:noFill/>
          </a:ln>
        </p:spPr>
        <p:txBody>
          <a:bodyPr spcFirstLastPara="1" wrap="square" lIns="91425" tIns="45700" rIns="91425" bIns="45700" anchor="t" anchorCtr="0">
            <a:normAutofit/>
          </a:bodyPr>
          <a:lstStyle/>
          <a:p>
            <a:pPr marL="0" marR="0" lvl="0" indent="0" algn="just" rtl="0">
              <a:lnSpc>
                <a:spcPct val="90000"/>
              </a:lnSpc>
              <a:spcBef>
                <a:spcPts val="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p:txBody>
      </p:sp>
      <p:sp>
        <p:nvSpPr>
          <p:cNvPr id="789" name="Google Shape;789;p80"/>
          <p:cNvSpPr txBox="1"/>
          <p:nvPr/>
        </p:nvSpPr>
        <p:spPr>
          <a:xfrm>
            <a:off x="838200" y="1708151"/>
            <a:ext cx="10515600" cy="4351338"/>
          </a:xfrm>
          <a:prstGeom prst="rect">
            <a:avLst/>
          </a:prstGeom>
          <a:noFill/>
          <a:ln>
            <a:noFill/>
          </a:ln>
        </p:spPr>
        <p:txBody>
          <a:bodyPr spcFirstLastPara="1" wrap="square" lIns="91425" tIns="45700" rIns="91425" bIns="45700" anchor="t" anchorCtr="0">
            <a:normAutofit/>
          </a:bodyPr>
          <a:lstStyle/>
          <a:p>
            <a:pPr marL="0" marR="0" lvl="0" indent="0" algn="just" rtl="0">
              <a:lnSpc>
                <a:spcPct val="90000"/>
              </a:lnSpc>
              <a:spcBef>
                <a:spcPts val="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p:txBody>
      </p:sp>
      <p:sp>
        <p:nvSpPr>
          <p:cNvPr id="790" name="Google Shape;790;p80"/>
          <p:cNvSpPr txBox="1"/>
          <p:nvPr/>
        </p:nvSpPr>
        <p:spPr>
          <a:xfrm>
            <a:off x="533400" y="1367600"/>
            <a:ext cx="10515600" cy="4351338"/>
          </a:xfrm>
          <a:prstGeom prst="rect">
            <a:avLst/>
          </a:prstGeom>
          <a:noFill/>
          <a:ln>
            <a:noFill/>
          </a:ln>
        </p:spPr>
        <p:txBody>
          <a:bodyPr spcFirstLastPara="1" wrap="square" lIns="91425" tIns="45700" rIns="91425" bIns="45700" anchor="t" anchorCtr="0">
            <a:normAutofit/>
          </a:bodyPr>
          <a:lstStyle/>
          <a:p>
            <a:pPr marL="0" marR="0" lvl="0" indent="0" algn="just" rtl="0">
              <a:lnSpc>
                <a:spcPct val="90000"/>
              </a:lnSpc>
              <a:spcBef>
                <a:spcPts val="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a:p>
            <a:pPr marL="0" marR="0" lvl="0" indent="0" algn="just" rtl="0">
              <a:lnSpc>
                <a:spcPct val="90000"/>
              </a:lnSpc>
              <a:spcBef>
                <a:spcPts val="100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a:p>
            <a:pPr marL="0" marR="0" lvl="0" indent="0" algn="just" rtl="0">
              <a:lnSpc>
                <a:spcPct val="90000"/>
              </a:lnSpc>
              <a:spcBef>
                <a:spcPts val="100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p:txBody>
      </p:sp>
      <p:sp>
        <p:nvSpPr>
          <p:cNvPr id="791" name="Google Shape;791;p80"/>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0"/>
              </a:spcBef>
              <a:spcAft>
                <a:spcPts val="0"/>
              </a:spcAft>
              <a:buClr>
                <a:schemeClr val="dk1"/>
              </a:buClr>
              <a:buSzPts val="2800"/>
              <a:buNone/>
            </a:pPr>
            <a:r>
              <a:rPr lang="pt-BR"/>
              <a:t>Ao treinar, a métrica utilizada para verificação do modelo FOMO, é F1-score. O treinamento utiliza funções de call-backs para esta métrica especificamente.</a:t>
            </a:r>
            <a:endParaRPr/>
          </a:p>
          <a:p>
            <a:pPr marL="0" lvl="0" indent="0" algn="just" rtl="0">
              <a:lnSpc>
                <a:spcPct val="90000"/>
              </a:lnSpc>
              <a:spcBef>
                <a:spcPts val="1000"/>
              </a:spcBef>
              <a:spcAft>
                <a:spcPts val="0"/>
              </a:spcAft>
              <a:buClr>
                <a:schemeClr val="dk1"/>
              </a:buClr>
              <a:buSzPts val="2800"/>
              <a:buNone/>
            </a:pPr>
            <a:endParaRPr/>
          </a:p>
          <a:p>
            <a:pPr marL="0" lvl="0" indent="0" algn="just" rtl="0">
              <a:lnSpc>
                <a:spcPct val="90000"/>
              </a:lnSpc>
              <a:spcBef>
                <a:spcPts val="1000"/>
              </a:spcBef>
              <a:spcAft>
                <a:spcPts val="0"/>
              </a:spcAft>
              <a:buClr>
                <a:schemeClr val="dk1"/>
              </a:buClr>
              <a:buSzPts val="2800"/>
              <a:buNone/>
            </a:pPr>
            <a:endParaRPr/>
          </a:p>
          <a:p>
            <a:pPr marL="0" lvl="0" indent="0" algn="just" rtl="0">
              <a:lnSpc>
                <a:spcPct val="90000"/>
              </a:lnSpc>
              <a:spcBef>
                <a:spcPts val="1000"/>
              </a:spcBef>
              <a:spcAft>
                <a:spcPts val="0"/>
              </a:spcAft>
              <a:buClr>
                <a:schemeClr val="dk1"/>
              </a:buClr>
              <a:buSzPts val="2800"/>
              <a:buNone/>
            </a:pPr>
            <a:endParaRPr/>
          </a:p>
        </p:txBody>
      </p:sp>
      <p:pic>
        <p:nvPicPr>
          <p:cNvPr id="792" name="Google Shape;792;p80"/>
          <p:cNvPicPr preferRelativeResize="0"/>
          <p:nvPr/>
        </p:nvPicPr>
        <p:blipFill rotWithShape="1">
          <a:blip r:embed="rId3">
            <a:alphaModFix/>
          </a:blip>
          <a:srcRect t="59125" r="33800"/>
          <a:stretch/>
        </p:blipFill>
        <p:spPr>
          <a:xfrm>
            <a:off x="2766336" y="3359189"/>
            <a:ext cx="6049727" cy="1049261"/>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797"/>
        <p:cNvGrpSpPr/>
        <p:nvPr/>
      </p:nvGrpSpPr>
      <p:grpSpPr>
        <a:xfrm>
          <a:off x="0" y="0"/>
          <a:ext cx="0" cy="0"/>
          <a:chOff x="0" y="0"/>
          <a:chExt cx="0" cy="0"/>
        </a:xfrm>
      </p:grpSpPr>
      <p:sp>
        <p:nvSpPr>
          <p:cNvPr id="798" name="Google Shape;798;p8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Treinamento e otimização</a:t>
            </a:r>
            <a:endParaRPr/>
          </a:p>
        </p:txBody>
      </p:sp>
      <p:sp>
        <p:nvSpPr>
          <p:cNvPr id="799" name="Google Shape;799;p81"/>
          <p:cNvSpPr txBox="1"/>
          <p:nvPr/>
        </p:nvSpPr>
        <p:spPr>
          <a:xfrm>
            <a:off x="838200" y="1708151"/>
            <a:ext cx="10515600" cy="4351338"/>
          </a:xfrm>
          <a:prstGeom prst="rect">
            <a:avLst/>
          </a:prstGeom>
          <a:noFill/>
          <a:ln>
            <a:noFill/>
          </a:ln>
        </p:spPr>
        <p:txBody>
          <a:bodyPr spcFirstLastPara="1" wrap="square" lIns="91425" tIns="45700" rIns="91425" bIns="45700" anchor="t" anchorCtr="0">
            <a:normAutofit/>
          </a:bodyPr>
          <a:lstStyle/>
          <a:p>
            <a:pPr marL="0" marR="0" lvl="0" indent="0" algn="just" rtl="0">
              <a:lnSpc>
                <a:spcPct val="90000"/>
              </a:lnSpc>
              <a:spcBef>
                <a:spcPts val="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p:txBody>
      </p:sp>
      <p:sp>
        <p:nvSpPr>
          <p:cNvPr id="800" name="Google Shape;800;p81"/>
          <p:cNvSpPr txBox="1"/>
          <p:nvPr/>
        </p:nvSpPr>
        <p:spPr>
          <a:xfrm>
            <a:off x="533400" y="1367600"/>
            <a:ext cx="10515600" cy="4351338"/>
          </a:xfrm>
          <a:prstGeom prst="rect">
            <a:avLst/>
          </a:prstGeom>
          <a:noFill/>
          <a:ln>
            <a:noFill/>
          </a:ln>
        </p:spPr>
        <p:txBody>
          <a:bodyPr spcFirstLastPara="1" wrap="square" lIns="91425" tIns="45700" rIns="91425" bIns="45700" anchor="t" anchorCtr="0">
            <a:normAutofit/>
          </a:bodyPr>
          <a:lstStyle/>
          <a:p>
            <a:pPr marL="0" marR="0" lvl="0" indent="0" algn="just" rtl="0">
              <a:lnSpc>
                <a:spcPct val="90000"/>
              </a:lnSpc>
              <a:spcBef>
                <a:spcPts val="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a:p>
            <a:pPr marL="0" marR="0" lvl="0" indent="0" algn="just" rtl="0">
              <a:lnSpc>
                <a:spcPct val="90000"/>
              </a:lnSpc>
              <a:spcBef>
                <a:spcPts val="100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a:p>
            <a:pPr marL="0" marR="0" lvl="0" indent="0" algn="just" rtl="0">
              <a:lnSpc>
                <a:spcPct val="90000"/>
              </a:lnSpc>
              <a:spcBef>
                <a:spcPts val="100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p:txBody>
      </p:sp>
      <p:sp>
        <p:nvSpPr>
          <p:cNvPr id="801" name="Google Shape;801;p8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800"/>
              <a:buNone/>
            </a:pPr>
            <a:r>
              <a:rPr lang="pt-BR"/>
              <a:t>Para o modelo final, depois das camadas de convolução, as configurações de otimizador e ajuste de dados, o modelo adiciona por final a camada softmax, para fazer a detecção para probabilidade de cada célula na </a:t>
            </a:r>
            <a:r>
              <a:rPr lang="pt-BR" b="1" i="1"/>
              <a:t>detection head.</a:t>
            </a:r>
            <a:endParaRPr/>
          </a:p>
          <a:p>
            <a:pPr marL="0" lvl="0" indent="0" algn="l" rtl="0">
              <a:lnSpc>
                <a:spcPct val="90000"/>
              </a:lnSpc>
              <a:spcBef>
                <a:spcPts val="1000"/>
              </a:spcBef>
              <a:spcAft>
                <a:spcPts val="0"/>
              </a:spcAft>
              <a:buClr>
                <a:schemeClr val="dk1"/>
              </a:buClr>
              <a:buSzPts val="2800"/>
              <a:buNone/>
            </a:pPr>
            <a:endParaRPr b="1" i="1"/>
          </a:p>
        </p:txBody>
      </p:sp>
      <p:pic>
        <p:nvPicPr>
          <p:cNvPr id="802" name="Google Shape;802;p81"/>
          <p:cNvPicPr preferRelativeResize="0"/>
          <p:nvPr/>
        </p:nvPicPr>
        <p:blipFill rotWithShape="1">
          <a:blip r:embed="rId3">
            <a:alphaModFix/>
          </a:blip>
          <a:srcRect t="61584"/>
          <a:stretch/>
        </p:blipFill>
        <p:spPr>
          <a:xfrm>
            <a:off x="2577470" y="3509402"/>
            <a:ext cx="6431063" cy="745942"/>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797"/>
        <p:cNvGrpSpPr/>
        <p:nvPr/>
      </p:nvGrpSpPr>
      <p:grpSpPr>
        <a:xfrm>
          <a:off x="0" y="0"/>
          <a:ext cx="0" cy="0"/>
          <a:chOff x="0" y="0"/>
          <a:chExt cx="0" cy="0"/>
        </a:xfrm>
      </p:grpSpPr>
      <p:sp>
        <p:nvSpPr>
          <p:cNvPr id="798" name="Google Shape;798;p8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Treinamento e otimização</a:t>
            </a:r>
            <a:endParaRPr/>
          </a:p>
        </p:txBody>
      </p:sp>
      <p:pic>
        <p:nvPicPr>
          <p:cNvPr id="5" name="Imagem 4">
            <a:extLst>
              <a:ext uri="{FF2B5EF4-FFF2-40B4-BE49-F238E27FC236}">
                <a16:creationId xmlns:a16="http://schemas.microsoft.com/office/drawing/2014/main" id="{84637F52-3A07-F7E2-8128-1C1BB85EC216}"/>
              </a:ext>
            </a:extLst>
          </p:cNvPr>
          <p:cNvPicPr>
            <a:picLocks noChangeAspect="1"/>
          </p:cNvPicPr>
          <p:nvPr/>
        </p:nvPicPr>
        <p:blipFill>
          <a:blip r:embed="rId3"/>
          <a:stretch>
            <a:fillRect/>
          </a:stretch>
        </p:blipFill>
        <p:spPr>
          <a:xfrm>
            <a:off x="840116" y="1320667"/>
            <a:ext cx="10513684" cy="5367003"/>
          </a:xfrm>
          <a:prstGeom prst="rect">
            <a:avLst/>
          </a:prstGeom>
        </p:spPr>
      </p:pic>
    </p:spTree>
    <p:extLst>
      <p:ext uri="{BB962C8B-B14F-4D97-AF65-F5344CB8AC3E}">
        <p14:creationId xmlns:p14="http://schemas.microsoft.com/office/powerpoint/2010/main" val="3272987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797"/>
        <p:cNvGrpSpPr/>
        <p:nvPr/>
      </p:nvGrpSpPr>
      <p:grpSpPr>
        <a:xfrm>
          <a:off x="0" y="0"/>
          <a:ext cx="0" cy="0"/>
          <a:chOff x="0" y="0"/>
          <a:chExt cx="0" cy="0"/>
        </a:xfrm>
      </p:grpSpPr>
      <p:sp>
        <p:nvSpPr>
          <p:cNvPr id="798" name="Google Shape;798;p8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Treinamento e otimização</a:t>
            </a:r>
            <a:endParaRPr/>
          </a:p>
        </p:txBody>
      </p:sp>
      <p:pic>
        <p:nvPicPr>
          <p:cNvPr id="3" name="Imagem 2">
            <a:extLst>
              <a:ext uri="{FF2B5EF4-FFF2-40B4-BE49-F238E27FC236}">
                <a16:creationId xmlns:a16="http://schemas.microsoft.com/office/drawing/2014/main" id="{F9F7D8ED-724E-89A7-F638-511BF8505626}"/>
              </a:ext>
            </a:extLst>
          </p:cNvPr>
          <p:cNvPicPr>
            <a:picLocks noChangeAspect="1"/>
          </p:cNvPicPr>
          <p:nvPr/>
        </p:nvPicPr>
        <p:blipFill>
          <a:blip r:embed="rId3"/>
          <a:stretch>
            <a:fillRect/>
          </a:stretch>
        </p:blipFill>
        <p:spPr>
          <a:xfrm>
            <a:off x="2237129" y="1690688"/>
            <a:ext cx="7717741" cy="3788709"/>
          </a:xfrm>
          <a:prstGeom prst="rect">
            <a:avLst/>
          </a:prstGeom>
        </p:spPr>
      </p:pic>
    </p:spTree>
    <p:extLst>
      <p:ext uri="{BB962C8B-B14F-4D97-AF65-F5344CB8AC3E}">
        <p14:creationId xmlns:p14="http://schemas.microsoft.com/office/powerpoint/2010/main" val="372765521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807"/>
        <p:cNvGrpSpPr/>
        <p:nvPr/>
      </p:nvGrpSpPr>
      <p:grpSpPr>
        <a:xfrm>
          <a:off x="0" y="0"/>
          <a:ext cx="0" cy="0"/>
          <a:chOff x="0" y="0"/>
          <a:chExt cx="0" cy="0"/>
        </a:xfrm>
      </p:grpSpPr>
      <p:sp>
        <p:nvSpPr>
          <p:cNvPr id="808" name="Google Shape;808;p8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Treinamento e otimização</a:t>
            </a:r>
            <a:endParaRPr/>
          </a:p>
        </p:txBody>
      </p:sp>
      <p:sp>
        <p:nvSpPr>
          <p:cNvPr id="809" name="Google Shape;809;p82"/>
          <p:cNvSpPr txBox="1"/>
          <p:nvPr/>
        </p:nvSpPr>
        <p:spPr>
          <a:xfrm>
            <a:off x="838200" y="1708151"/>
            <a:ext cx="10515600" cy="4351338"/>
          </a:xfrm>
          <a:prstGeom prst="rect">
            <a:avLst/>
          </a:prstGeom>
          <a:noFill/>
          <a:ln>
            <a:noFill/>
          </a:ln>
        </p:spPr>
        <p:txBody>
          <a:bodyPr spcFirstLastPara="1" wrap="square" lIns="91425" tIns="45700" rIns="91425" bIns="45700" anchor="t" anchorCtr="0">
            <a:normAutofit/>
          </a:bodyPr>
          <a:lstStyle/>
          <a:p>
            <a:pPr marL="0" marR="0" lvl="0" indent="0" algn="just" rtl="0">
              <a:lnSpc>
                <a:spcPct val="90000"/>
              </a:lnSpc>
              <a:spcBef>
                <a:spcPts val="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p:txBody>
      </p:sp>
      <p:sp>
        <p:nvSpPr>
          <p:cNvPr id="810" name="Google Shape;810;p82"/>
          <p:cNvSpPr txBox="1"/>
          <p:nvPr/>
        </p:nvSpPr>
        <p:spPr>
          <a:xfrm>
            <a:off x="533400" y="1367600"/>
            <a:ext cx="10515600" cy="4351338"/>
          </a:xfrm>
          <a:prstGeom prst="rect">
            <a:avLst/>
          </a:prstGeom>
          <a:noFill/>
          <a:ln>
            <a:noFill/>
          </a:ln>
        </p:spPr>
        <p:txBody>
          <a:bodyPr spcFirstLastPara="1" wrap="square" lIns="91425" tIns="45700" rIns="91425" bIns="45700" anchor="t" anchorCtr="0">
            <a:normAutofit/>
          </a:bodyPr>
          <a:lstStyle/>
          <a:p>
            <a:pPr marL="0" marR="0" lvl="0" indent="0" algn="just" rtl="0">
              <a:lnSpc>
                <a:spcPct val="90000"/>
              </a:lnSpc>
              <a:spcBef>
                <a:spcPts val="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a:p>
            <a:pPr marL="0" marR="0" lvl="0" indent="0" algn="just" rtl="0">
              <a:lnSpc>
                <a:spcPct val="90000"/>
              </a:lnSpc>
              <a:spcBef>
                <a:spcPts val="100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a:p>
            <a:pPr marL="0" marR="0" lvl="0" indent="0" algn="just" rtl="0">
              <a:lnSpc>
                <a:spcPct val="90000"/>
              </a:lnSpc>
              <a:spcBef>
                <a:spcPts val="100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p:txBody>
      </p:sp>
      <p:sp>
        <p:nvSpPr>
          <p:cNvPr id="811" name="Google Shape;811;p82"/>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0"/>
              </a:spcBef>
              <a:spcAft>
                <a:spcPts val="0"/>
              </a:spcAft>
              <a:buClr>
                <a:schemeClr val="dk1"/>
              </a:buClr>
              <a:buSzPts val="2800"/>
              <a:buNone/>
            </a:pPr>
            <a:r>
              <a:rPr lang="pt-BR"/>
              <a:t>As configurações que estão dentro do edge impulse podem todas ser modificadas no código bruto, dentro do edge impulse, apenas uma parte do arquivo train.py, é mostrada, não sei o porque. </a:t>
            </a:r>
            <a:endParaRPr/>
          </a:p>
          <a:p>
            <a:pPr marL="0" lvl="0" indent="0" algn="just" rtl="0">
              <a:lnSpc>
                <a:spcPct val="90000"/>
              </a:lnSpc>
              <a:spcBef>
                <a:spcPts val="1000"/>
              </a:spcBef>
              <a:spcAft>
                <a:spcPts val="0"/>
              </a:spcAft>
              <a:buClr>
                <a:schemeClr val="dk1"/>
              </a:buClr>
              <a:buSzPts val="2800"/>
              <a:buNone/>
            </a:pPr>
            <a:endParaRPr/>
          </a:p>
          <a:p>
            <a:pPr marL="0" lvl="0" indent="0" algn="just" rtl="0">
              <a:lnSpc>
                <a:spcPct val="90000"/>
              </a:lnSpc>
              <a:spcBef>
                <a:spcPts val="1000"/>
              </a:spcBef>
              <a:spcAft>
                <a:spcPts val="0"/>
              </a:spcAft>
              <a:buClr>
                <a:schemeClr val="dk1"/>
              </a:buClr>
              <a:buSzPts val="2800"/>
              <a:buNone/>
            </a:pPr>
            <a:r>
              <a:rPr lang="pt-BR"/>
              <a:t>Fora isso ao editar o bloco localmente, você veh todo o código, as dependências das bibliotecas, algumas informações são necessárias implementar e instalar através de ferramentas do próprio edge impulse, outras são open source, tensorflow, keras, numpy, matplotlib, enfim.</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p21"/>
          <p:cNvSpPr txBox="1">
            <a:spLocks noGrp="1"/>
          </p:cNvSpPr>
          <p:nvPr>
            <p:ph type="title"/>
          </p:nvPr>
        </p:nvSpPr>
        <p:spPr>
          <a:xfrm>
            <a:off x="838200" y="650500"/>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Modelo base - MobileNetV2</a:t>
            </a:r>
            <a:endParaRPr/>
          </a:p>
          <a:p>
            <a:pPr marL="0" lvl="0" indent="0" algn="l" rtl="0">
              <a:lnSpc>
                <a:spcPct val="90000"/>
              </a:lnSpc>
              <a:spcBef>
                <a:spcPts val="0"/>
              </a:spcBef>
              <a:spcAft>
                <a:spcPts val="0"/>
              </a:spcAft>
              <a:buClr>
                <a:schemeClr val="dk1"/>
              </a:buClr>
              <a:buSzPts val="4400"/>
              <a:buFont typeface="Calibri"/>
              <a:buNone/>
            </a:pPr>
            <a:endParaRPr/>
          </a:p>
        </p:txBody>
      </p:sp>
      <p:cxnSp>
        <p:nvCxnSpPr>
          <p:cNvPr id="232" name="Google Shape;232;p21"/>
          <p:cNvCxnSpPr>
            <a:stCxn id="233" idx="3"/>
            <a:endCxn id="234" idx="0"/>
          </p:cNvCxnSpPr>
          <p:nvPr/>
        </p:nvCxnSpPr>
        <p:spPr>
          <a:xfrm>
            <a:off x="1642300" y="3190900"/>
            <a:ext cx="408600" cy="0"/>
          </a:xfrm>
          <a:prstGeom prst="straightConnector1">
            <a:avLst/>
          </a:prstGeom>
          <a:noFill/>
          <a:ln w="28575" cap="flat" cmpd="sng">
            <a:solidFill>
              <a:schemeClr val="dk2"/>
            </a:solidFill>
            <a:prstDash val="solid"/>
            <a:round/>
            <a:headEnd type="none" w="med" len="med"/>
            <a:tailEnd type="triangle" w="med" len="med"/>
          </a:ln>
        </p:spPr>
      </p:cxnSp>
      <p:sp>
        <p:nvSpPr>
          <p:cNvPr id="234" name="Google Shape;234;p21"/>
          <p:cNvSpPr txBox="1"/>
          <p:nvPr/>
        </p:nvSpPr>
        <p:spPr>
          <a:xfrm rot="-5400000">
            <a:off x="1093150" y="2926150"/>
            <a:ext cx="2445000" cy="529500"/>
          </a:xfrm>
          <a:prstGeom prst="rect">
            <a:avLst/>
          </a:prstGeom>
          <a:solidFill>
            <a:srgbClr val="FF9900"/>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pt-BR" sz="2100">
                <a:solidFill>
                  <a:schemeClr val="dk1"/>
                </a:solidFill>
                <a:latin typeface="Calibri"/>
                <a:ea typeface="Calibri"/>
                <a:cs typeface="Calibri"/>
                <a:sym typeface="Calibri"/>
              </a:rPr>
              <a:t>Conv. Layre(s)</a:t>
            </a:r>
            <a:endParaRPr sz="2100">
              <a:solidFill>
                <a:schemeClr val="dk1"/>
              </a:solidFill>
              <a:latin typeface="Calibri"/>
              <a:ea typeface="Calibri"/>
              <a:cs typeface="Calibri"/>
              <a:sym typeface="Calibri"/>
            </a:endParaRPr>
          </a:p>
        </p:txBody>
      </p:sp>
      <p:sp>
        <p:nvSpPr>
          <p:cNvPr id="235" name="Google Shape;235;p21"/>
          <p:cNvSpPr txBox="1"/>
          <p:nvPr/>
        </p:nvSpPr>
        <p:spPr>
          <a:xfrm rot="-5400000">
            <a:off x="1957561" y="2829100"/>
            <a:ext cx="2445000" cy="739200"/>
          </a:xfrm>
          <a:prstGeom prst="rect">
            <a:avLst/>
          </a:prstGeom>
          <a:solidFill>
            <a:srgbClr val="4A86E8"/>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pt-BR" sz="2100" dirty="0">
                <a:solidFill>
                  <a:schemeClr val="dk1"/>
                </a:solidFill>
                <a:latin typeface="Calibri"/>
                <a:ea typeface="Calibri"/>
                <a:cs typeface="Calibri"/>
                <a:sym typeface="Calibri"/>
              </a:rPr>
              <a:t>Bottleneck residual block 1</a:t>
            </a:r>
            <a:endParaRPr sz="2100" dirty="0">
              <a:solidFill>
                <a:schemeClr val="dk1"/>
              </a:solidFill>
              <a:latin typeface="Calibri"/>
              <a:ea typeface="Calibri"/>
              <a:cs typeface="Calibri"/>
              <a:sym typeface="Calibri"/>
            </a:endParaRPr>
          </a:p>
        </p:txBody>
      </p:sp>
      <p:cxnSp>
        <p:nvCxnSpPr>
          <p:cNvPr id="236" name="Google Shape;236;p21"/>
          <p:cNvCxnSpPr>
            <a:stCxn id="234" idx="2"/>
            <a:endCxn id="235" idx="0"/>
          </p:cNvCxnSpPr>
          <p:nvPr/>
        </p:nvCxnSpPr>
        <p:spPr>
          <a:xfrm>
            <a:off x="2580400" y="3190900"/>
            <a:ext cx="230100" cy="7800"/>
          </a:xfrm>
          <a:prstGeom prst="straightConnector1">
            <a:avLst/>
          </a:prstGeom>
          <a:noFill/>
          <a:ln w="28575" cap="flat" cmpd="sng">
            <a:solidFill>
              <a:schemeClr val="dk2"/>
            </a:solidFill>
            <a:prstDash val="solid"/>
            <a:round/>
            <a:headEnd type="none" w="med" len="med"/>
            <a:tailEnd type="triangle" w="med" len="med"/>
          </a:ln>
        </p:spPr>
      </p:cxnSp>
      <p:sp>
        <p:nvSpPr>
          <p:cNvPr id="237" name="Google Shape;237;p21"/>
          <p:cNvSpPr txBox="1"/>
          <p:nvPr/>
        </p:nvSpPr>
        <p:spPr>
          <a:xfrm rot="-5400000">
            <a:off x="2895753" y="2829100"/>
            <a:ext cx="2445000" cy="739200"/>
          </a:xfrm>
          <a:prstGeom prst="rect">
            <a:avLst/>
          </a:prstGeom>
          <a:solidFill>
            <a:srgbClr val="4A86E8"/>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pt-BR" sz="2100" dirty="0">
                <a:solidFill>
                  <a:schemeClr val="dk1"/>
                </a:solidFill>
                <a:latin typeface="Calibri"/>
                <a:ea typeface="Calibri"/>
                <a:cs typeface="Calibri"/>
                <a:sym typeface="Calibri"/>
              </a:rPr>
              <a:t>Bottleneck residual block 2</a:t>
            </a:r>
            <a:endParaRPr sz="2100" dirty="0">
              <a:solidFill>
                <a:schemeClr val="dk1"/>
              </a:solidFill>
              <a:latin typeface="Calibri"/>
              <a:ea typeface="Calibri"/>
              <a:cs typeface="Calibri"/>
              <a:sym typeface="Calibri"/>
            </a:endParaRPr>
          </a:p>
        </p:txBody>
      </p:sp>
      <p:sp>
        <p:nvSpPr>
          <p:cNvPr id="238" name="Google Shape;238;p21"/>
          <p:cNvSpPr txBox="1"/>
          <p:nvPr/>
        </p:nvSpPr>
        <p:spPr>
          <a:xfrm rot="-5400000">
            <a:off x="3833946" y="2829100"/>
            <a:ext cx="2445000" cy="739200"/>
          </a:xfrm>
          <a:prstGeom prst="rect">
            <a:avLst/>
          </a:prstGeom>
          <a:solidFill>
            <a:srgbClr val="4A86E8"/>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pt-BR" sz="2100" dirty="0">
                <a:solidFill>
                  <a:schemeClr val="dk1"/>
                </a:solidFill>
                <a:latin typeface="Calibri"/>
                <a:ea typeface="Calibri"/>
                <a:cs typeface="Calibri"/>
                <a:sym typeface="Calibri"/>
              </a:rPr>
              <a:t>Bottleneck residual block 3</a:t>
            </a:r>
            <a:endParaRPr sz="2100" dirty="0">
              <a:solidFill>
                <a:schemeClr val="dk1"/>
              </a:solidFill>
              <a:latin typeface="Calibri"/>
              <a:ea typeface="Calibri"/>
              <a:cs typeface="Calibri"/>
              <a:sym typeface="Calibri"/>
            </a:endParaRPr>
          </a:p>
        </p:txBody>
      </p:sp>
      <p:cxnSp>
        <p:nvCxnSpPr>
          <p:cNvPr id="239" name="Google Shape;239;p21"/>
          <p:cNvCxnSpPr/>
          <p:nvPr/>
        </p:nvCxnSpPr>
        <p:spPr>
          <a:xfrm>
            <a:off x="3549650" y="3187000"/>
            <a:ext cx="230100" cy="7800"/>
          </a:xfrm>
          <a:prstGeom prst="straightConnector1">
            <a:avLst/>
          </a:prstGeom>
          <a:noFill/>
          <a:ln w="28575" cap="flat" cmpd="sng">
            <a:solidFill>
              <a:schemeClr val="dk2"/>
            </a:solidFill>
            <a:prstDash val="solid"/>
            <a:round/>
            <a:headEnd type="none" w="med" len="med"/>
            <a:tailEnd type="triangle" w="med" len="med"/>
          </a:ln>
        </p:spPr>
      </p:cxnSp>
      <p:cxnSp>
        <p:nvCxnSpPr>
          <p:cNvPr id="240" name="Google Shape;240;p21"/>
          <p:cNvCxnSpPr/>
          <p:nvPr/>
        </p:nvCxnSpPr>
        <p:spPr>
          <a:xfrm>
            <a:off x="4487850" y="3187000"/>
            <a:ext cx="230100" cy="7800"/>
          </a:xfrm>
          <a:prstGeom prst="straightConnector1">
            <a:avLst/>
          </a:prstGeom>
          <a:noFill/>
          <a:ln w="28575" cap="flat" cmpd="sng">
            <a:solidFill>
              <a:schemeClr val="dk2"/>
            </a:solidFill>
            <a:prstDash val="solid"/>
            <a:round/>
            <a:headEnd type="none" w="med" len="med"/>
            <a:tailEnd type="triangle" w="med" len="med"/>
          </a:ln>
        </p:spPr>
      </p:cxnSp>
      <p:sp>
        <p:nvSpPr>
          <p:cNvPr id="241" name="Google Shape;241;p21"/>
          <p:cNvSpPr txBox="1"/>
          <p:nvPr/>
        </p:nvSpPr>
        <p:spPr>
          <a:xfrm rot="-5400000">
            <a:off x="4772153" y="2829100"/>
            <a:ext cx="2445000" cy="739200"/>
          </a:xfrm>
          <a:prstGeom prst="rect">
            <a:avLst/>
          </a:prstGeom>
          <a:solidFill>
            <a:srgbClr val="4A86E8"/>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pt-BR" sz="2100" dirty="0">
                <a:solidFill>
                  <a:schemeClr val="dk1"/>
                </a:solidFill>
                <a:latin typeface="Calibri"/>
                <a:ea typeface="Calibri"/>
                <a:cs typeface="Calibri"/>
                <a:sym typeface="Calibri"/>
              </a:rPr>
              <a:t>Bottleneck residual block 4</a:t>
            </a:r>
            <a:endParaRPr sz="2100" dirty="0">
              <a:solidFill>
                <a:schemeClr val="dk1"/>
              </a:solidFill>
              <a:latin typeface="Calibri"/>
              <a:ea typeface="Calibri"/>
              <a:cs typeface="Calibri"/>
              <a:sym typeface="Calibri"/>
            </a:endParaRPr>
          </a:p>
        </p:txBody>
      </p:sp>
      <p:sp>
        <p:nvSpPr>
          <p:cNvPr id="242" name="Google Shape;242;p21"/>
          <p:cNvSpPr txBox="1"/>
          <p:nvPr/>
        </p:nvSpPr>
        <p:spPr>
          <a:xfrm rot="-5400000">
            <a:off x="6326621" y="2829100"/>
            <a:ext cx="2445000" cy="739200"/>
          </a:xfrm>
          <a:prstGeom prst="rect">
            <a:avLst/>
          </a:prstGeom>
          <a:solidFill>
            <a:srgbClr val="4A86E8"/>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pt-BR" sz="2100" dirty="0">
                <a:solidFill>
                  <a:schemeClr val="dk1"/>
                </a:solidFill>
                <a:latin typeface="Calibri"/>
                <a:ea typeface="Calibri"/>
                <a:cs typeface="Calibri"/>
                <a:sym typeface="Calibri"/>
              </a:rPr>
              <a:t>Bottleneck residual block 17</a:t>
            </a:r>
            <a:endParaRPr sz="2100" dirty="0">
              <a:solidFill>
                <a:schemeClr val="dk1"/>
              </a:solidFill>
              <a:latin typeface="Calibri"/>
              <a:ea typeface="Calibri"/>
              <a:cs typeface="Calibri"/>
              <a:sym typeface="Calibri"/>
            </a:endParaRPr>
          </a:p>
        </p:txBody>
      </p:sp>
      <p:cxnSp>
        <p:nvCxnSpPr>
          <p:cNvPr id="243" name="Google Shape;243;p21"/>
          <p:cNvCxnSpPr/>
          <p:nvPr/>
        </p:nvCxnSpPr>
        <p:spPr>
          <a:xfrm>
            <a:off x="5426050" y="3187000"/>
            <a:ext cx="230100" cy="7800"/>
          </a:xfrm>
          <a:prstGeom prst="straightConnector1">
            <a:avLst/>
          </a:prstGeom>
          <a:noFill/>
          <a:ln w="28575" cap="flat" cmpd="sng">
            <a:solidFill>
              <a:schemeClr val="dk2"/>
            </a:solidFill>
            <a:prstDash val="solid"/>
            <a:round/>
            <a:headEnd type="none" w="med" len="med"/>
            <a:tailEnd type="triangle" w="med" len="med"/>
          </a:ln>
        </p:spPr>
      </p:cxnSp>
      <p:sp>
        <p:nvSpPr>
          <p:cNvPr id="244" name="Google Shape;244;p21"/>
          <p:cNvSpPr txBox="1"/>
          <p:nvPr/>
        </p:nvSpPr>
        <p:spPr>
          <a:xfrm>
            <a:off x="6518325" y="2706625"/>
            <a:ext cx="661200" cy="407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3600">
                <a:solidFill>
                  <a:schemeClr val="dk1"/>
                </a:solidFill>
                <a:latin typeface="Calibri"/>
                <a:ea typeface="Calibri"/>
                <a:cs typeface="Calibri"/>
                <a:sym typeface="Calibri"/>
              </a:rPr>
              <a:t>…</a:t>
            </a:r>
            <a:endParaRPr sz="3600">
              <a:solidFill>
                <a:schemeClr val="dk1"/>
              </a:solidFill>
              <a:latin typeface="Calibri"/>
              <a:ea typeface="Calibri"/>
              <a:cs typeface="Calibri"/>
              <a:sym typeface="Calibri"/>
            </a:endParaRPr>
          </a:p>
        </p:txBody>
      </p:sp>
      <p:cxnSp>
        <p:nvCxnSpPr>
          <p:cNvPr id="245" name="Google Shape;245;p21"/>
          <p:cNvCxnSpPr/>
          <p:nvPr/>
        </p:nvCxnSpPr>
        <p:spPr>
          <a:xfrm>
            <a:off x="6364250" y="3194800"/>
            <a:ext cx="230100" cy="7800"/>
          </a:xfrm>
          <a:prstGeom prst="straightConnector1">
            <a:avLst/>
          </a:prstGeom>
          <a:noFill/>
          <a:ln w="28575" cap="flat" cmpd="sng">
            <a:solidFill>
              <a:schemeClr val="dk2"/>
            </a:solidFill>
            <a:prstDash val="solid"/>
            <a:round/>
            <a:headEnd type="none" w="med" len="med"/>
            <a:tailEnd type="triangle" w="med" len="med"/>
          </a:ln>
        </p:spPr>
      </p:cxnSp>
      <p:cxnSp>
        <p:nvCxnSpPr>
          <p:cNvPr id="246" name="Google Shape;246;p21"/>
          <p:cNvCxnSpPr/>
          <p:nvPr/>
        </p:nvCxnSpPr>
        <p:spPr>
          <a:xfrm>
            <a:off x="6949425" y="3194800"/>
            <a:ext cx="230100" cy="7800"/>
          </a:xfrm>
          <a:prstGeom prst="straightConnector1">
            <a:avLst/>
          </a:prstGeom>
          <a:noFill/>
          <a:ln w="28575" cap="flat" cmpd="sng">
            <a:solidFill>
              <a:schemeClr val="dk2"/>
            </a:solidFill>
            <a:prstDash val="solid"/>
            <a:round/>
            <a:headEnd type="none" w="med" len="med"/>
            <a:tailEnd type="triangle" w="med" len="med"/>
          </a:ln>
        </p:spPr>
      </p:cxnSp>
      <p:sp>
        <p:nvSpPr>
          <p:cNvPr id="247" name="Google Shape;247;p21"/>
          <p:cNvSpPr txBox="1"/>
          <p:nvPr/>
        </p:nvSpPr>
        <p:spPr>
          <a:xfrm rot="-5400000">
            <a:off x="7142500" y="2933950"/>
            <a:ext cx="2445000" cy="529500"/>
          </a:xfrm>
          <a:prstGeom prst="rect">
            <a:avLst/>
          </a:prstGeom>
          <a:solidFill>
            <a:srgbClr val="FF9900"/>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pt-BR" sz="2100">
                <a:solidFill>
                  <a:schemeClr val="dk1"/>
                </a:solidFill>
                <a:latin typeface="Calibri"/>
                <a:ea typeface="Calibri"/>
                <a:cs typeface="Calibri"/>
                <a:sym typeface="Calibri"/>
              </a:rPr>
              <a:t>Conv. Layer(s)</a:t>
            </a:r>
            <a:endParaRPr sz="2100">
              <a:solidFill>
                <a:schemeClr val="dk1"/>
              </a:solidFill>
              <a:latin typeface="Calibri"/>
              <a:ea typeface="Calibri"/>
              <a:cs typeface="Calibri"/>
              <a:sym typeface="Calibri"/>
            </a:endParaRPr>
          </a:p>
        </p:txBody>
      </p:sp>
      <p:cxnSp>
        <p:nvCxnSpPr>
          <p:cNvPr id="248" name="Google Shape;248;p21"/>
          <p:cNvCxnSpPr/>
          <p:nvPr/>
        </p:nvCxnSpPr>
        <p:spPr>
          <a:xfrm>
            <a:off x="7918725" y="3194800"/>
            <a:ext cx="230100" cy="7800"/>
          </a:xfrm>
          <a:prstGeom prst="straightConnector1">
            <a:avLst/>
          </a:prstGeom>
          <a:noFill/>
          <a:ln w="28575" cap="flat" cmpd="sng">
            <a:solidFill>
              <a:schemeClr val="dk2"/>
            </a:solidFill>
            <a:prstDash val="solid"/>
            <a:round/>
            <a:headEnd type="none" w="med" len="med"/>
            <a:tailEnd type="triangle" w="med" len="med"/>
          </a:ln>
        </p:spPr>
      </p:cxnSp>
      <p:cxnSp>
        <p:nvCxnSpPr>
          <p:cNvPr id="249" name="Google Shape;249;p21"/>
          <p:cNvCxnSpPr/>
          <p:nvPr/>
        </p:nvCxnSpPr>
        <p:spPr>
          <a:xfrm>
            <a:off x="8629750" y="3194800"/>
            <a:ext cx="230100" cy="7800"/>
          </a:xfrm>
          <a:prstGeom prst="straightConnector1">
            <a:avLst/>
          </a:prstGeom>
          <a:noFill/>
          <a:ln w="28575" cap="flat" cmpd="sng">
            <a:solidFill>
              <a:schemeClr val="dk2"/>
            </a:solidFill>
            <a:prstDash val="solid"/>
            <a:round/>
            <a:headEnd type="none" w="med" len="med"/>
            <a:tailEnd type="triangle" w="med" len="med"/>
          </a:ln>
        </p:spPr>
      </p:cxnSp>
      <p:sp>
        <p:nvSpPr>
          <p:cNvPr id="250" name="Google Shape;250;p21"/>
          <p:cNvSpPr txBox="1"/>
          <p:nvPr/>
        </p:nvSpPr>
        <p:spPr>
          <a:xfrm rot="-5400000">
            <a:off x="8035121" y="2829100"/>
            <a:ext cx="2445000" cy="739200"/>
          </a:xfrm>
          <a:prstGeom prst="rect">
            <a:avLst/>
          </a:prstGeom>
          <a:solidFill>
            <a:schemeClr val="accent6"/>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pt-BR" sz="2100">
                <a:solidFill>
                  <a:schemeClr val="dk1"/>
                </a:solidFill>
                <a:latin typeface="Calibri"/>
                <a:ea typeface="Calibri"/>
                <a:cs typeface="Calibri"/>
                <a:sym typeface="Calibri"/>
              </a:rPr>
              <a:t>Fully Connected Layer</a:t>
            </a:r>
            <a:endParaRPr sz="2100">
              <a:solidFill>
                <a:schemeClr val="dk1"/>
              </a:solidFill>
              <a:latin typeface="Calibri"/>
              <a:ea typeface="Calibri"/>
              <a:cs typeface="Calibri"/>
              <a:sym typeface="Calibri"/>
            </a:endParaRPr>
          </a:p>
        </p:txBody>
      </p:sp>
      <p:sp>
        <p:nvSpPr>
          <p:cNvPr id="251" name="Google Shape;251;p21"/>
          <p:cNvSpPr txBox="1"/>
          <p:nvPr/>
        </p:nvSpPr>
        <p:spPr>
          <a:xfrm rot="-5400000">
            <a:off x="8851000" y="2933950"/>
            <a:ext cx="2445000" cy="529500"/>
          </a:xfrm>
          <a:prstGeom prst="rect">
            <a:avLst/>
          </a:prstGeom>
          <a:solidFill>
            <a:srgbClr val="00FF00"/>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pt-BR" sz="2100">
                <a:solidFill>
                  <a:schemeClr val="dk1"/>
                </a:solidFill>
                <a:latin typeface="Calibri"/>
                <a:ea typeface="Calibri"/>
                <a:cs typeface="Calibri"/>
                <a:sym typeface="Calibri"/>
              </a:rPr>
              <a:t>Softmax</a:t>
            </a:r>
            <a:endParaRPr sz="2100">
              <a:solidFill>
                <a:schemeClr val="dk1"/>
              </a:solidFill>
              <a:latin typeface="Calibri"/>
              <a:ea typeface="Calibri"/>
              <a:cs typeface="Calibri"/>
              <a:sym typeface="Calibri"/>
            </a:endParaRPr>
          </a:p>
        </p:txBody>
      </p:sp>
      <p:cxnSp>
        <p:nvCxnSpPr>
          <p:cNvPr id="252" name="Google Shape;252;p21"/>
          <p:cNvCxnSpPr/>
          <p:nvPr/>
        </p:nvCxnSpPr>
        <p:spPr>
          <a:xfrm>
            <a:off x="9627225" y="3194800"/>
            <a:ext cx="230100" cy="7800"/>
          </a:xfrm>
          <a:prstGeom prst="straightConnector1">
            <a:avLst/>
          </a:prstGeom>
          <a:noFill/>
          <a:ln w="28575" cap="flat" cmpd="sng">
            <a:solidFill>
              <a:schemeClr val="dk2"/>
            </a:solidFill>
            <a:prstDash val="solid"/>
            <a:round/>
            <a:headEnd type="none" w="med" len="med"/>
            <a:tailEnd type="triangle" w="med" len="med"/>
          </a:ln>
        </p:spPr>
      </p:cxnSp>
      <p:cxnSp>
        <p:nvCxnSpPr>
          <p:cNvPr id="253" name="Google Shape;253;p21"/>
          <p:cNvCxnSpPr/>
          <p:nvPr/>
        </p:nvCxnSpPr>
        <p:spPr>
          <a:xfrm>
            <a:off x="10338250" y="3194800"/>
            <a:ext cx="230100" cy="7800"/>
          </a:xfrm>
          <a:prstGeom prst="straightConnector1">
            <a:avLst/>
          </a:prstGeom>
          <a:noFill/>
          <a:ln w="28575" cap="flat" cmpd="sng">
            <a:solidFill>
              <a:schemeClr val="dk2"/>
            </a:solidFill>
            <a:prstDash val="solid"/>
            <a:round/>
            <a:headEnd type="none" w="med" len="med"/>
            <a:tailEnd type="triangle" w="med" len="med"/>
          </a:ln>
        </p:spPr>
      </p:cxnSp>
      <p:sp>
        <p:nvSpPr>
          <p:cNvPr id="254" name="Google Shape;254;p21"/>
          <p:cNvSpPr txBox="1"/>
          <p:nvPr/>
        </p:nvSpPr>
        <p:spPr>
          <a:xfrm>
            <a:off x="10624700" y="2638000"/>
            <a:ext cx="1390500" cy="1267800"/>
          </a:xfrm>
          <a:prstGeom prst="rect">
            <a:avLst/>
          </a:prstGeom>
          <a:solidFill>
            <a:srgbClr val="EA9999"/>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pt-BR" sz="2000" b="1">
                <a:solidFill>
                  <a:schemeClr val="dk1"/>
                </a:solidFill>
                <a:latin typeface="Calibri"/>
                <a:ea typeface="Calibri"/>
                <a:cs typeface="Calibri"/>
                <a:sym typeface="Calibri"/>
              </a:rPr>
              <a:t>Class predictions for image</a:t>
            </a:r>
            <a:endParaRPr sz="2000" b="1">
              <a:solidFill>
                <a:schemeClr val="dk1"/>
              </a:solidFill>
              <a:latin typeface="Calibri"/>
              <a:ea typeface="Calibri"/>
              <a:cs typeface="Calibri"/>
              <a:sym typeface="Calibri"/>
            </a:endParaRPr>
          </a:p>
        </p:txBody>
      </p:sp>
      <p:pic>
        <p:nvPicPr>
          <p:cNvPr id="255" name="Google Shape;255;p21"/>
          <p:cNvPicPr preferRelativeResize="0"/>
          <p:nvPr/>
        </p:nvPicPr>
        <p:blipFill>
          <a:blip r:embed="rId3">
            <a:alphaModFix/>
          </a:blip>
          <a:stretch>
            <a:fillRect/>
          </a:stretch>
        </p:blipFill>
        <p:spPr>
          <a:xfrm>
            <a:off x="444400" y="2599100"/>
            <a:ext cx="1197850" cy="1199225"/>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816"/>
        <p:cNvGrpSpPr/>
        <p:nvPr/>
      </p:nvGrpSpPr>
      <p:grpSpPr>
        <a:xfrm>
          <a:off x="0" y="0"/>
          <a:ext cx="0" cy="0"/>
          <a:chOff x="0" y="0"/>
          <a:chExt cx="0" cy="0"/>
        </a:xfrm>
      </p:grpSpPr>
      <p:sp>
        <p:nvSpPr>
          <p:cNvPr id="817" name="Google Shape;817;p8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Treinamento e otimização</a:t>
            </a:r>
            <a:endParaRPr/>
          </a:p>
        </p:txBody>
      </p:sp>
      <p:sp>
        <p:nvSpPr>
          <p:cNvPr id="818" name="Google Shape;818;p83"/>
          <p:cNvSpPr txBox="1"/>
          <p:nvPr/>
        </p:nvSpPr>
        <p:spPr>
          <a:xfrm>
            <a:off x="838200" y="1708151"/>
            <a:ext cx="10515600" cy="4351338"/>
          </a:xfrm>
          <a:prstGeom prst="rect">
            <a:avLst/>
          </a:prstGeom>
          <a:noFill/>
          <a:ln>
            <a:noFill/>
          </a:ln>
        </p:spPr>
        <p:txBody>
          <a:bodyPr spcFirstLastPara="1" wrap="square" lIns="91425" tIns="45700" rIns="91425" bIns="45700" anchor="t" anchorCtr="0">
            <a:normAutofit/>
          </a:bodyPr>
          <a:lstStyle/>
          <a:p>
            <a:pPr marL="0" marR="0" lvl="0" indent="0" algn="just" rtl="0">
              <a:lnSpc>
                <a:spcPct val="90000"/>
              </a:lnSpc>
              <a:spcBef>
                <a:spcPts val="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p:txBody>
      </p:sp>
      <p:sp>
        <p:nvSpPr>
          <p:cNvPr id="819" name="Google Shape;819;p83"/>
          <p:cNvSpPr txBox="1"/>
          <p:nvPr/>
        </p:nvSpPr>
        <p:spPr>
          <a:xfrm>
            <a:off x="533400" y="1367600"/>
            <a:ext cx="10515600" cy="4351338"/>
          </a:xfrm>
          <a:prstGeom prst="rect">
            <a:avLst/>
          </a:prstGeom>
          <a:noFill/>
          <a:ln>
            <a:noFill/>
          </a:ln>
        </p:spPr>
        <p:txBody>
          <a:bodyPr spcFirstLastPara="1" wrap="square" lIns="91425" tIns="45700" rIns="91425" bIns="45700" anchor="t" anchorCtr="0">
            <a:normAutofit/>
          </a:bodyPr>
          <a:lstStyle/>
          <a:p>
            <a:pPr marL="0" marR="0" lvl="0" indent="0" algn="just" rtl="0">
              <a:lnSpc>
                <a:spcPct val="90000"/>
              </a:lnSpc>
              <a:spcBef>
                <a:spcPts val="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a:p>
            <a:pPr marL="0" marR="0" lvl="0" indent="0" algn="just" rtl="0">
              <a:lnSpc>
                <a:spcPct val="90000"/>
              </a:lnSpc>
              <a:spcBef>
                <a:spcPts val="100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a:p>
            <a:pPr marL="0" marR="0" lvl="0" indent="0" algn="just" rtl="0">
              <a:lnSpc>
                <a:spcPct val="90000"/>
              </a:lnSpc>
              <a:spcBef>
                <a:spcPts val="100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p:txBody>
      </p:sp>
      <p:sp>
        <p:nvSpPr>
          <p:cNvPr id="820" name="Google Shape;820;p8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0"/>
              </a:spcBef>
              <a:spcAft>
                <a:spcPts val="0"/>
              </a:spcAft>
              <a:buClr>
                <a:schemeClr val="dk1"/>
              </a:buClr>
              <a:buSzPts val="2800"/>
              <a:buNone/>
            </a:pPr>
            <a:r>
              <a:rPr lang="pt-BR"/>
              <a:t>Outro parâmetro configurável na interface do usuário no edge impulse, é a parte de utilizar já a quantização do seu modelo de float32 para int8, caso habilite este processo, irá demorar um pouco mais, caso contrário será mais rápido, depende também da quantidade de dados e de quantas épocas serão treinado seu modelo. </a:t>
            </a:r>
            <a:endParaRPr/>
          </a:p>
          <a:p>
            <a:pPr marL="0" lvl="0" indent="0" algn="just" rtl="0">
              <a:lnSpc>
                <a:spcPct val="90000"/>
              </a:lnSpc>
              <a:spcBef>
                <a:spcPts val="1000"/>
              </a:spcBef>
              <a:spcAft>
                <a:spcPts val="0"/>
              </a:spcAft>
              <a:buClr>
                <a:schemeClr val="dk1"/>
              </a:buClr>
              <a:buSzPts val="2800"/>
              <a:buNone/>
            </a:pPr>
            <a:endParaRPr/>
          </a:p>
          <a:p>
            <a:pPr marL="0" lvl="0" indent="0" algn="just" rtl="0">
              <a:lnSpc>
                <a:spcPct val="90000"/>
              </a:lnSpc>
              <a:spcBef>
                <a:spcPts val="1000"/>
              </a:spcBef>
              <a:spcAft>
                <a:spcPts val="0"/>
              </a:spcAft>
              <a:buClr>
                <a:schemeClr val="dk1"/>
              </a:buClr>
              <a:buSzPts val="2800"/>
              <a:buNone/>
            </a:pPr>
            <a:r>
              <a:rPr lang="pt-BR"/>
              <a:t>Isto tudo é possível ser visualizado no código principal, no arquivo train.py, através do arquivo baixado localmente.</a:t>
            </a:r>
            <a:endParaRPr/>
          </a:p>
          <a:p>
            <a:pPr marL="0" lvl="0" indent="0" algn="just" rtl="0">
              <a:lnSpc>
                <a:spcPct val="90000"/>
              </a:lnSpc>
              <a:spcBef>
                <a:spcPts val="1000"/>
              </a:spcBef>
              <a:spcAft>
                <a:spcPts val="0"/>
              </a:spcAft>
              <a:buClr>
                <a:schemeClr val="dk1"/>
              </a:buClr>
              <a:buSzPts val="2800"/>
              <a:buNone/>
            </a:pPr>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825"/>
        <p:cNvGrpSpPr/>
        <p:nvPr/>
      </p:nvGrpSpPr>
      <p:grpSpPr>
        <a:xfrm>
          <a:off x="0" y="0"/>
          <a:ext cx="0" cy="0"/>
          <a:chOff x="0" y="0"/>
          <a:chExt cx="0" cy="0"/>
        </a:xfrm>
      </p:grpSpPr>
      <p:sp>
        <p:nvSpPr>
          <p:cNvPr id="826" name="Google Shape;826;p8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Teste de Treinamento e otimização</a:t>
            </a:r>
            <a:endParaRPr/>
          </a:p>
        </p:txBody>
      </p:sp>
      <p:sp>
        <p:nvSpPr>
          <p:cNvPr id="827" name="Google Shape;827;p84"/>
          <p:cNvSpPr txBox="1"/>
          <p:nvPr/>
        </p:nvSpPr>
        <p:spPr>
          <a:xfrm>
            <a:off x="836911" y="1352134"/>
            <a:ext cx="10676860" cy="193899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2000">
                <a:solidFill>
                  <a:schemeClr val="dk1"/>
                </a:solidFill>
                <a:latin typeface="Calibri"/>
                <a:ea typeface="Calibri"/>
                <a:cs typeface="Calibri"/>
                <a:sym typeface="Calibri"/>
              </a:rPr>
              <a:t>Agora abaixo é mostrado uma lista de treinamentos com base de dados distintas, analisando do melhor ao pior resultado, obtido com modelo FOMO. De acordo com artigos e também manualmente testando através de base de dados que possuam características promissoras para aplicações utilizando FOMO.</a:t>
            </a:r>
            <a:endParaRPr/>
          </a:p>
          <a:p>
            <a:pPr marL="0" marR="0" lvl="0" indent="0" algn="l" rtl="0">
              <a:spcBef>
                <a:spcPts val="0"/>
              </a:spcBef>
              <a:spcAft>
                <a:spcPts val="0"/>
              </a:spcAft>
              <a:buNone/>
            </a:pPr>
            <a:endParaRPr sz="2000" b="1">
              <a:solidFill>
                <a:schemeClr val="dk1"/>
              </a:solidFill>
              <a:latin typeface="Calibri"/>
              <a:ea typeface="Calibri"/>
              <a:cs typeface="Calibri"/>
              <a:sym typeface="Calibri"/>
            </a:endParaRPr>
          </a:p>
          <a:p>
            <a:pPr marL="0" marR="0" lvl="0" indent="0" algn="l" rtl="0">
              <a:spcBef>
                <a:spcPts val="0"/>
              </a:spcBef>
              <a:spcAft>
                <a:spcPts val="0"/>
              </a:spcAft>
              <a:buNone/>
            </a:pPr>
            <a:endParaRPr sz="2000" b="1">
              <a:solidFill>
                <a:schemeClr val="dk1"/>
              </a:solidFill>
              <a:latin typeface="Calibri"/>
              <a:ea typeface="Calibri"/>
              <a:cs typeface="Calibri"/>
              <a:sym typeface="Calibri"/>
            </a:endParaRPr>
          </a:p>
        </p:txBody>
      </p:sp>
      <p:sp>
        <p:nvSpPr>
          <p:cNvPr id="828" name="Google Shape;828;p84"/>
          <p:cNvSpPr txBox="1"/>
          <p:nvPr/>
        </p:nvSpPr>
        <p:spPr>
          <a:xfrm>
            <a:off x="836911" y="2677697"/>
            <a:ext cx="5259089" cy="372409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1800" b="1">
                <a:solidFill>
                  <a:srgbClr val="000000"/>
                </a:solidFill>
                <a:latin typeface="Calibri"/>
                <a:ea typeface="Calibri"/>
                <a:cs typeface="Calibri"/>
                <a:sym typeface="Calibri"/>
              </a:rPr>
              <a:t>1° Treinamento</a:t>
            </a:r>
            <a:r>
              <a:rPr lang="pt-BR" sz="1800">
                <a:solidFill>
                  <a:srgbClr val="000000"/>
                </a:solidFill>
                <a:latin typeface="Calibri"/>
                <a:ea typeface="Calibri"/>
                <a:cs typeface="Calibri"/>
                <a:sym typeface="Calibri"/>
              </a:rPr>
              <a:t>: Base de dados coletada de forma manual, de objetos totalmente distintos, sendo café em uma xícara, e lâmpadas. 2 classes. </a:t>
            </a:r>
            <a:r>
              <a:rPr lang="pt-BR" sz="1800" b="1" u="sng">
                <a:solidFill>
                  <a:schemeClr val="hlink"/>
                </a:solidFill>
                <a:latin typeface="Calibri"/>
                <a:ea typeface="Calibri"/>
                <a:cs typeface="Calibri"/>
                <a:sym typeface="Calibri"/>
                <a:hlinkClick r:id="rId3"/>
              </a:rPr>
              <a:t>https://studio.edgeimpulse.com/public/366784/live</a:t>
            </a:r>
            <a:endParaRPr sz="2000">
              <a:solidFill>
                <a:schemeClr val="dk1"/>
              </a:solidFill>
              <a:latin typeface="Calibri"/>
              <a:ea typeface="Calibri"/>
              <a:cs typeface="Calibri"/>
              <a:sym typeface="Calibri"/>
            </a:endParaRPr>
          </a:p>
          <a:p>
            <a:pPr marL="0" marR="0" lvl="0" indent="0" algn="l" rtl="0">
              <a:spcBef>
                <a:spcPts val="0"/>
              </a:spcBef>
              <a:spcAft>
                <a:spcPts val="0"/>
              </a:spcAft>
              <a:buNone/>
            </a:pPr>
            <a:r>
              <a:rPr lang="pt-BR" sz="1800" b="1">
                <a:solidFill>
                  <a:srgbClr val="000000"/>
                </a:solidFill>
                <a:latin typeface="Calibri"/>
                <a:ea typeface="Calibri"/>
                <a:cs typeface="Calibri"/>
                <a:sym typeface="Calibri"/>
              </a:rPr>
              <a:t>2° Treinamento</a:t>
            </a:r>
            <a:r>
              <a:rPr lang="pt-BR" sz="1800">
                <a:solidFill>
                  <a:srgbClr val="000000"/>
                </a:solidFill>
                <a:latin typeface="Calibri"/>
                <a:ea typeface="Calibri"/>
                <a:cs typeface="Calibri"/>
                <a:sym typeface="Calibri"/>
              </a:rPr>
              <a:t>:</a:t>
            </a:r>
            <a:r>
              <a:rPr lang="pt-BR" sz="1800" b="1">
                <a:solidFill>
                  <a:srgbClr val="000000"/>
                </a:solidFill>
                <a:latin typeface="Calibri"/>
                <a:ea typeface="Calibri"/>
                <a:cs typeface="Calibri"/>
                <a:sym typeface="Calibri"/>
              </a:rPr>
              <a:t> </a:t>
            </a:r>
            <a:r>
              <a:rPr lang="pt-BR" sz="1800">
                <a:solidFill>
                  <a:srgbClr val="000000"/>
                </a:solidFill>
                <a:latin typeface="Calibri"/>
                <a:ea typeface="Calibri"/>
                <a:cs typeface="Calibri"/>
                <a:sym typeface="Calibri"/>
              </a:rPr>
              <a:t>Base de dados coletada referente a uma câmera de um espaço público, de um estacionamento de carros, onde estão vários carros. 1 classe. </a:t>
            </a:r>
            <a:r>
              <a:rPr lang="pt-BR" sz="1800" b="1" u="sng">
                <a:solidFill>
                  <a:schemeClr val="hlink"/>
                </a:solidFill>
                <a:latin typeface="Calibri"/>
                <a:ea typeface="Calibri"/>
                <a:cs typeface="Calibri"/>
                <a:sym typeface="Calibri"/>
                <a:hlinkClick r:id="rId4"/>
              </a:rPr>
              <a:t>https://studio.edgeimpulse.com/public/365391/live</a:t>
            </a:r>
            <a:endParaRPr sz="2000">
              <a:solidFill>
                <a:schemeClr val="dk1"/>
              </a:solidFill>
              <a:latin typeface="Calibri"/>
              <a:ea typeface="Calibri"/>
              <a:cs typeface="Calibri"/>
              <a:sym typeface="Calibri"/>
            </a:endParaRPr>
          </a:p>
          <a:p>
            <a:pPr marL="0" marR="0" lvl="0" indent="0" algn="l" rtl="0">
              <a:spcBef>
                <a:spcPts val="0"/>
              </a:spcBef>
              <a:spcAft>
                <a:spcPts val="0"/>
              </a:spcAft>
              <a:buNone/>
            </a:pPr>
            <a:r>
              <a:rPr lang="pt-BR" sz="1800" b="1">
                <a:solidFill>
                  <a:srgbClr val="000000"/>
                </a:solidFill>
                <a:latin typeface="Calibri"/>
                <a:ea typeface="Calibri"/>
                <a:cs typeface="Calibri"/>
                <a:sym typeface="Calibri"/>
              </a:rPr>
              <a:t>3° Treinamento: </a:t>
            </a:r>
            <a:r>
              <a:rPr lang="pt-BR" sz="1800">
                <a:solidFill>
                  <a:srgbClr val="000000"/>
                </a:solidFill>
                <a:latin typeface="Calibri"/>
                <a:ea typeface="Calibri"/>
                <a:cs typeface="Calibri"/>
                <a:sym typeface="Calibri"/>
              </a:rPr>
              <a:t>Base de dados de </a:t>
            </a:r>
            <a:r>
              <a:rPr lang="pt-BR" sz="1800" u="sng">
                <a:solidFill>
                  <a:schemeClr val="hlink"/>
                </a:solidFill>
                <a:latin typeface="Calibri"/>
                <a:ea typeface="Calibri"/>
                <a:cs typeface="Calibri"/>
                <a:sym typeface="Calibri"/>
                <a:hlinkClick r:id="rId5"/>
              </a:rPr>
              <a:t>células brancas</a:t>
            </a:r>
            <a:r>
              <a:rPr lang="pt-BR" sz="1800">
                <a:solidFill>
                  <a:srgbClr val="000000"/>
                </a:solidFill>
                <a:latin typeface="Calibri"/>
                <a:ea typeface="Calibri"/>
                <a:cs typeface="Calibri"/>
                <a:sym typeface="Calibri"/>
              </a:rPr>
              <a:t>, coletada do roboflow, catalogadas. 5 classes</a:t>
            </a:r>
            <a:r>
              <a:rPr lang="pt-BR" sz="1800" b="1">
                <a:solidFill>
                  <a:srgbClr val="000000"/>
                </a:solidFill>
                <a:latin typeface="Calibri"/>
                <a:ea typeface="Calibri"/>
                <a:cs typeface="Calibri"/>
                <a:sym typeface="Calibri"/>
              </a:rPr>
              <a:t>. </a:t>
            </a:r>
            <a:r>
              <a:rPr lang="pt-BR" sz="1800" b="1" u="sng">
                <a:solidFill>
                  <a:schemeClr val="hlink"/>
                </a:solidFill>
                <a:latin typeface="Calibri"/>
                <a:ea typeface="Calibri"/>
                <a:cs typeface="Calibri"/>
                <a:sym typeface="Calibri"/>
                <a:hlinkClick r:id="rId6"/>
              </a:rPr>
              <a:t>https://studio.edgeimpulse.com/public/365781/live</a:t>
            </a:r>
            <a:endParaRPr sz="2000">
              <a:solidFill>
                <a:schemeClr val="dk1"/>
              </a:solidFill>
              <a:latin typeface="Calibri"/>
              <a:ea typeface="Calibri"/>
              <a:cs typeface="Calibri"/>
              <a:sym typeface="Calibri"/>
            </a:endParaRPr>
          </a:p>
          <a:p>
            <a:pPr marL="0" marR="0" lvl="0" indent="0" algn="l" rtl="0">
              <a:spcBef>
                <a:spcPts val="0"/>
              </a:spcBef>
              <a:spcAft>
                <a:spcPts val="0"/>
              </a:spcAft>
              <a:buNone/>
            </a:pPr>
            <a:endParaRPr sz="2000" b="1">
              <a:solidFill>
                <a:schemeClr val="dk1"/>
              </a:solidFill>
              <a:latin typeface="Calibri"/>
              <a:ea typeface="Calibri"/>
              <a:cs typeface="Calibri"/>
              <a:sym typeface="Calibri"/>
            </a:endParaRPr>
          </a:p>
        </p:txBody>
      </p:sp>
      <p:sp>
        <p:nvSpPr>
          <p:cNvPr id="829" name="Google Shape;829;p84"/>
          <p:cNvSpPr txBox="1"/>
          <p:nvPr/>
        </p:nvSpPr>
        <p:spPr>
          <a:xfrm>
            <a:off x="6175341" y="2677697"/>
            <a:ext cx="5178459" cy="28931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1800" b="1">
                <a:solidFill>
                  <a:srgbClr val="000000"/>
                </a:solidFill>
                <a:latin typeface="Calibri"/>
                <a:ea typeface="Calibri"/>
                <a:cs typeface="Calibri"/>
                <a:sym typeface="Calibri"/>
              </a:rPr>
              <a:t>4° Treinamento: </a:t>
            </a:r>
            <a:r>
              <a:rPr lang="pt-BR" sz="1800">
                <a:solidFill>
                  <a:srgbClr val="000000"/>
                </a:solidFill>
                <a:latin typeface="Calibri"/>
                <a:ea typeface="Calibri"/>
                <a:cs typeface="Calibri"/>
                <a:sym typeface="Calibri"/>
              </a:rPr>
              <a:t>Base de dados de </a:t>
            </a:r>
            <a:r>
              <a:rPr lang="pt-BR" sz="1800" u="sng">
                <a:solidFill>
                  <a:schemeClr val="hlink"/>
                </a:solidFill>
                <a:latin typeface="Calibri"/>
                <a:ea typeface="Calibri"/>
                <a:cs typeface="Calibri"/>
                <a:sym typeface="Calibri"/>
                <a:hlinkClick r:id="rId7"/>
              </a:rPr>
              <a:t>gados</a:t>
            </a:r>
            <a:r>
              <a:rPr lang="pt-BR" sz="1800">
                <a:solidFill>
                  <a:srgbClr val="000000"/>
                </a:solidFill>
                <a:latin typeface="Calibri"/>
                <a:ea typeface="Calibri"/>
                <a:cs typeface="Calibri"/>
                <a:sym typeface="Calibri"/>
              </a:rPr>
              <a:t>, coletada do roboflow. 1 classe.</a:t>
            </a:r>
            <a:endParaRPr sz="2000">
              <a:solidFill>
                <a:schemeClr val="dk1"/>
              </a:solidFill>
              <a:latin typeface="Calibri"/>
              <a:ea typeface="Calibri"/>
              <a:cs typeface="Calibri"/>
              <a:sym typeface="Calibri"/>
            </a:endParaRPr>
          </a:p>
          <a:p>
            <a:pPr marL="0" marR="0" lvl="0" indent="0" algn="l" rtl="0">
              <a:spcBef>
                <a:spcPts val="0"/>
              </a:spcBef>
              <a:spcAft>
                <a:spcPts val="0"/>
              </a:spcAft>
              <a:buNone/>
            </a:pPr>
            <a:r>
              <a:rPr lang="pt-BR" sz="1800" b="1" u="sng">
                <a:solidFill>
                  <a:schemeClr val="hlink"/>
                </a:solidFill>
                <a:latin typeface="Calibri"/>
                <a:ea typeface="Calibri"/>
                <a:cs typeface="Calibri"/>
                <a:sym typeface="Calibri"/>
                <a:hlinkClick r:id="rId8"/>
              </a:rPr>
              <a:t>https://studio.edgeimpulse.com/public/365785/live</a:t>
            </a:r>
            <a:endParaRPr sz="2000">
              <a:solidFill>
                <a:schemeClr val="dk1"/>
              </a:solidFill>
              <a:latin typeface="Calibri"/>
              <a:ea typeface="Calibri"/>
              <a:cs typeface="Calibri"/>
              <a:sym typeface="Calibri"/>
            </a:endParaRPr>
          </a:p>
          <a:p>
            <a:pPr marL="0" marR="0" lvl="0" indent="0" algn="l" rtl="0">
              <a:spcBef>
                <a:spcPts val="0"/>
              </a:spcBef>
              <a:spcAft>
                <a:spcPts val="0"/>
              </a:spcAft>
              <a:buNone/>
            </a:pPr>
            <a:r>
              <a:rPr lang="pt-BR" sz="1800" b="1">
                <a:solidFill>
                  <a:srgbClr val="000000"/>
                </a:solidFill>
                <a:latin typeface="Calibri"/>
                <a:ea typeface="Calibri"/>
                <a:cs typeface="Calibri"/>
                <a:sym typeface="Calibri"/>
              </a:rPr>
              <a:t>5° Treinamento: </a:t>
            </a:r>
            <a:r>
              <a:rPr lang="pt-BR" sz="1800">
                <a:solidFill>
                  <a:srgbClr val="000000"/>
                </a:solidFill>
                <a:latin typeface="Calibri"/>
                <a:ea typeface="Calibri"/>
                <a:cs typeface="Calibri"/>
                <a:sym typeface="Calibri"/>
              </a:rPr>
              <a:t>Base de dados de </a:t>
            </a:r>
            <a:r>
              <a:rPr lang="pt-BR" sz="1800" u="sng">
                <a:solidFill>
                  <a:schemeClr val="hlink"/>
                </a:solidFill>
                <a:latin typeface="Calibri"/>
                <a:ea typeface="Calibri"/>
                <a:cs typeface="Calibri"/>
                <a:sym typeface="Calibri"/>
                <a:hlinkClick r:id="rId9"/>
              </a:rPr>
              <a:t>embarcações</a:t>
            </a:r>
            <a:r>
              <a:rPr lang="pt-BR" sz="1800">
                <a:solidFill>
                  <a:srgbClr val="000000"/>
                </a:solidFill>
                <a:latin typeface="Calibri"/>
                <a:ea typeface="Calibri"/>
                <a:cs typeface="Calibri"/>
                <a:sym typeface="Calibri"/>
              </a:rPr>
              <a:t>, coletada do roboflow, 10 classes.</a:t>
            </a:r>
            <a:endParaRPr sz="2000">
              <a:solidFill>
                <a:schemeClr val="dk1"/>
              </a:solidFill>
              <a:latin typeface="Calibri"/>
              <a:ea typeface="Calibri"/>
              <a:cs typeface="Calibri"/>
              <a:sym typeface="Calibri"/>
            </a:endParaRPr>
          </a:p>
          <a:p>
            <a:pPr marL="0" marR="0" lvl="0" indent="0" algn="l" rtl="0">
              <a:spcBef>
                <a:spcPts val="0"/>
              </a:spcBef>
              <a:spcAft>
                <a:spcPts val="0"/>
              </a:spcAft>
              <a:buNone/>
            </a:pPr>
            <a:r>
              <a:rPr lang="pt-BR" sz="1800" b="1" u="sng">
                <a:solidFill>
                  <a:schemeClr val="hlink"/>
                </a:solidFill>
                <a:latin typeface="Calibri"/>
                <a:ea typeface="Calibri"/>
                <a:cs typeface="Calibri"/>
                <a:sym typeface="Calibri"/>
                <a:hlinkClick r:id="rId10"/>
              </a:rPr>
              <a:t>https://studio.edgeimpulse.com/public/365782/live</a:t>
            </a:r>
            <a:endParaRPr sz="2000">
              <a:solidFill>
                <a:schemeClr val="dk1"/>
              </a:solidFill>
              <a:latin typeface="Calibri"/>
              <a:ea typeface="Calibri"/>
              <a:cs typeface="Calibri"/>
              <a:sym typeface="Calibri"/>
            </a:endParaRPr>
          </a:p>
          <a:p>
            <a:pPr marL="0" marR="0" lvl="0" indent="0" algn="l" rtl="0">
              <a:spcBef>
                <a:spcPts val="0"/>
              </a:spcBef>
              <a:spcAft>
                <a:spcPts val="0"/>
              </a:spcAft>
              <a:buNone/>
            </a:pPr>
            <a:r>
              <a:rPr lang="pt-BR" sz="1800" b="1">
                <a:solidFill>
                  <a:srgbClr val="000000"/>
                </a:solidFill>
                <a:latin typeface="Calibri"/>
                <a:ea typeface="Calibri"/>
                <a:cs typeface="Calibri"/>
                <a:sym typeface="Calibri"/>
              </a:rPr>
              <a:t>6° Treinamento: </a:t>
            </a:r>
            <a:r>
              <a:rPr lang="pt-BR" sz="1800">
                <a:solidFill>
                  <a:srgbClr val="000000"/>
                </a:solidFill>
                <a:latin typeface="Calibri"/>
                <a:ea typeface="Calibri"/>
                <a:cs typeface="Calibri"/>
                <a:sym typeface="Calibri"/>
              </a:rPr>
              <a:t>Base de dados coletadas do </a:t>
            </a:r>
            <a:r>
              <a:rPr lang="pt-BR" sz="1800" u="sng">
                <a:solidFill>
                  <a:schemeClr val="hlink"/>
                </a:solidFill>
                <a:latin typeface="Calibri"/>
                <a:ea typeface="Calibri"/>
                <a:cs typeface="Calibri"/>
                <a:sym typeface="Calibri"/>
                <a:hlinkClick r:id="rId11"/>
              </a:rPr>
              <a:t>kaggle</a:t>
            </a:r>
            <a:r>
              <a:rPr lang="pt-BR" sz="1800">
                <a:solidFill>
                  <a:srgbClr val="000000"/>
                </a:solidFill>
                <a:latin typeface="Calibri"/>
                <a:ea typeface="Calibri"/>
                <a:cs typeface="Calibri"/>
                <a:sym typeface="Calibri"/>
              </a:rPr>
              <a:t>. 3 classes. </a:t>
            </a:r>
            <a:r>
              <a:rPr lang="pt-BR" sz="1800" b="1" u="sng">
                <a:solidFill>
                  <a:schemeClr val="hlink"/>
                </a:solidFill>
                <a:latin typeface="Calibri"/>
                <a:ea typeface="Calibri"/>
                <a:cs typeface="Calibri"/>
                <a:sym typeface="Calibri"/>
                <a:hlinkClick r:id="rId12"/>
              </a:rPr>
              <a:t>https://studio.edgeimpulse.com/public/365455/live</a:t>
            </a:r>
            <a:endParaRPr sz="2000">
              <a:solidFill>
                <a:schemeClr val="dk1"/>
              </a:solidFill>
              <a:latin typeface="Calibri"/>
              <a:ea typeface="Calibri"/>
              <a:cs typeface="Calibri"/>
              <a:sym typeface="Calibri"/>
            </a:endParaRPr>
          </a:p>
          <a:p>
            <a:pPr marL="0" marR="0" lvl="0" indent="0" algn="l" rtl="0">
              <a:spcBef>
                <a:spcPts val="0"/>
              </a:spcBef>
              <a:spcAft>
                <a:spcPts val="0"/>
              </a:spcAft>
              <a:buNone/>
            </a:pPr>
            <a:endParaRPr sz="2000" b="1">
              <a:solidFill>
                <a:schemeClr val="dk1"/>
              </a:solidFill>
              <a:latin typeface="Calibri"/>
              <a:ea typeface="Calibri"/>
              <a:cs typeface="Calibri"/>
              <a:sym typeface="Calibri"/>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834"/>
        <p:cNvGrpSpPr/>
        <p:nvPr/>
      </p:nvGrpSpPr>
      <p:grpSpPr>
        <a:xfrm>
          <a:off x="0" y="0"/>
          <a:ext cx="0" cy="0"/>
          <a:chOff x="0" y="0"/>
          <a:chExt cx="0" cy="0"/>
        </a:xfrm>
      </p:grpSpPr>
      <p:sp>
        <p:nvSpPr>
          <p:cNvPr id="835" name="Google Shape;835;p8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Teste de Treinamento e otimização</a:t>
            </a:r>
            <a:endParaRPr/>
          </a:p>
        </p:txBody>
      </p:sp>
      <p:sp>
        <p:nvSpPr>
          <p:cNvPr id="836" name="Google Shape;836;p85"/>
          <p:cNvSpPr txBox="1"/>
          <p:nvPr/>
        </p:nvSpPr>
        <p:spPr>
          <a:xfrm>
            <a:off x="838200" y="1388825"/>
            <a:ext cx="8368573"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1800" b="1">
                <a:solidFill>
                  <a:schemeClr val="dk1"/>
                </a:solidFill>
                <a:latin typeface="Calibri"/>
                <a:ea typeface="Calibri"/>
                <a:cs typeface="Calibri"/>
                <a:sym typeface="Calibri"/>
              </a:rPr>
              <a:t>1° Treinamento – café e lâmpada </a:t>
            </a:r>
            <a:r>
              <a:rPr lang="pt-BR" sz="1800" b="1" u="sng">
                <a:solidFill>
                  <a:schemeClr val="hlink"/>
                </a:solidFill>
                <a:latin typeface="Calibri"/>
                <a:ea typeface="Calibri"/>
                <a:cs typeface="Calibri"/>
                <a:sym typeface="Calibri"/>
                <a:hlinkClick r:id="rId3"/>
              </a:rPr>
              <a:t>https://studio.edgeimpulse.com/public/366784/live</a:t>
            </a:r>
            <a:endParaRPr sz="1800" b="1">
              <a:solidFill>
                <a:schemeClr val="dk1"/>
              </a:solidFill>
              <a:latin typeface="Calibri"/>
              <a:ea typeface="Calibri"/>
              <a:cs typeface="Calibri"/>
              <a:sym typeface="Calibri"/>
            </a:endParaRPr>
          </a:p>
          <a:p>
            <a:pPr marL="0" marR="0" lvl="0" indent="0" algn="l" rtl="0">
              <a:spcBef>
                <a:spcPts val="0"/>
              </a:spcBef>
              <a:spcAft>
                <a:spcPts val="0"/>
              </a:spcAft>
              <a:buNone/>
            </a:pPr>
            <a:endParaRPr sz="1800" b="1">
              <a:solidFill>
                <a:schemeClr val="dk1"/>
              </a:solidFill>
              <a:latin typeface="Calibri"/>
              <a:ea typeface="Calibri"/>
              <a:cs typeface="Calibri"/>
              <a:sym typeface="Calibri"/>
            </a:endParaRPr>
          </a:p>
        </p:txBody>
      </p:sp>
      <p:sp>
        <p:nvSpPr>
          <p:cNvPr id="837" name="Google Shape;837;p85"/>
          <p:cNvSpPr txBox="1"/>
          <p:nvPr/>
        </p:nvSpPr>
        <p:spPr>
          <a:xfrm>
            <a:off x="2767004" y="1929701"/>
            <a:ext cx="140019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1800" b="1">
                <a:solidFill>
                  <a:schemeClr val="dk1"/>
                </a:solidFill>
                <a:latin typeface="Calibri"/>
                <a:ea typeface="Calibri"/>
                <a:cs typeface="Calibri"/>
                <a:sym typeface="Calibri"/>
              </a:rPr>
              <a:t>Treinamento</a:t>
            </a:r>
            <a:endParaRPr/>
          </a:p>
        </p:txBody>
      </p:sp>
      <p:sp>
        <p:nvSpPr>
          <p:cNvPr id="838" name="Google Shape;838;p85"/>
          <p:cNvSpPr txBox="1"/>
          <p:nvPr/>
        </p:nvSpPr>
        <p:spPr>
          <a:xfrm>
            <a:off x="8480232" y="1929701"/>
            <a:ext cx="216899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1800" b="1">
                <a:solidFill>
                  <a:schemeClr val="dk1"/>
                </a:solidFill>
                <a:latin typeface="Calibri"/>
                <a:ea typeface="Calibri"/>
                <a:cs typeface="Calibri"/>
                <a:sym typeface="Calibri"/>
              </a:rPr>
              <a:t>Teste -  confiança 0.5</a:t>
            </a:r>
            <a:endParaRPr/>
          </a:p>
        </p:txBody>
      </p:sp>
      <p:pic>
        <p:nvPicPr>
          <p:cNvPr id="839" name="Google Shape;839;p85"/>
          <p:cNvPicPr preferRelativeResize="0"/>
          <p:nvPr/>
        </p:nvPicPr>
        <p:blipFill rotWithShape="1">
          <a:blip r:embed="rId4">
            <a:alphaModFix/>
          </a:blip>
          <a:srcRect/>
          <a:stretch/>
        </p:blipFill>
        <p:spPr>
          <a:xfrm>
            <a:off x="1386946" y="2274169"/>
            <a:ext cx="4160308" cy="3156573"/>
          </a:xfrm>
          <a:prstGeom prst="rect">
            <a:avLst/>
          </a:prstGeom>
          <a:noFill/>
          <a:ln>
            <a:noFill/>
          </a:ln>
        </p:spPr>
      </p:pic>
      <p:pic>
        <p:nvPicPr>
          <p:cNvPr id="840" name="Google Shape;840;p85"/>
          <p:cNvPicPr preferRelativeResize="0"/>
          <p:nvPr/>
        </p:nvPicPr>
        <p:blipFill rotWithShape="1">
          <a:blip r:embed="rId5">
            <a:alphaModFix/>
          </a:blip>
          <a:srcRect b="15922"/>
          <a:stretch/>
        </p:blipFill>
        <p:spPr>
          <a:xfrm>
            <a:off x="7807120" y="2299033"/>
            <a:ext cx="3515216" cy="3131709"/>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844"/>
        <p:cNvGrpSpPr/>
        <p:nvPr/>
      </p:nvGrpSpPr>
      <p:grpSpPr>
        <a:xfrm>
          <a:off x="0" y="0"/>
          <a:ext cx="0" cy="0"/>
          <a:chOff x="0" y="0"/>
          <a:chExt cx="0" cy="0"/>
        </a:xfrm>
      </p:grpSpPr>
      <p:sp>
        <p:nvSpPr>
          <p:cNvPr id="845" name="Google Shape;845;p8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Teste de Treinamento e otimização</a:t>
            </a:r>
            <a:endParaRPr/>
          </a:p>
        </p:txBody>
      </p:sp>
      <p:sp>
        <p:nvSpPr>
          <p:cNvPr id="846" name="Google Shape;846;p86"/>
          <p:cNvSpPr txBox="1"/>
          <p:nvPr/>
        </p:nvSpPr>
        <p:spPr>
          <a:xfrm>
            <a:off x="838200" y="1388825"/>
            <a:ext cx="7506991"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1800" b="1">
                <a:solidFill>
                  <a:schemeClr val="dk1"/>
                </a:solidFill>
                <a:latin typeface="Calibri"/>
                <a:ea typeface="Calibri"/>
                <a:cs typeface="Calibri"/>
                <a:sym typeface="Calibri"/>
              </a:rPr>
              <a:t>2° Treinamento – carros </a:t>
            </a:r>
            <a:r>
              <a:rPr lang="pt-BR" sz="1800" b="1" u="sng">
                <a:solidFill>
                  <a:schemeClr val="hlink"/>
                </a:solidFill>
                <a:latin typeface="Calibri"/>
                <a:ea typeface="Calibri"/>
                <a:cs typeface="Calibri"/>
                <a:sym typeface="Calibri"/>
                <a:hlinkClick r:id="rId3"/>
              </a:rPr>
              <a:t>https://studio.edgeimpulse.com/public/366459/live</a:t>
            </a:r>
            <a:endParaRPr sz="1800" b="1">
              <a:solidFill>
                <a:schemeClr val="dk1"/>
              </a:solidFill>
              <a:latin typeface="Calibri"/>
              <a:ea typeface="Calibri"/>
              <a:cs typeface="Calibri"/>
              <a:sym typeface="Calibri"/>
            </a:endParaRPr>
          </a:p>
          <a:p>
            <a:pPr marL="0" marR="0" lvl="0" indent="0" algn="l" rtl="0">
              <a:spcBef>
                <a:spcPts val="0"/>
              </a:spcBef>
              <a:spcAft>
                <a:spcPts val="0"/>
              </a:spcAft>
              <a:buNone/>
            </a:pPr>
            <a:endParaRPr sz="1800" b="1">
              <a:solidFill>
                <a:schemeClr val="dk1"/>
              </a:solidFill>
              <a:latin typeface="Calibri"/>
              <a:ea typeface="Calibri"/>
              <a:cs typeface="Calibri"/>
              <a:sym typeface="Calibri"/>
            </a:endParaRPr>
          </a:p>
        </p:txBody>
      </p:sp>
      <p:sp>
        <p:nvSpPr>
          <p:cNvPr id="847" name="Google Shape;847;p86"/>
          <p:cNvSpPr txBox="1"/>
          <p:nvPr/>
        </p:nvSpPr>
        <p:spPr>
          <a:xfrm>
            <a:off x="2767004" y="1929701"/>
            <a:ext cx="140019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1800" b="1">
                <a:solidFill>
                  <a:schemeClr val="dk1"/>
                </a:solidFill>
                <a:latin typeface="Calibri"/>
                <a:ea typeface="Calibri"/>
                <a:cs typeface="Calibri"/>
                <a:sym typeface="Calibri"/>
              </a:rPr>
              <a:t>Treinamento</a:t>
            </a:r>
            <a:endParaRPr/>
          </a:p>
        </p:txBody>
      </p:sp>
      <p:sp>
        <p:nvSpPr>
          <p:cNvPr id="848" name="Google Shape;848;p86"/>
          <p:cNvSpPr txBox="1"/>
          <p:nvPr/>
        </p:nvSpPr>
        <p:spPr>
          <a:xfrm>
            <a:off x="8480232" y="1929701"/>
            <a:ext cx="216899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1800" b="1">
                <a:solidFill>
                  <a:schemeClr val="dk1"/>
                </a:solidFill>
                <a:latin typeface="Calibri"/>
                <a:ea typeface="Calibri"/>
                <a:cs typeface="Calibri"/>
                <a:sym typeface="Calibri"/>
              </a:rPr>
              <a:t>Teste -  confiança 0.5</a:t>
            </a:r>
            <a:endParaRPr/>
          </a:p>
        </p:txBody>
      </p:sp>
      <p:pic>
        <p:nvPicPr>
          <p:cNvPr id="849" name="Google Shape;849;p86"/>
          <p:cNvPicPr preferRelativeResize="0"/>
          <p:nvPr/>
        </p:nvPicPr>
        <p:blipFill rotWithShape="1">
          <a:blip r:embed="rId4">
            <a:alphaModFix/>
          </a:blip>
          <a:srcRect/>
          <a:stretch/>
        </p:blipFill>
        <p:spPr>
          <a:xfrm>
            <a:off x="1382897" y="2274169"/>
            <a:ext cx="4168406" cy="3049371"/>
          </a:xfrm>
          <a:prstGeom prst="rect">
            <a:avLst/>
          </a:prstGeom>
          <a:noFill/>
          <a:ln>
            <a:noFill/>
          </a:ln>
        </p:spPr>
      </p:pic>
      <p:pic>
        <p:nvPicPr>
          <p:cNvPr id="850" name="Google Shape;850;p86"/>
          <p:cNvPicPr preferRelativeResize="0"/>
          <p:nvPr/>
        </p:nvPicPr>
        <p:blipFill rotWithShape="1">
          <a:blip r:embed="rId5">
            <a:alphaModFix/>
          </a:blip>
          <a:srcRect b="15561"/>
          <a:stretch/>
        </p:blipFill>
        <p:spPr>
          <a:xfrm>
            <a:off x="8202463" y="2299033"/>
            <a:ext cx="2724530" cy="3024507"/>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854"/>
        <p:cNvGrpSpPr/>
        <p:nvPr/>
      </p:nvGrpSpPr>
      <p:grpSpPr>
        <a:xfrm>
          <a:off x="0" y="0"/>
          <a:ext cx="0" cy="0"/>
          <a:chOff x="0" y="0"/>
          <a:chExt cx="0" cy="0"/>
        </a:xfrm>
      </p:grpSpPr>
      <p:sp>
        <p:nvSpPr>
          <p:cNvPr id="855" name="Google Shape;855;p8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Teste de Treinamento e otimização</a:t>
            </a:r>
            <a:endParaRPr/>
          </a:p>
        </p:txBody>
      </p:sp>
      <p:sp>
        <p:nvSpPr>
          <p:cNvPr id="856" name="Google Shape;856;p87"/>
          <p:cNvSpPr txBox="1"/>
          <p:nvPr/>
        </p:nvSpPr>
        <p:spPr>
          <a:xfrm>
            <a:off x="838200" y="1388825"/>
            <a:ext cx="8365560"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1800" b="1">
                <a:solidFill>
                  <a:schemeClr val="dk1"/>
                </a:solidFill>
                <a:latin typeface="Calibri"/>
                <a:ea typeface="Calibri"/>
                <a:cs typeface="Calibri"/>
                <a:sym typeface="Calibri"/>
              </a:rPr>
              <a:t>3° Treinamento – células brancas </a:t>
            </a:r>
            <a:r>
              <a:rPr lang="pt-BR" sz="1800" b="1" u="sng">
                <a:solidFill>
                  <a:schemeClr val="hlink"/>
                </a:solidFill>
                <a:latin typeface="Calibri"/>
                <a:ea typeface="Calibri"/>
                <a:cs typeface="Calibri"/>
                <a:sym typeface="Calibri"/>
                <a:hlinkClick r:id="rId3"/>
              </a:rPr>
              <a:t>https://studio.edgeimpulse.com/public/365781/live</a:t>
            </a:r>
            <a:endParaRPr sz="1800" b="1">
              <a:solidFill>
                <a:schemeClr val="dk1"/>
              </a:solidFill>
              <a:latin typeface="Calibri"/>
              <a:ea typeface="Calibri"/>
              <a:cs typeface="Calibri"/>
              <a:sym typeface="Calibri"/>
            </a:endParaRPr>
          </a:p>
          <a:p>
            <a:pPr marL="0" marR="0" lvl="0" indent="0" algn="l" rtl="0">
              <a:spcBef>
                <a:spcPts val="0"/>
              </a:spcBef>
              <a:spcAft>
                <a:spcPts val="0"/>
              </a:spcAft>
              <a:buNone/>
            </a:pPr>
            <a:endParaRPr sz="1800" b="1">
              <a:solidFill>
                <a:schemeClr val="dk1"/>
              </a:solidFill>
              <a:latin typeface="Calibri"/>
              <a:ea typeface="Calibri"/>
              <a:cs typeface="Calibri"/>
              <a:sym typeface="Calibri"/>
            </a:endParaRPr>
          </a:p>
        </p:txBody>
      </p:sp>
      <p:sp>
        <p:nvSpPr>
          <p:cNvPr id="857" name="Google Shape;857;p87"/>
          <p:cNvSpPr txBox="1"/>
          <p:nvPr/>
        </p:nvSpPr>
        <p:spPr>
          <a:xfrm>
            <a:off x="2767004" y="1929701"/>
            <a:ext cx="140019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1800" b="1">
                <a:solidFill>
                  <a:schemeClr val="dk1"/>
                </a:solidFill>
                <a:latin typeface="Calibri"/>
                <a:ea typeface="Calibri"/>
                <a:cs typeface="Calibri"/>
                <a:sym typeface="Calibri"/>
              </a:rPr>
              <a:t>Treinamento</a:t>
            </a:r>
            <a:endParaRPr/>
          </a:p>
        </p:txBody>
      </p:sp>
      <p:sp>
        <p:nvSpPr>
          <p:cNvPr id="858" name="Google Shape;858;p87"/>
          <p:cNvSpPr txBox="1"/>
          <p:nvPr/>
        </p:nvSpPr>
        <p:spPr>
          <a:xfrm>
            <a:off x="8480232" y="1929701"/>
            <a:ext cx="216899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1800" b="1">
                <a:solidFill>
                  <a:schemeClr val="dk1"/>
                </a:solidFill>
                <a:latin typeface="Calibri"/>
                <a:ea typeface="Calibri"/>
                <a:cs typeface="Calibri"/>
                <a:sym typeface="Calibri"/>
              </a:rPr>
              <a:t>Teste -  confiança 0.5</a:t>
            </a:r>
            <a:endParaRPr/>
          </a:p>
        </p:txBody>
      </p:sp>
      <p:pic>
        <p:nvPicPr>
          <p:cNvPr id="859" name="Google Shape;859;p87"/>
          <p:cNvPicPr preferRelativeResize="0"/>
          <p:nvPr/>
        </p:nvPicPr>
        <p:blipFill rotWithShape="1">
          <a:blip r:embed="rId4">
            <a:alphaModFix/>
          </a:blip>
          <a:srcRect/>
          <a:stretch/>
        </p:blipFill>
        <p:spPr>
          <a:xfrm>
            <a:off x="1380871" y="2274169"/>
            <a:ext cx="4172458" cy="3064911"/>
          </a:xfrm>
          <a:prstGeom prst="rect">
            <a:avLst/>
          </a:prstGeom>
          <a:noFill/>
          <a:ln>
            <a:noFill/>
          </a:ln>
        </p:spPr>
      </p:pic>
      <p:pic>
        <p:nvPicPr>
          <p:cNvPr id="860" name="Google Shape;860;p87"/>
          <p:cNvPicPr preferRelativeResize="0"/>
          <p:nvPr/>
        </p:nvPicPr>
        <p:blipFill rotWithShape="1">
          <a:blip r:embed="rId5">
            <a:alphaModFix/>
          </a:blip>
          <a:srcRect b="20429"/>
          <a:stretch/>
        </p:blipFill>
        <p:spPr>
          <a:xfrm>
            <a:off x="7878567" y="2299034"/>
            <a:ext cx="3372321" cy="3024506"/>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864"/>
        <p:cNvGrpSpPr/>
        <p:nvPr/>
      </p:nvGrpSpPr>
      <p:grpSpPr>
        <a:xfrm>
          <a:off x="0" y="0"/>
          <a:ext cx="0" cy="0"/>
          <a:chOff x="0" y="0"/>
          <a:chExt cx="0" cy="0"/>
        </a:xfrm>
      </p:grpSpPr>
      <p:sp>
        <p:nvSpPr>
          <p:cNvPr id="865" name="Google Shape;865;p8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Teste de Treinamento e otimização</a:t>
            </a:r>
            <a:endParaRPr/>
          </a:p>
        </p:txBody>
      </p:sp>
      <p:sp>
        <p:nvSpPr>
          <p:cNvPr id="866" name="Google Shape;866;p88"/>
          <p:cNvSpPr txBox="1"/>
          <p:nvPr/>
        </p:nvSpPr>
        <p:spPr>
          <a:xfrm>
            <a:off x="838200" y="1388825"/>
            <a:ext cx="7442294"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1800" b="1">
                <a:solidFill>
                  <a:schemeClr val="dk1"/>
                </a:solidFill>
                <a:latin typeface="Calibri"/>
                <a:ea typeface="Calibri"/>
                <a:cs typeface="Calibri"/>
                <a:sym typeface="Calibri"/>
              </a:rPr>
              <a:t>4° Treinamento – vacas </a:t>
            </a:r>
            <a:r>
              <a:rPr lang="pt-BR" sz="1800" b="1" u="sng">
                <a:solidFill>
                  <a:schemeClr val="hlink"/>
                </a:solidFill>
                <a:latin typeface="Calibri"/>
                <a:ea typeface="Calibri"/>
                <a:cs typeface="Calibri"/>
                <a:sym typeface="Calibri"/>
                <a:hlinkClick r:id="rId3"/>
              </a:rPr>
              <a:t>https://studio.edgeimpulse.com/public/365785/live</a:t>
            </a:r>
            <a:endParaRPr sz="1800" b="1">
              <a:solidFill>
                <a:schemeClr val="dk1"/>
              </a:solidFill>
              <a:latin typeface="Calibri"/>
              <a:ea typeface="Calibri"/>
              <a:cs typeface="Calibri"/>
              <a:sym typeface="Calibri"/>
            </a:endParaRPr>
          </a:p>
          <a:p>
            <a:pPr marL="0" marR="0" lvl="0" indent="0" algn="l" rtl="0">
              <a:spcBef>
                <a:spcPts val="0"/>
              </a:spcBef>
              <a:spcAft>
                <a:spcPts val="0"/>
              </a:spcAft>
              <a:buNone/>
            </a:pPr>
            <a:endParaRPr sz="1800" b="1">
              <a:solidFill>
                <a:schemeClr val="dk1"/>
              </a:solidFill>
              <a:latin typeface="Calibri"/>
              <a:ea typeface="Calibri"/>
              <a:cs typeface="Calibri"/>
              <a:sym typeface="Calibri"/>
            </a:endParaRPr>
          </a:p>
        </p:txBody>
      </p:sp>
      <p:sp>
        <p:nvSpPr>
          <p:cNvPr id="867" name="Google Shape;867;p88"/>
          <p:cNvSpPr txBox="1"/>
          <p:nvPr/>
        </p:nvSpPr>
        <p:spPr>
          <a:xfrm>
            <a:off x="2767004" y="1929701"/>
            <a:ext cx="140019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1800" b="1">
                <a:solidFill>
                  <a:schemeClr val="dk1"/>
                </a:solidFill>
                <a:latin typeface="Calibri"/>
                <a:ea typeface="Calibri"/>
                <a:cs typeface="Calibri"/>
                <a:sym typeface="Calibri"/>
              </a:rPr>
              <a:t>Treinamento</a:t>
            </a:r>
            <a:endParaRPr/>
          </a:p>
        </p:txBody>
      </p:sp>
      <p:sp>
        <p:nvSpPr>
          <p:cNvPr id="868" name="Google Shape;868;p88"/>
          <p:cNvSpPr txBox="1"/>
          <p:nvPr/>
        </p:nvSpPr>
        <p:spPr>
          <a:xfrm>
            <a:off x="8480232" y="1929701"/>
            <a:ext cx="216899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1800" b="1">
                <a:solidFill>
                  <a:schemeClr val="dk1"/>
                </a:solidFill>
                <a:latin typeface="Calibri"/>
                <a:ea typeface="Calibri"/>
                <a:cs typeface="Calibri"/>
                <a:sym typeface="Calibri"/>
              </a:rPr>
              <a:t>Teste -  confiança 0.5</a:t>
            </a:r>
            <a:endParaRPr/>
          </a:p>
        </p:txBody>
      </p:sp>
      <p:pic>
        <p:nvPicPr>
          <p:cNvPr id="869" name="Google Shape;869;p88"/>
          <p:cNvPicPr preferRelativeResize="0"/>
          <p:nvPr/>
        </p:nvPicPr>
        <p:blipFill rotWithShape="1">
          <a:blip r:embed="rId4">
            <a:alphaModFix/>
          </a:blip>
          <a:srcRect/>
          <a:stretch/>
        </p:blipFill>
        <p:spPr>
          <a:xfrm>
            <a:off x="1297995" y="2299033"/>
            <a:ext cx="4338210" cy="3131556"/>
          </a:xfrm>
          <a:prstGeom prst="rect">
            <a:avLst/>
          </a:prstGeom>
          <a:noFill/>
          <a:ln>
            <a:noFill/>
          </a:ln>
        </p:spPr>
      </p:pic>
      <p:pic>
        <p:nvPicPr>
          <p:cNvPr id="870" name="Google Shape;870;p88"/>
          <p:cNvPicPr preferRelativeResize="0"/>
          <p:nvPr/>
        </p:nvPicPr>
        <p:blipFill rotWithShape="1">
          <a:blip r:embed="rId5">
            <a:alphaModFix/>
          </a:blip>
          <a:srcRect b="29447"/>
          <a:stretch/>
        </p:blipFill>
        <p:spPr>
          <a:xfrm>
            <a:off x="7649936" y="2299033"/>
            <a:ext cx="3829584" cy="3024504"/>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875"/>
        <p:cNvGrpSpPr/>
        <p:nvPr/>
      </p:nvGrpSpPr>
      <p:grpSpPr>
        <a:xfrm>
          <a:off x="0" y="0"/>
          <a:ext cx="0" cy="0"/>
          <a:chOff x="0" y="0"/>
          <a:chExt cx="0" cy="0"/>
        </a:xfrm>
      </p:grpSpPr>
      <p:sp>
        <p:nvSpPr>
          <p:cNvPr id="876" name="Google Shape;876;p8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Teste de Treinamento e otimização</a:t>
            </a:r>
            <a:endParaRPr/>
          </a:p>
        </p:txBody>
      </p:sp>
      <p:sp>
        <p:nvSpPr>
          <p:cNvPr id="877" name="Google Shape;877;p89"/>
          <p:cNvSpPr txBox="1"/>
          <p:nvPr/>
        </p:nvSpPr>
        <p:spPr>
          <a:xfrm>
            <a:off x="838200" y="1388825"/>
            <a:ext cx="8175443" cy="9233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1800" b="1">
                <a:solidFill>
                  <a:schemeClr val="dk1"/>
                </a:solidFill>
                <a:latin typeface="Calibri"/>
                <a:ea typeface="Calibri"/>
                <a:cs typeface="Calibri"/>
                <a:sym typeface="Calibri"/>
              </a:rPr>
              <a:t>5° Treinamento – embarcações </a:t>
            </a:r>
            <a:r>
              <a:rPr lang="pt-BR" sz="1800" b="1" u="sng">
                <a:solidFill>
                  <a:schemeClr val="hlink"/>
                </a:solidFill>
                <a:latin typeface="Calibri"/>
                <a:ea typeface="Calibri"/>
                <a:cs typeface="Calibri"/>
                <a:sym typeface="Calibri"/>
                <a:hlinkClick r:id="rId3"/>
              </a:rPr>
              <a:t>https://studio.edgeimpulse.com/public/365782/live</a:t>
            </a:r>
            <a:endParaRPr sz="1800" b="1">
              <a:solidFill>
                <a:schemeClr val="dk1"/>
              </a:solidFill>
              <a:latin typeface="Calibri"/>
              <a:ea typeface="Calibri"/>
              <a:cs typeface="Calibri"/>
              <a:sym typeface="Calibri"/>
            </a:endParaRPr>
          </a:p>
          <a:p>
            <a:pPr marL="0" marR="0" lvl="0" indent="0" algn="l" rtl="0">
              <a:spcBef>
                <a:spcPts val="0"/>
              </a:spcBef>
              <a:spcAft>
                <a:spcPts val="0"/>
              </a:spcAft>
              <a:buNone/>
            </a:pPr>
            <a:endParaRPr sz="1800" b="1">
              <a:solidFill>
                <a:schemeClr val="dk1"/>
              </a:solidFill>
              <a:latin typeface="Calibri"/>
              <a:ea typeface="Calibri"/>
              <a:cs typeface="Calibri"/>
              <a:sym typeface="Calibri"/>
            </a:endParaRPr>
          </a:p>
          <a:p>
            <a:pPr marL="0" marR="0" lvl="0" indent="0" algn="l" rtl="0">
              <a:spcBef>
                <a:spcPts val="0"/>
              </a:spcBef>
              <a:spcAft>
                <a:spcPts val="0"/>
              </a:spcAft>
              <a:buNone/>
            </a:pPr>
            <a:endParaRPr sz="1800" b="1">
              <a:solidFill>
                <a:schemeClr val="dk1"/>
              </a:solidFill>
              <a:latin typeface="Calibri"/>
              <a:ea typeface="Calibri"/>
              <a:cs typeface="Calibri"/>
              <a:sym typeface="Calibri"/>
            </a:endParaRPr>
          </a:p>
        </p:txBody>
      </p:sp>
      <p:sp>
        <p:nvSpPr>
          <p:cNvPr id="878" name="Google Shape;878;p89"/>
          <p:cNvSpPr txBox="1"/>
          <p:nvPr/>
        </p:nvSpPr>
        <p:spPr>
          <a:xfrm>
            <a:off x="2767004" y="1929701"/>
            <a:ext cx="140019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1800" b="1">
                <a:solidFill>
                  <a:schemeClr val="dk1"/>
                </a:solidFill>
                <a:latin typeface="Calibri"/>
                <a:ea typeface="Calibri"/>
                <a:cs typeface="Calibri"/>
                <a:sym typeface="Calibri"/>
              </a:rPr>
              <a:t>Treinamento</a:t>
            </a:r>
            <a:endParaRPr/>
          </a:p>
        </p:txBody>
      </p:sp>
      <p:sp>
        <p:nvSpPr>
          <p:cNvPr id="879" name="Google Shape;879;p89"/>
          <p:cNvSpPr txBox="1"/>
          <p:nvPr/>
        </p:nvSpPr>
        <p:spPr>
          <a:xfrm>
            <a:off x="8480232" y="1929701"/>
            <a:ext cx="216899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1800" b="1">
                <a:solidFill>
                  <a:schemeClr val="dk1"/>
                </a:solidFill>
                <a:latin typeface="Calibri"/>
                <a:ea typeface="Calibri"/>
                <a:cs typeface="Calibri"/>
                <a:sym typeface="Calibri"/>
              </a:rPr>
              <a:t>Teste -  confiança 0.5</a:t>
            </a:r>
            <a:endParaRPr/>
          </a:p>
        </p:txBody>
      </p:sp>
      <p:pic>
        <p:nvPicPr>
          <p:cNvPr id="880" name="Google Shape;880;p89"/>
          <p:cNvPicPr preferRelativeResize="0"/>
          <p:nvPr/>
        </p:nvPicPr>
        <p:blipFill rotWithShape="1">
          <a:blip r:embed="rId4">
            <a:alphaModFix/>
          </a:blip>
          <a:srcRect/>
          <a:stretch/>
        </p:blipFill>
        <p:spPr>
          <a:xfrm>
            <a:off x="1590981" y="2312155"/>
            <a:ext cx="3752238" cy="3938608"/>
          </a:xfrm>
          <a:prstGeom prst="rect">
            <a:avLst/>
          </a:prstGeom>
          <a:noFill/>
          <a:ln>
            <a:noFill/>
          </a:ln>
        </p:spPr>
      </p:pic>
      <p:pic>
        <p:nvPicPr>
          <p:cNvPr id="881" name="Google Shape;881;p89"/>
          <p:cNvPicPr preferRelativeResize="0"/>
          <p:nvPr/>
        </p:nvPicPr>
        <p:blipFill rotWithShape="1">
          <a:blip r:embed="rId5">
            <a:alphaModFix/>
          </a:blip>
          <a:srcRect/>
          <a:stretch/>
        </p:blipFill>
        <p:spPr>
          <a:xfrm>
            <a:off x="7854968" y="2314224"/>
            <a:ext cx="3419520" cy="3381609"/>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886"/>
        <p:cNvGrpSpPr/>
        <p:nvPr/>
      </p:nvGrpSpPr>
      <p:grpSpPr>
        <a:xfrm>
          <a:off x="0" y="0"/>
          <a:ext cx="0" cy="0"/>
          <a:chOff x="0" y="0"/>
          <a:chExt cx="0" cy="0"/>
        </a:xfrm>
      </p:grpSpPr>
      <p:sp>
        <p:nvSpPr>
          <p:cNvPr id="887" name="Google Shape;887;p9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Teste de Treinamento e otimização</a:t>
            </a:r>
            <a:endParaRPr/>
          </a:p>
        </p:txBody>
      </p:sp>
      <p:sp>
        <p:nvSpPr>
          <p:cNvPr id="888" name="Google Shape;888;p90"/>
          <p:cNvSpPr txBox="1"/>
          <p:nvPr/>
        </p:nvSpPr>
        <p:spPr>
          <a:xfrm>
            <a:off x="838200" y="1388825"/>
            <a:ext cx="7435690" cy="120032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1800" b="1">
                <a:solidFill>
                  <a:schemeClr val="dk1"/>
                </a:solidFill>
                <a:latin typeface="Calibri"/>
                <a:ea typeface="Calibri"/>
                <a:cs typeface="Calibri"/>
                <a:sym typeface="Calibri"/>
              </a:rPr>
              <a:t>6° Treinamento – PCB’s </a:t>
            </a:r>
            <a:r>
              <a:rPr lang="pt-BR" sz="1800" b="1" u="sng">
                <a:solidFill>
                  <a:schemeClr val="hlink"/>
                </a:solidFill>
                <a:latin typeface="Calibri"/>
                <a:ea typeface="Calibri"/>
                <a:cs typeface="Calibri"/>
                <a:sym typeface="Calibri"/>
                <a:hlinkClick r:id="rId3"/>
              </a:rPr>
              <a:t>https://studio.edgeimpulse.com/public/365455/live</a:t>
            </a:r>
            <a:endParaRPr sz="1800" b="1">
              <a:solidFill>
                <a:schemeClr val="dk1"/>
              </a:solidFill>
              <a:latin typeface="Calibri"/>
              <a:ea typeface="Calibri"/>
              <a:cs typeface="Calibri"/>
              <a:sym typeface="Calibri"/>
            </a:endParaRPr>
          </a:p>
          <a:p>
            <a:pPr marL="0" marR="0" lvl="0" indent="0" algn="l" rtl="0">
              <a:spcBef>
                <a:spcPts val="0"/>
              </a:spcBef>
              <a:spcAft>
                <a:spcPts val="0"/>
              </a:spcAft>
              <a:buNone/>
            </a:pPr>
            <a:endParaRPr sz="1800" b="1">
              <a:solidFill>
                <a:schemeClr val="dk1"/>
              </a:solidFill>
              <a:latin typeface="Calibri"/>
              <a:ea typeface="Calibri"/>
              <a:cs typeface="Calibri"/>
              <a:sym typeface="Calibri"/>
            </a:endParaRPr>
          </a:p>
          <a:p>
            <a:pPr marL="0" marR="0" lvl="0" indent="0" algn="l" rtl="0">
              <a:spcBef>
                <a:spcPts val="0"/>
              </a:spcBef>
              <a:spcAft>
                <a:spcPts val="0"/>
              </a:spcAft>
              <a:buNone/>
            </a:pPr>
            <a:endParaRPr sz="1800" b="1">
              <a:solidFill>
                <a:schemeClr val="dk1"/>
              </a:solidFill>
              <a:latin typeface="Calibri"/>
              <a:ea typeface="Calibri"/>
              <a:cs typeface="Calibri"/>
              <a:sym typeface="Calibri"/>
            </a:endParaRPr>
          </a:p>
          <a:p>
            <a:pPr marL="0" marR="0" lvl="0" indent="0" algn="l" rtl="0">
              <a:spcBef>
                <a:spcPts val="0"/>
              </a:spcBef>
              <a:spcAft>
                <a:spcPts val="0"/>
              </a:spcAft>
              <a:buNone/>
            </a:pPr>
            <a:endParaRPr sz="1800" b="1">
              <a:solidFill>
                <a:schemeClr val="dk1"/>
              </a:solidFill>
              <a:latin typeface="Calibri"/>
              <a:ea typeface="Calibri"/>
              <a:cs typeface="Calibri"/>
              <a:sym typeface="Calibri"/>
            </a:endParaRPr>
          </a:p>
        </p:txBody>
      </p:sp>
      <p:sp>
        <p:nvSpPr>
          <p:cNvPr id="889" name="Google Shape;889;p90"/>
          <p:cNvSpPr txBox="1"/>
          <p:nvPr/>
        </p:nvSpPr>
        <p:spPr>
          <a:xfrm>
            <a:off x="2767004" y="1929701"/>
            <a:ext cx="140019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1800" b="1">
                <a:solidFill>
                  <a:schemeClr val="dk1"/>
                </a:solidFill>
                <a:latin typeface="Calibri"/>
                <a:ea typeface="Calibri"/>
                <a:cs typeface="Calibri"/>
                <a:sym typeface="Calibri"/>
              </a:rPr>
              <a:t>Treinamento</a:t>
            </a:r>
            <a:endParaRPr/>
          </a:p>
        </p:txBody>
      </p:sp>
      <p:sp>
        <p:nvSpPr>
          <p:cNvPr id="890" name="Google Shape;890;p90"/>
          <p:cNvSpPr txBox="1"/>
          <p:nvPr/>
        </p:nvSpPr>
        <p:spPr>
          <a:xfrm>
            <a:off x="8480232" y="1929701"/>
            <a:ext cx="216899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1800" b="1">
                <a:solidFill>
                  <a:schemeClr val="dk1"/>
                </a:solidFill>
                <a:latin typeface="Calibri"/>
                <a:ea typeface="Calibri"/>
                <a:cs typeface="Calibri"/>
                <a:sym typeface="Calibri"/>
              </a:rPr>
              <a:t>Teste -  confiança 0.5</a:t>
            </a:r>
            <a:endParaRPr/>
          </a:p>
        </p:txBody>
      </p:sp>
      <p:pic>
        <p:nvPicPr>
          <p:cNvPr id="891" name="Google Shape;891;p90"/>
          <p:cNvPicPr preferRelativeResize="0"/>
          <p:nvPr/>
        </p:nvPicPr>
        <p:blipFill rotWithShape="1">
          <a:blip r:embed="rId4">
            <a:alphaModFix/>
          </a:blip>
          <a:srcRect/>
          <a:stretch/>
        </p:blipFill>
        <p:spPr>
          <a:xfrm>
            <a:off x="1337065" y="2299033"/>
            <a:ext cx="4260070" cy="3420752"/>
          </a:xfrm>
          <a:prstGeom prst="rect">
            <a:avLst/>
          </a:prstGeom>
          <a:noFill/>
          <a:ln>
            <a:noFill/>
          </a:ln>
        </p:spPr>
      </p:pic>
      <p:pic>
        <p:nvPicPr>
          <p:cNvPr id="892" name="Google Shape;892;p90"/>
          <p:cNvPicPr preferRelativeResize="0"/>
          <p:nvPr/>
        </p:nvPicPr>
        <p:blipFill rotWithShape="1">
          <a:blip r:embed="rId5">
            <a:alphaModFix/>
          </a:blip>
          <a:srcRect/>
          <a:stretch/>
        </p:blipFill>
        <p:spPr>
          <a:xfrm>
            <a:off x="7733074" y="2299033"/>
            <a:ext cx="3663307" cy="3329634"/>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897"/>
        <p:cNvGrpSpPr/>
        <p:nvPr/>
      </p:nvGrpSpPr>
      <p:grpSpPr>
        <a:xfrm>
          <a:off x="0" y="0"/>
          <a:ext cx="0" cy="0"/>
          <a:chOff x="0" y="0"/>
          <a:chExt cx="0" cy="0"/>
        </a:xfrm>
      </p:grpSpPr>
      <p:sp>
        <p:nvSpPr>
          <p:cNvPr id="898" name="Google Shape;898;p9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Vantagens e desvantagens</a:t>
            </a:r>
            <a:endParaRPr/>
          </a:p>
        </p:txBody>
      </p:sp>
      <p:sp>
        <p:nvSpPr>
          <p:cNvPr id="899" name="Google Shape;899;p9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pt-BR" b="1"/>
              <a:t>Vantagens:  </a:t>
            </a:r>
            <a:endParaRPr/>
          </a:p>
          <a:p>
            <a:pPr marL="685800" lvl="1" indent="-228600" algn="l" rtl="0">
              <a:lnSpc>
                <a:spcPct val="90000"/>
              </a:lnSpc>
              <a:spcBef>
                <a:spcPts val="500"/>
              </a:spcBef>
              <a:spcAft>
                <a:spcPts val="0"/>
              </a:spcAft>
              <a:buClr>
                <a:schemeClr val="dk1"/>
              </a:buClr>
              <a:buSzPts val="2400"/>
              <a:buChar char="•"/>
            </a:pPr>
            <a:r>
              <a:rPr lang="pt-BR"/>
              <a:t>Contagem, rastreamento de objetos em tempo real em até 30 vezes menos poder de processamento e memória do que MobileNet SSD ou YOLOv5.</a:t>
            </a:r>
            <a:endParaRPr/>
          </a:p>
          <a:p>
            <a:pPr marL="685800" lvl="1" indent="-228600" algn="l" rtl="0">
              <a:lnSpc>
                <a:spcPct val="90000"/>
              </a:lnSpc>
              <a:spcBef>
                <a:spcPts val="500"/>
              </a:spcBef>
              <a:spcAft>
                <a:spcPts val="0"/>
              </a:spcAft>
              <a:buClr>
                <a:schemeClr val="dk1"/>
              </a:buClr>
              <a:buSzPts val="2400"/>
              <a:buChar char="•"/>
            </a:pPr>
            <a:r>
              <a:rPr lang="pt-BR"/>
              <a:t>Captura 60 frames por segundo em uma raspberry pi 4.</a:t>
            </a:r>
            <a:endParaRPr/>
          </a:p>
          <a:p>
            <a:pPr marL="685800" lvl="1" indent="-228600" algn="l" rtl="0">
              <a:lnSpc>
                <a:spcPct val="90000"/>
              </a:lnSpc>
              <a:spcBef>
                <a:spcPts val="500"/>
              </a:spcBef>
              <a:spcAft>
                <a:spcPts val="0"/>
              </a:spcAft>
              <a:buClr>
                <a:schemeClr val="dk1"/>
              </a:buClr>
              <a:buSzPts val="2400"/>
              <a:buChar char="•"/>
            </a:pPr>
            <a:r>
              <a:rPr lang="pt-BR"/>
              <a:t>Modelo enxuto, fácil implementações em diversas placas. Escalação desde os menores microcontroladores até gateways, servers com GPU.</a:t>
            </a:r>
            <a:endParaRPr/>
          </a:p>
          <a:p>
            <a:pPr marL="685800" lvl="1" indent="-228600" algn="l" rtl="0">
              <a:lnSpc>
                <a:spcPct val="90000"/>
              </a:lnSpc>
              <a:spcBef>
                <a:spcPts val="500"/>
              </a:spcBef>
              <a:spcAft>
                <a:spcPts val="0"/>
              </a:spcAft>
              <a:buClr>
                <a:schemeClr val="dk1"/>
              </a:buClr>
              <a:buSzPts val="2400"/>
              <a:buChar char="•"/>
            </a:pPr>
            <a:r>
              <a:rPr lang="pt-BR"/>
              <a:t>Processamento de memória flash e RAM muito baixo.</a:t>
            </a:r>
            <a:endParaRPr/>
          </a:p>
          <a:p>
            <a:pPr marL="685800" lvl="1" indent="-228600" algn="l" rtl="0">
              <a:lnSpc>
                <a:spcPct val="90000"/>
              </a:lnSpc>
              <a:spcBef>
                <a:spcPts val="500"/>
              </a:spcBef>
              <a:spcAft>
                <a:spcPts val="0"/>
              </a:spcAft>
              <a:buClr>
                <a:schemeClr val="dk1"/>
              </a:buClr>
              <a:buSzPts val="2400"/>
              <a:buChar char="•"/>
            </a:pPr>
            <a:r>
              <a:rPr lang="pt-BR"/>
              <a:t>Poucos parâmetros treináveis. O que fornece uma facilidade e rapidez ao treinar.</a:t>
            </a:r>
            <a:endParaRPr/>
          </a:p>
          <a:p>
            <a:pPr marL="685800" lvl="1" indent="-228600" algn="l" rtl="0">
              <a:lnSpc>
                <a:spcPct val="90000"/>
              </a:lnSpc>
              <a:spcBef>
                <a:spcPts val="500"/>
              </a:spcBef>
              <a:spcAft>
                <a:spcPts val="0"/>
              </a:spcAft>
              <a:buClr>
                <a:schemeClr val="dk1"/>
              </a:buClr>
              <a:buSzPts val="2400"/>
              <a:buChar char="•"/>
            </a:pPr>
            <a:r>
              <a:rPr lang="pt-BR"/>
              <a:t>Utiliza em média de de 200Kb RAM a 1M RAM. Depende dos dados.</a:t>
            </a:r>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904"/>
        <p:cNvGrpSpPr/>
        <p:nvPr/>
      </p:nvGrpSpPr>
      <p:grpSpPr>
        <a:xfrm>
          <a:off x="0" y="0"/>
          <a:ext cx="0" cy="0"/>
          <a:chOff x="0" y="0"/>
          <a:chExt cx="0" cy="0"/>
        </a:xfrm>
      </p:grpSpPr>
      <p:sp>
        <p:nvSpPr>
          <p:cNvPr id="905" name="Google Shape;905;p9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Vantagens e desvantagens</a:t>
            </a:r>
            <a:endParaRPr/>
          </a:p>
        </p:txBody>
      </p:sp>
      <p:sp>
        <p:nvSpPr>
          <p:cNvPr id="906" name="Google Shape;906;p92"/>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pt-BR" b="1"/>
              <a:t>Desvantagens:</a:t>
            </a:r>
            <a:endParaRPr/>
          </a:p>
          <a:p>
            <a:pPr marL="685800" lvl="1" indent="-228600" algn="l" rtl="0">
              <a:lnSpc>
                <a:spcPct val="90000"/>
              </a:lnSpc>
              <a:spcBef>
                <a:spcPts val="500"/>
              </a:spcBef>
              <a:spcAft>
                <a:spcPts val="0"/>
              </a:spcAft>
              <a:buClr>
                <a:schemeClr val="dk1"/>
              </a:buClr>
              <a:buSzPts val="2400"/>
              <a:buChar char="•"/>
            </a:pPr>
            <a:r>
              <a:rPr lang="pt-BR"/>
              <a:t>O FOMO não gera caixas delimitadoras, mas fornece a localização do objeto usando centroides.</a:t>
            </a:r>
            <a:endParaRPr/>
          </a:p>
          <a:p>
            <a:pPr marL="685800" lvl="1" indent="-228600" algn="l" rtl="0">
              <a:lnSpc>
                <a:spcPct val="90000"/>
              </a:lnSpc>
              <a:spcBef>
                <a:spcPts val="500"/>
              </a:spcBef>
              <a:spcAft>
                <a:spcPts val="0"/>
              </a:spcAft>
              <a:buClr>
                <a:schemeClr val="dk1"/>
              </a:buClr>
              <a:buSzPts val="2400"/>
              <a:buChar char="•"/>
            </a:pPr>
            <a:r>
              <a:rPr lang="pt-BR"/>
              <a:t>O FOMO funciona melhor se os objetos tiverem tamanhos semelhantes.</a:t>
            </a:r>
            <a:endParaRPr/>
          </a:p>
          <a:p>
            <a:pPr marL="685800" lvl="1" indent="-228600" algn="l" rtl="0">
              <a:lnSpc>
                <a:spcPct val="90000"/>
              </a:lnSpc>
              <a:spcBef>
                <a:spcPts val="500"/>
              </a:spcBef>
              <a:spcAft>
                <a:spcPts val="0"/>
              </a:spcAft>
              <a:buClr>
                <a:schemeClr val="dk1"/>
              </a:buClr>
              <a:buSzPts val="2400"/>
              <a:buChar char="•"/>
            </a:pPr>
            <a:r>
              <a:rPr lang="pt-BR"/>
              <a:t>Os objetos não devem estar muito próximos uns dos outros, embora isso possa ser otimizado aumentando a resolução de entrada da imagem.</a:t>
            </a:r>
            <a:endParaRPr/>
          </a:p>
          <a:p>
            <a:pPr marL="685800" lvl="1" indent="-228600" algn="l" rtl="0">
              <a:lnSpc>
                <a:spcPct val="90000"/>
              </a:lnSpc>
              <a:spcBef>
                <a:spcPts val="500"/>
              </a:spcBef>
              <a:spcAft>
                <a:spcPts val="0"/>
              </a:spcAft>
              <a:buClr>
                <a:schemeClr val="dk1"/>
              </a:buClr>
              <a:buSzPts val="2400"/>
              <a:buChar char="•"/>
            </a:pPr>
            <a:r>
              <a:rPr lang="pt-BR"/>
              <a:t>Redimensionamento dos dados é importante e recomendado que seja pequena a imagem, devido ao achatamento feito no modelo FOMO para não perder muitas características. Utilizando 96x96, ou seja, em uma câmera boa, com o tamanho maior de captura, a imagem ao utilizar FOMO, a imagem do vídeo ficará embaçada, pois o modelo faz um achatamento muito grande dividindo por 8 altura e largura da imagem.</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p22"/>
          <p:cNvSpPr txBox="1">
            <a:spLocks noGrp="1"/>
          </p:cNvSpPr>
          <p:nvPr>
            <p:ph type="title"/>
          </p:nvPr>
        </p:nvSpPr>
        <p:spPr>
          <a:xfrm>
            <a:off x="838200" y="534250"/>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dirty="0"/>
              <a:t>Arquitetura e Funcionamento - FOMO</a:t>
            </a:r>
            <a:endParaRPr dirty="0"/>
          </a:p>
          <a:p>
            <a:pPr marL="0" lvl="0" indent="0" algn="l" rtl="0">
              <a:lnSpc>
                <a:spcPct val="90000"/>
              </a:lnSpc>
              <a:spcBef>
                <a:spcPts val="0"/>
              </a:spcBef>
              <a:spcAft>
                <a:spcPts val="0"/>
              </a:spcAft>
              <a:buClr>
                <a:schemeClr val="dk1"/>
              </a:buClr>
              <a:buSzPts val="4400"/>
              <a:buFont typeface="Calibri"/>
              <a:buNone/>
            </a:pPr>
            <a:endParaRPr dirty="0"/>
          </a:p>
        </p:txBody>
      </p:sp>
      <p:pic>
        <p:nvPicPr>
          <p:cNvPr id="261" name="Google Shape;261;p22"/>
          <p:cNvPicPr preferRelativeResize="0"/>
          <p:nvPr/>
        </p:nvPicPr>
        <p:blipFill>
          <a:blip r:embed="rId3">
            <a:alphaModFix/>
          </a:blip>
          <a:stretch>
            <a:fillRect/>
          </a:stretch>
        </p:blipFill>
        <p:spPr>
          <a:xfrm>
            <a:off x="454225" y="2725475"/>
            <a:ext cx="1197850" cy="1199225"/>
          </a:xfrm>
          <a:prstGeom prst="rect">
            <a:avLst/>
          </a:prstGeom>
          <a:noFill/>
          <a:ln>
            <a:noFill/>
          </a:ln>
        </p:spPr>
      </p:pic>
      <p:cxnSp>
        <p:nvCxnSpPr>
          <p:cNvPr id="262" name="Google Shape;262;p22"/>
          <p:cNvCxnSpPr>
            <a:stCxn id="261" idx="3"/>
            <a:endCxn id="263" idx="0"/>
          </p:cNvCxnSpPr>
          <p:nvPr/>
        </p:nvCxnSpPr>
        <p:spPr>
          <a:xfrm rot="10800000" flipH="1">
            <a:off x="1652076" y="3317287"/>
            <a:ext cx="408600" cy="7800"/>
          </a:xfrm>
          <a:prstGeom prst="straightConnector1">
            <a:avLst/>
          </a:prstGeom>
          <a:noFill/>
          <a:ln w="28575" cap="flat" cmpd="sng">
            <a:solidFill>
              <a:schemeClr val="dk2"/>
            </a:solidFill>
            <a:prstDash val="solid"/>
            <a:round/>
            <a:headEnd type="none" w="med" len="med"/>
            <a:tailEnd type="triangle" w="med" len="med"/>
          </a:ln>
        </p:spPr>
      </p:cxnSp>
      <p:sp>
        <p:nvSpPr>
          <p:cNvPr id="263" name="Google Shape;263;p22"/>
          <p:cNvSpPr txBox="1"/>
          <p:nvPr/>
        </p:nvSpPr>
        <p:spPr>
          <a:xfrm rot="-5400000">
            <a:off x="1102975" y="3052525"/>
            <a:ext cx="2445000" cy="529500"/>
          </a:xfrm>
          <a:prstGeom prst="rect">
            <a:avLst/>
          </a:prstGeom>
          <a:solidFill>
            <a:srgbClr val="FF9900"/>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pt-BR" sz="2100">
                <a:solidFill>
                  <a:schemeClr val="dk1"/>
                </a:solidFill>
                <a:latin typeface="Calibri"/>
                <a:ea typeface="Calibri"/>
                <a:cs typeface="Calibri"/>
                <a:sym typeface="Calibri"/>
              </a:rPr>
              <a:t>Conv. Layre(s)</a:t>
            </a:r>
            <a:endParaRPr sz="2100">
              <a:solidFill>
                <a:schemeClr val="dk1"/>
              </a:solidFill>
              <a:latin typeface="Calibri"/>
              <a:ea typeface="Calibri"/>
              <a:cs typeface="Calibri"/>
              <a:sym typeface="Calibri"/>
            </a:endParaRPr>
          </a:p>
        </p:txBody>
      </p:sp>
      <p:sp>
        <p:nvSpPr>
          <p:cNvPr id="264" name="Google Shape;264;p22"/>
          <p:cNvSpPr txBox="1"/>
          <p:nvPr/>
        </p:nvSpPr>
        <p:spPr>
          <a:xfrm rot="-5400000">
            <a:off x="1967386" y="2955475"/>
            <a:ext cx="2445000" cy="739200"/>
          </a:xfrm>
          <a:prstGeom prst="rect">
            <a:avLst/>
          </a:prstGeom>
          <a:solidFill>
            <a:srgbClr val="4A86E8"/>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pt-BR" sz="2100" dirty="0">
                <a:solidFill>
                  <a:schemeClr val="dk1"/>
                </a:solidFill>
                <a:latin typeface="Calibri"/>
                <a:ea typeface="Calibri"/>
                <a:cs typeface="Calibri"/>
                <a:sym typeface="Calibri"/>
              </a:rPr>
              <a:t>Bottleneck residual block 1</a:t>
            </a:r>
            <a:endParaRPr sz="2100" dirty="0">
              <a:solidFill>
                <a:schemeClr val="dk1"/>
              </a:solidFill>
              <a:latin typeface="Calibri"/>
              <a:ea typeface="Calibri"/>
              <a:cs typeface="Calibri"/>
              <a:sym typeface="Calibri"/>
            </a:endParaRPr>
          </a:p>
        </p:txBody>
      </p:sp>
      <p:cxnSp>
        <p:nvCxnSpPr>
          <p:cNvPr id="265" name="Google Shape;265;p22"/>
          <p:cNvCxnSpPr>
            <a:stCxn id="263" idx="2"/>
            <a:endCxn id="264" idx="0"/>
          </p:cNvCxnSpPr>
          <p:nvPr/>
        </p:nvCxnSpPr>
        <p:spPr>
          <a:xfrm>
            <a:off x="2590225" y="3317275"/>
            <a:ext cx="230100" cy="7800"/>
          </a:xfrm>
          <a:prstGeom prst="straightConnector1">
            <a:avLst/>
          </a:prstGeom>
          <a:noFill/>
          <a:ln w="28575" cap="flat" cmpd="sng">
            <a:solidFill>
              <a:schemeClr val="dk2"/>
            </a:solidFill>
            <a:prstDash val="solid"/>
            <a:round/>
            <a:headEnd type="none" w="med" len="med"/>
            <a:tailEnd type="triangle" w="med" len="med"/>
          </a:ln>
        </p:spPr>
      </p:cxnSp>
      <p:sp>
        <p:nvSpPr>
          <p:cNvPr id="266" name="Google Shape;266;p22"/>
          <p:cNvSpPr txBox="1"/>
          <p:nvPr/>
        </p:nvSpPr>
        <p:spPr>
          <a:xfrm rot="-5400000">
            <a:off x="2905578" y="2955475"/>
            <a:ext cx="2445000" cy="739200"/>
          </a:xfrm>
          <a:prstGeom prst="rect">
            <a:avLst/>
          </a:prstGeom>
          <a:solidFill>
            <a:srgbClr val="4A86E8"/>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pt-BR" sz="2100" dirty="0">
                <a:solidFill>
                  <a:schemeClr val="dk1"/>
                </a:solidFill>
                <a:latin typeface="Calibri"/>
                <a:ea typeface="Calibri"/>
                <a:cs typeface="Calibri"/>
                <a:sym typeface="Calibri"/>
              </a:rPr>
              <a:t>Bottleneck residual block 2</a:t>
            </a:r>
            <a:endParaRPr sz="2100" dirty="0">
              <a:solidFill>
                <a:schemeClr val="dk1"/>
              </a:solidFill>
              <a:latin typeface="Calibri"/>
              <a:ea typeface="Calibri"/>
              <a:cs typeface="Calibri"/>
              <a:sym typeface="Calibri"/>
            </a:endParaRPr>
          </a:p>
        </p:txBody>
      </p:sp>
      <p:sp>
        <p:nvSpPr>
          <p:cNvPr id="267" name="Google Shape;267;p22"/>
          <p:cNvSpPr txBox="1"/>
          <p:nvPr/>
        </p:nvSpPr>
        <p:spPr>
          <a:xfrm rot="-5400000">
            <a:off x="3843771" y="2955475"/>
            <a:ext cx="2445000" cy="739200"/>
          </a:xfrm>
          <a:prstGeom prst="rect">
            <a:avLst/>
          </a:prstGeom>
          <a:solidFill>
            <a:srgbClr val="4A86E8"/>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pt-BR" sz="2100" dirty="0">
                <a:solidFill>
                  <a:schemeClr val="dk1"/>
                </a:solidFill>
                <a:latin typeface="Calibri"/>
                <a:ea typeface="Calibri"/>
                <a:cs typeface="Calibri"/>
                <a:sym typeface="Calibri"/>
              </a:rPr>
              <a:t>Bottleneck residual block 3 or 4 or 6</a:t>
            </a:r>
            <a:endParaRPr sz="2100" dirty="0">
              <a:solidFill>
                <a:schemeClr val="dk1"/>
              </a:solidFill>
              <a:latin typeface="Calibri"/>
              <a:ea typeface="Calibri"/>
              <a:cs typeface="Calibri"/>
              <a:sym typeface="Calibri"/>
            </a:endParaRPr>
          </a:p>
        </p:txBody>
      </p:sp>
      <p:cxnSp>
        <p:nvCxnSpPr>
          <p:cNvPr id="268" name="Google Shape;268;p22"/>
          <p:cNvCxnSpPr/>
          <p:nvPr/>
        </p:nvCxnSpPr>
        <p:spPr>
          <a:xfrm>
            <a:off x="3559475" y="3313375"/>
            <a:ext cx="230100" cy="7800"/>
          </a:xfrm>
          <a:prstGeom prst="straightConnector1">
            <a:avLst/>
          </a:prstGeom>
          <a:noFill/>
          <a:ln w="28575" cap="flat" cmpd="sng">
            <a:solidFill>
              <a:schemeClr val="dk2"/>
            </a:solidFill>
            <a:prstDash val="solid"/>
            <a:round/>
            <a:headEnd type="none" w="med" len="med"/>
            <a:tailEnd type="triangle" w="med" len="med"/>
          </a:ln>
        </p:spPr>
      </p:cxnSp>
      <p:cxnSp>
        <p:nvCxnSpPr>
          <p:cNvPr id="269" name="Google Shape;269;p22"/>
          <p:cNvCxnSpPr/>
          <p:nvPr/>
        </p:nvCxnSpPr>
        <p:spPr>
          <a:xfrm>
            <a:off x="4497675" y="3313375"/>
            <a:ext cx="230100" cy="7800"/>
          </a:xfrm>
          <a:prstGeom prst="straightConnector1">
            <a:avLst/>
          </a:prstGeom>
          <a:noFill/>
          <a:ln w="28575" cap="flat" cmpd="sng">
            <a:solidFill>
              <a:schemeClr val="dk2"/>
            </a:solidFill>
            <a:prstDash val="solid"/>
            <a:round/>
            <a:headEnd type="none" w="med" len="med"/>
            <a:tailEnd type="triangle" w="med" len="med"/>
          </a:ln>
        </p:spPr>
      </p:cxnSp>
      <p:cxnSp>
        <p:nvCxnSpPr>
          <p:cNvPr id="270" name="Google Shape;270;p22"/>
          <p:cNvCxnSpPr>
            <a:stCxn id="267" idx="2"/>
            <a:endCxn id="271" idx="0"/>
          </p:cNvCxnSpPr>
          <p:nvPr/>
        </p:nvCxnSpPr>
        <p:spPr>
          <a:xfrm rot="10800000" flipH="1">
            <a:off x="5435871" y="3317275"/>
            <a:ext cx="1587300" cy="7800"/>
          </a:xfrm>
          <a:prstGeom prst="straightConnector1">
            <a:avLst/>
          </a:prstGeom>
          <a:noFill/>
          <a:ln w="28575" cap="flat" cmpd="sng">
            <a:solidFill>
              <a:schemeClr val="dk2"/>
            </a:solidFill>
            <a:prstDash val="solid"/>
            <a:round/>
            <a:headEnd type="none" w="med" len="med"/>
            <a:tailEnd type="triangle" w="med" len="med"/>
          </a:ln>
        </p:spPr>
      </p:cxnSp>
      <p:cxnSp>
        <p:nvCxnSpPr>
          <p:cNvPr id="272" name="Google Shape;272;p22"/>
          <p:cNvCxnSpPr/>
          <p:nvPr/>
        </p:nvCxnSpPr>
        <p:spPr>
          <a:xfrm>
            <a:off x="7928550" y="3321175"/>
            <a:ext cx="230100" cy="7800"/>
          </a:xfrm>
          <a:prstGeom prst="straightConnector1">
            <a:avLst/>
          </a:prstGeom>
          <a:noFill/>
          <a:ln w="28575" cap="flat" cmpd="sng">
            <a:solidFill>
              <a:schemeClr val="dk2"/>
            </a:solidFill>
            <a:prstDash val="solid"/>
            <a:round/>
            <a:headEnd type="none" w="med" len="med"/>
            <a:tailEnd type="triangle" w="med" len="med"/>
          </a:ln>
        </p:spPr>
      </p:cxnSp>
      <p:cxnSp>
        <p:nvCxnSpPr>
          <p:cNvPr id="273" name="Google Shape;273;p22"/>
          <p:cNvCxnSpPr/>
          <p:nvPr/>
        </p:nvCxnSpPr>
        <p:spPr>
          <a:xfrm>
            <a:off x="8667738" y="3321175"/>
            <a:ext cx="230100" cy="7800"/>
          </a:xfrm>
          <a:prstGeom prst="straightConnector1">
            <a:avLst/>
          </a:prstGeom>
          <a:noFill/>
          <a:ln w="28575" cap="flat" cmpd="sng">
            <a:solidFill>
              <a:schemeClr val="dk2"/>
            </a:solidFill>
            <a:prstDash val="solid"/>
            <a:round/>
            <a:headEnd type="none" w="med" len="med"/>
            <a:tailEnd type="triangle" w="med" len="med"/>
          </a:ln>
        </p:spPr>
      </p:cxnSp>
      <p:sp>
        <p:nvSpPr>
          <p:cNvPr id="274" name="Google Shape;274;p22"/>
          <p:cNvSpPr txBox="1"/>
          <p:nvPr/>
        </p:nvSpPr>
        <p:spPr>
          <a:xfrm rot="-5400000">
            <a:off x="8044946" y="2955475"/>
            <a:ext cx="2445000" cy="739200"/>
          </a:xfrm>
          <a:prstGeom prst="rect">
            <a:avLst/>
          </a:prstGeom>
          <a:solidFill>
            <a:schemeClr val="accent6"/>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pt-BR" sz="2100">
                <a:solidFill>
                  <a:schemeClr val="dk1"/>
                </a:solidFill>
                <a:latin typeface="Calibri"/>
                <a:ea typeface="Calibri"/>
                <a:cs typeface="Calibri"/>
                <a:sym typeface="Calibri"/>
              </a:rPr>
              <a:t>Fully Connected Layer</a:t>
            </a:r>
            <a:endParaRPr sz="2100">
              <a:solidFill>
                <a:schemeClr val="dk1"/>
              </a:solidFill>
              <a:latin typeface="Calibri"/>
              <a:ea typeface="Calibri"/>
              <a:cs typeface="Calibri"/>
              <a:sym typeface="Calibri"/>
            </a:endParaRPr>
          </a:p>
        </p:txBody>
      </p:sp>
      <p:sp>
        <p:nvSpPr>
          <p:cNvPr id="275" name="Google Shape;275;p22"/>
          <p:cNvSpPr txBox="1"/>
          <p:nvPr/>
        </p:nvSpPr>
        <p:spPr>
          <a:xfrm rot="-5400000">
            <a:off x="8860825" y="3060325"/>
            <a:ext cx="2445000" cy="529500"/>
          </a:xfrm>
          <a:prstGeom prst="rect">
            <a:avLst/>
          </a:prstGeom>
          <a:solidFill>
            <a:srgbClr val="00FF00"/>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pt-BR" sz="2100">
                <a:solidFill>
                  <a:schemeClr val="dk1"/>
                </a:solidFill>
                <a:latin typeface="Calibri"/>
                <a:ea typeface="Calibri"/>
                <a:cs typeface="Calibri"/>
                <a:sym typeface="Calibri"/>
              </a:rPr>
              <a:t>Softmax</a:t>
            </a:r>
            <a:endParaRPr sz="2100">
              <a:solidFill>
                <a:schemeClr val="dk1"/>
              </a:solidFill>
              <a:latin typeface="Calibri"/>
              <a:ea typeface="Calibri"/>
              <a:cs typeface="Calibri"/>
              <a:sym typeface="Calibri"/>
            </a:endParaRPr>
          </a:p>
        </p:txBody>
      </p:sp>
      <p:cxnSp>
        <p:nvCxnSpPr>
          <p:cNvPr id="276" name="Google Shape;276;p22"/>
          <p:cNvCxnSpPr/>
          <p:nvPr/>
        </p:nvCxnSpPr>
        <p:spPr>
          <a:xfrm>
            <a:off x="9637050" y="3321175"/>
            <a:ext cx="230100" cy="7800"/>
          </a:xfrm>
          <a:prstGeom prst="straightConnector1">
            <a:avLst/>
          </a:prstGeom>
          <a:noFill/>
          <a:ln w="28575" cap="flat" cmpd="sng">
            <a:solidFill>
              <a:schemeClr val="dk2"/>
            </a:solidFill>
            <a:prstDash val="solid"/>
            <a:round/>
            <a:headEnd type="none" w="med" len="med"/>
            <a:tailEnd type="triangle" w="med" len="med"/>
          </a:ln>
        </p:spPr>
      </p:cxnSp>
      <p:cxnSp>
        <p:nvCxnSpPr>
          <p:cNvPr id="277" name="Google Shape;277;p22"/>
          <p:cNvCxnSpPr/>
          <p:nvPr/>
        </p:nvCxnSpPr>
        <p:spPr>
          <a:xfrm>
            <a:off x="10348075" y="3321175"/>
            <a:ext cx="230100" cy="7800"/>
          </a:xfrm>
          <a:prstGeom prst="straightConnector1">
            <a:avLst/>
          </a:prstGeom>
          <a:noFill/>
          <a:ln w="28575" cap="flat" cmpd="sng">
            <a:solidFill>
              <a:schemeClr val="dk2"/>
            </a:solidFill>
            <a:prstDash val="solid"/>
            <a:round/>
            <a:headEnd type="none" w="med" len="med"/>
            <a:tailEnd type="triangle" w="med" len="med"/>
          </a:ln>
        </p:spPr>
      </p:cxnSp>
      <p:sp>
        <p:nvSpPr>
          <p:cNvPr id="278" name="Google Shape;278;p22"/>
          <p:cNvSpPr txBox="1"/>
          <p:nvPr/>
        </p:nvSpPr>
        <p:spPr>
          <a:xfrm>
            <a:off x="10634525" y="2764375"/>
            <a:ext cx="1390500" cy="1267800"/>
          </a:xfrm>
          <a:prstGeom prst="rect">
            <a:avLst/>
          </a:prstGeom>
          <a:solidFill>
            <a:srgbClr val="EA9999"/>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pt-BR" sz="2000" b="1">
                <a:solidFill>
                  <a:schemeClr val="dk1"/>
                </a:solidFill>
                <a:latin typeface="Calibri"/>
                <a:ea typeface="Calibri"/>
                <a:cs typeface="Calibri"/>
                <a:sym typeface="Calibri"/>
              </a:rPr>
              <a:t>Class predictions for image</a:t>
            </a:r>
            <a:endParaRPr sz="2000" b="1">
              <a:solidFill>
                <a:schemeClr val="dk1"/>
              </a:solidFill>
              <a:latin typeface="Calibri"/>
              <a:ea typeface="Calibri"/>
              <a:cs typeface="Calibri"/>
              <a:sym typeface="Calibri"/>
            </a:endParaRPr>
          </a:p>
        </p:txBody>
      </p:sp>
      <p:sp>
        <p:nvSpPr>
          <p:cNvPr id="279" name="Google Shape;279;p22"/>
          <p:cNvSpPr txBox="1"/>
          <p:nvPr/>
        </p:nvSpPr>
        <p:spPr>
          <a:xfrm>
            <a:off x="461775" y="4032175"/>
            <a:ext cx="1221300" cy="538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2800">
                <a:solidFill>
                  <a:schemeClr val="dk1"/>
                </a:solidFill>
                <a:latin typeface="Calibri"/>
                <a:ea typeface="Calibri"/>
                <a:cs typeface="Calibri"/>
                <a:sym typeface="Calibri"/>
              </a:rPr>
              <a:t>96x96</a:t>
            </a:r>
            <a:endParaRPr sz="2800">
              <a:solidFill>
                <a:schemeClr val="dk1"/>
              </a:solidFill>
              <a:latin typeface="Calibri"/>
              <a:ea typeface="Calibri"/>
              <a:cs typeface="Calibri"/>
              <a:sym typeface="Calibri"/>
            </a:endParaRPr>
          </a:p>
        </p:txBody>
      </p:sp>
      <p:sp>
        <p:nvSpPr>
          <p:cNvPr id="280" name="Google Shape;280;p22"/>
          <p:cNvSpPr txBox="1"/>
          <p:nvPr/>
        </p:nvSpPr>
        <p:spPr>
          <a:xfrm>
            <a:off x="1659725" y="1222025"/>
            <a:ext cx="4029600" cy="72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2400">
                <a:solidFill>
                  <a:schemeClr val="dk1"/>
                </a:solidFill>
                <a:latin typeface="Calibri"/>
                <a:ea typeface="Calibri"/>
                <a:cs typeface="Calibri"/>
                <a:sym typeface="Calibri"/>
              </a:rPr>
              <a:t>Altura e largura são divididas por 8 (padrão)</a:t>
            </a:r>
            <a:endParaRPr sz="2400">
              <a:solidFill>
                <a:schemeClr val="dk1"/>
              </a:solidFill>
              <a:latin typeface="Calibri"/>
              <a:ea typeface="Calibri"/>
              <a:cs typeface="Calibri"/>
              <a:sym typeface="Calibri"/>
            </a:endParaRPr>
          </a:p>
        </p:txBody>
      </p:sp>
      <p:sp>
        <p:nvSpPr>
          <p:cNvPr id="281" name="Google Shape;281;p22"/>
          <p:cNvSpPr txBox="1"/>
          <p:nvPr/>
        </p:nvSpPr>
        <p:spPr>
          <a:xfrm>
            <a:off x="1415000" y="4686225"/>
            <a:ext cx="3644400" cy="72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2400">
                <a:solidFill>
                  <a:schemeClr val="dk1"/>
                </a:solidFill>
                <a:latin typeface="Calibri"/>
                <a:ea typeface="Calibri"/>
                <a:cs typeface="Calibri"/>
                <a:sym typeface="Calibri"/>
              </a:rPr>
              <a:t>Os pesos nos blocos residuais são pré treinados no ImageNet</a:t>
            </a:r>
            <a:endParaRPr sz="2400">
              <a:solidFill>
                <a:schemeClr val="dk1"/>
              </a:solidFill>
              <a:latin typeface="Calibri"/>
              <a:ea typeface="Calibri"/>
              <a:cs typeface="Calibri"/>
              <a:sym typeface="Calibri"/>
            </a:endParaRPr>
          </a:p>
        </p:txBody>
      </p:sp>
      <p:sp>
        <p:nvSpPr>
          <p:cNvPr id="282" name="Google Shape;282;p22"/>
          <p:cNvSpPr txBox="1"/>
          <p:nvPr/>
        </p:nvSpPr>
        <p:spPr>
          <a:xfrm>
            <a:off x="4891650" y="5640200"/>
            <a:ext cx="3405000" cy="72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1900" dirty="0">
                <a:solidFill>
                  <a:schemeClr val="dk1"/>
                </a:solidFill>
                <a:latin typeface="Calibri"/>
                <a:ea typeface="Calibri"/>
                <a:cs typeface="Calibri"/>
                <a:sym typeface="Calibri"/>
              </a:rPr>
              <a:t>mapas de características, (</a:t>
            </a:r>
            <a:r>
              <a:rPr lang="pt-BR" sz="1900" dirty="0" err="1">
                <a:solidFill>
                  <a:schemeClr val="dk1"/>
                </a:solidFill>
                <a:latin typeface="Calibri"/>
                <a:ea typeface="Calibri"/>
                <a:cs typeface="Calibri"/>
                <a:sym typeface="Calibri"/>
              </a:rPr>
              <a:t>heat</a:t>
            </a:r>
            <a:r>
              <a:rPr lang="pt-BR" sz="1900" dirty="0">
                <a:solidFill>
                  <a:schemeClr val="dk1"/>
                </a:solidFill>
                <a:latin typeface="Calibri"/>
                <a:ea typeface="Calibri"/>
                <a:cs typeface="Calibri"/>
                <a:sym typeface="Calibri"/>
              </a:rPr>
              <a:t> </a:t>
            </a:r>
            <a:r>
              <a:rPr lang="pt-BR" sz="1900" dirty="0" err="1">
                <a:solidFill>
                  <a:schemeClr val="dk1"/>
                </a:solidFill>
                <a:latin typeface="Calibri"/>
                <a:ea typeface="Calibri"/>
                <a:cs typeface="Calibri"/>
                <a:sym typeface="Calibri"/>
              </a:rPr>
              <a:t>map</a:t>
            </a:r>
            <a:r>
              <a:rPr lang="pt-BR" sz="1900" dirty="0">
                <a:solidFill>
                  <a:schemeClr val="dk1"/>
                </a:solidFill>
                <a:latin typeface="Calibri"/>
                <a:ea typeface="Calibri"/>
                <a:cs typeface="Calibri"/>
                <a:sym typeface="Calibri"/>
              </a:rPr>
              <a:t>, feature </a:t>
            </a:r>
            <a:r>
              <a:rPr lang="pt-BR" sz="1900" dirty="0" err="1">
                <a:solidFill>
                  <a:schemeClr val="dk1"/>
                </a:solidFill>
                <a:latin typeface="Calibri"/>
                <a:ea typeface="Calibri"/>
                <a:cs typeface="Calibri"/>
                <a:sym typeface="Calibri"/>
              </a:rPr>
              <a:t>map</a:t>
            </a:r>
            <a:r>
              <a:rPr lang="pt-BR" sz="1900" dirty="0">
                <a:solidFill>
                  <a:schemeClr val="dk1"/>
                </a:solidFill>
                <a:latin typeface="Calibri"/>
                <a:ea typeface="Calibri"/>
                <a:cs typeface="Calibri"/>
                <a:sym typeface="Calibri"/>
              </a:rPr>
              <a:t>) - 12x12</a:t>
            </a:r>
            <a:endParaRPr sz="1900" dirty="0">
              <a:solidFill>
                <a:schemeClr val="dk1"/>
              </a:solidFill>
              <a:latin typeface="Calibri"/>
              <a:ea typeface="Calibri"/>
              <a:cs typeface="Calibri"/>
              <a:sym typeface="Calibri"/>
            </a:endParaRPr>
          </a:p>
        </p:txBody>
      </p:sp>
      <p:sp>
        <p:nvSpPr>
          <p:cNvPr id="283" name="Google Shape;283;p22"/>
          <p:cNvSpPr txBox="1"/>
          <p:nvPr/>
        </p:nvSpPr>
        <p:spPr>
          <a:xfrm rot="-5400000">
            <a:off x="7092871" y="2955475"/>
            <a:ext cx="2445000" cy="739200"/>
          </a:xfrm>
          <a:prstGeom prst="rect">
            <a:avLst/>
          </a:prstGeom>
          <a:solidFill>
            <a:schemeClr val="accent6"/>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pt-BR" sz="2100">
                <a:solidFill>
                  <a:schemeClr val="dk1"/>
                </a:solidFill>
                <a:latin typeface="Calibri"/>
                <a:ea typeface="Calibri"/>
                <a:cs typeface="Calibri"/>
                <a:sym typeface="Calibri"/>
              </a:rPr>
              <a:t>Fully Connected Layer</a:t>
            </a:r>
            <a:endParaRPr sz="2100">
              <a:solidFill>
                <a:schemeClr val="dk1"/>
              </a:solidFill>
              <a:latin typeface="Calibri"/>
              <a:ea typeface="Calibri"/>
              <a:cs typeface="Calibri"/>
              <a:sym typeface="Calibri"/>
            </a:endParaRPr>
          </a:p>
        </p:txBody>
      </p:sp>
      <p:sp>
        <p:nvSpPr>
          <p:cNvPr id="271" name="Google Shape;271;p22"/>
          <p:cNvSpPr txBox="1"/>
          <p:nvPr/>
        </p:nvSpPr>
        <p:spPr>
          <a:xfrm rot="-5400000">
            <a:off x="6170296" y="2947663"/>
            <a:ext cx="2445000" cy="739200"/>
          </a:xfrm>
          <a:prstGeom prst="rect">
            <a:avLst/>
          </a:prstGeom>
          <a:solidFill>
            <a:schemeClr val="accent6"/>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pt-BR" sz="2100">
                <a:solidFill>
                  <a:schemeClr val="dk1"/>
                </a:solidFill>
                <a:latin typeface="Calibri"/>
                <a:ea typeface="Calibri"/>
                <a:cs typeface="Calibri"/>
                <a:sym typeface="Calibri"/>
              </a:rPr>
              <a:t>Fully Connected Layer</a:t>
            </a:r>
            <a:endParaRPr sz="2100">
              <a:solidFill>
                <a:schemeClr val="dk1"/>
              </a:solidFill>
              <a:latin typeface="Calibri"/>
              <a:ea typeface="Calibri"/>
              <a:cs typeface="Calibri"/>
              <a:sym typeface="Calibri"/>
            </a:endParaRPr>
          </a:p>
        </p:txBody>
      </p:sp>
      <p:cxnSp>
        <p:nvCxnSpPr>
          <p:cNvPr id="284" name="Google Shape;284;p22"/>
          <p:cNvCxnSpPr/>
          <p:nvPr/>
        </p:nvCxnSpPr>
        <p:spPr>
          <a:xfrm>
            <a:off x="7739938" y="3321175"/>
            <a:ext cx="230100" cy="7800"/>
          </a:xfrm>
          <a:prstGeom prst="straightConnector1">
            <a:avLst/>
          </a:prstGeom>
          <a:noFill/>
          <a:ln w="28575" cap="flat" cmpd="sng">
            <a:solidFill>
              <a:schemeClr val="dk2"/>
            </a:solidFill>
            <a:prstDash val="solid"/>
            <a:round/>
            <a:headEnd type="none" w="med" len="med"/>
            <a:tailEnd type="triangle" w="med" len="med"/>
          </a:ln>
        </p:spPr>
      </p:cxnSp>
      <p:sp>
        <p:nvSpPr>
          <p:cNvPr id="285" name="Google Shape;285;p22"/>
          <p:cNvSpPr txBox="1"/>
          <p:nvPr/>
        </p:nvSpPr>
        <p:spPr>
          <a:xfrm>
            <a:off x="7023200" y="1368475"/>
            <a:ext cx="3794700" cy="72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2300">
                <a:solidFill>
                  <a:schemeClr val="dk1"/>
                </a:solidFill>
                <a:latin typeface="Calibri"/>
                <a:ea typeface="Calibri"/>
                <a:cs typeface="Calibri"/>
                <a:sym typeface="Calibri"/>
              </a:rPr>
              <a:t>Convoluções com kernel 1x1</a:t>
            </a:r>
            <a:endParaRPr sz="2300">
              <a:solidFill>
                <a:schemeClr val="dk1"/>
              </a:solidFill>
              <a:latin typeface="Calibri"/>
              <a:ea typeface="Calibri"/>
              <a:cs typeface="Calibri"/>
              <a:sym typeface="Calibri"/>
            </a:endParaRPr>
          </a:p>
        </p:txBody>
      </p:sp>
      <p:pic>
        <p:nvPicPr>
          <p:cNvPr id="286" name="Google Shape;286;p22"/>
          <p:cNvPicPr preferRelativeResize="0"/>
          <p:nvPr/>
        </p:nvPicPr>
        <p:blipFill>
          <a:blip r:embed="rId4">
            <a:alphaModFix/>
          </a:blip>
          <a:stretch>
            <a:fillRect/>
          </a:stretch>
        </p:blipFill>
        <p:spPr>
          <a:xfrm rot="5400000">
            <a:off x="5542625" y="4270850"/>
            <a:ext cx="885075" cy="885075"/>
          </a:xfrm>
          <a:prstGeom prst="rect">
            <a:avLst/>
          </a:prstGeom>
          <a:noFill/>
          <a:ln w="9525" cap="flat" cmpd="sng">
            <a:solidFill>
              <a:schemeClr val="dk1"/>
            </a:solidFill>
            <a:prstDash val="solid"/>
            <a:round/>
            <a:headEnd type="none" w="sm" len="sm"/>
            <a:tailEnd type="none" w="sm" len="sm"/>
          </a:ln>
        </p:spPr>
      </p:pic>
      <p:pic>
        <p:nvPicPr>
          <p:cNvPr id="287" name="Google Shape;287;p22"/>
          <p:cNvPicPr preferRelativeResize="0"/>
          <p:nvPr/>
        </p:nvPicPr>
        <p:blipFill>
          <a:blip r:embed="rId4">
            <a:alphaModFix/>
          </a:blip>
          <a:stretch>
            <a:fillRect/>
          </a:stretch>
        </p:blipFill>
        <p:spPr>
          <a:xfrm rot="5400000">
            <a:off x="5695025" y="4423250"/>
            <a:ext cx="885075" cy="885075"/>
          </a:xfrm>
          <a:prstGeom prst="rect">
            <a:avLst/>
          </a:prstGeom>
          <a:noFill/>
          <a:ln w="9525" cap="flat" cmpd="sng">
            <a:solidFill>
              <a:schemeClr val="dk1"/>
            </a:solidFill>
            <a:prstDash val="solid"/>
            <a:round/>
            <a:headEnd type="none" w="sm" len="sm"/>
            <a:tailEnd type="none" w="sm" len="sm"/>
          </a:ln>
        </p:spPr>
      </p:pic>
      <p:pic>
        <p:nvPicPr>
          <p:cNvPr id="288" name="Google Shape;288;p22"/>
          <p:cNvPicPr preferRelativeResize="0"/>
          <p:nvPr/>
        </p:nvPicPr>
        <p:blipFill>
          <a:blip r:embed="rId4">
            <a:alphaModFix/>
          </a:blip>
          <a:stretch>
            <a:fillRect/>
          </a:stretch>
        </p:blipFill>
        <p:spPr>
          <a:xfrm rot="5400000">
            <a:off x="5847425" y="4575650"/>
            <a:ext cx="885075" cy="885075"/>
          </a:xfrm>
          <a:prstGeom prst="rect">
            <a:avLst/>
          </a:prstGeom>
          <a:noFill/>
          <a:ln w="9525" cap="flat" cmpd="sng">
            <a:solidFill>
              <a:schemeClr val="dk1"/>
            </a:solidFill>
            <a:prstDash val="solid"/>
            <a:round/>
            <a:headEnd type="none" w="sm" len="sm"/>
            <a:tailEnd type="none" w="sm" len="sm"/>
          </a:ln>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911"/>
        <p:cNvGrpSpPr/>
        <p:nvPr/>
      </p:nvGrpSpPr>
      <p:grpSpPr>
        <a:xfrm>
          <a:off x="0" y="0"/>
          <a:ext cx="0" cy="0"/>
          <a:chOff x="0" y="0"/>
          <a:chExt cx="0" cy="0"/>
        </a:xfrm>
      </p:grpSpPr>
      <p:sp>
        <p:nvSpPr>
          <p:cNvPr id="912" name="Google Shape;912;p93"/>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Vantagens e desvantagens</a:t>
            </a:r>
            <a:endParaRPr/>
          </a:p>
        </p:txBody>
      </p:sp>
      <p:sp>
        <p:nvSpPr>
          <p:cNvPr id="913" name="Google Shape;913;p93"/>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None/>
            </a:pPr>
            <a:r>
              <a:rPr lang="pt-BR" b="1"/>
              <a:t>As limitações do Fomo são:</a:t>
            </a:r>
            <a:endParaRPr b="1"/>
          </a:p>
          <a:p>
            <a:pPr marL="0" lvl="0" indent="0" algn="l" rtl="0">
              <a:lnSpc>
                <a:spcPct val="90000"/>
              </a:lnSpc>
              <a:spcBef>
                <a:spcPts val="0"/>
              </a:spcBef>
              <a:spcAft>
                <a:spcPts val="0"/>
              </a:spcAft>
              <a:buNone/>
            </a:pPr>
            <a:endParaRPr/>
          </a:p>
          <a:p>
            <a:pPr marL="457200" lvl="0" indent="-342900" algn="l" rtl="0">
              <a:lnSpc>
                <a:spcPct val="90000"/>
              </a:lnSpc>
              <a:spcBef>
                <a:spcPts val="0"/>
              </a:spcBef>
              <a:spcAft>
                <a:spcPts val="0"/>
              </a:spcAft>
              <a:buSzPts val="1800"/>
              <a:buChar char="•"/>
            </a:pPr>
            <a:r>
              <a:rPr lang="pt-BR"/>
              <a:t>cada célula tem seu próprio classificador;</a:t>
            </a:r>
            <a:endParaRPr/>
          </a:p>
          <a:p>
            <a:pPr marL="457200" lvl="0" indent="0" algn="l" rtl="0">
              <a:lnSpc>
                <a:spcPct val="90000"/>
              </a:lnSpc>
              <a:spcBef>
                <a:spcPts val="0"/>
              </a:spcBef>
              <a:spcAft>
                <a:spcPts val="0"/>
              </a:spcAft>
              <a:buNone/>
            </a:pPr>
            <a:endParaRPr/>
          </a:p>
          <a:p>
            <a:pPr marL="457200" lvl="0" indent="-342900" algn="l" rtl="0">
              <a:lnSpc>
                <a:spcPct val="90000"/>
              </a:lnSpc>
              <a:spcBef>
                <a:spcPts val="0"/>
              </a:spcBef>
              <a:spcAft>
                <a:spcPts val="0"/>
              </a:spcAft>
              <a:buSzPts val="1800"/>
              <a:buChar char="•"/>
            </a:pPr>
            <a:r>
              <a:rPr lang="pt-BR"/>
              <a:t>pequenos objetos podem ser perdidos;</a:t>
            </a:r>
            <a:endParaRPr/>
          </a:p>
          <a:p>
            <a:pPr marL="457200" lvl="0" indent="0" algn="l" rtl="0">
              <a:lnSpc>
                <a:spcPct val="90000"/>
              </a:lnSpc>
              <a:spcBef>
                <a:spcPts val="0"/>
              </a:spcBef>
              <a:spcAft>
                <a:spcPts val="0"/>
              </a:spcAft>
              <a:buNone/>
            </a:pPr>
            <a:endParaRPr/>
          </a:p>
          <a:p>
            <a:pPr marL="457200" lvl="0" indent="-342900" algn="l" rtl="0">
              <a:lnSpc>
                <a:spcPct val="90000"/>
              </a:lnSpc>
              <a:spcBef>
                <a:spcPts val="0"/>
              </a:spcBef>
              <a:spcAft>
                <a:spcPts val="0"/>
              </a:spcAft>
              <a:buSzPts val="1800"/>
              <a:buChar char="•"/>
            </a:pPr>
            <a:r>
              <a:rPr lang="pt-BR"/>
              <a:t>objetos vizinhos podem ficar agrupados;</a:t>
            </a:r>
            <a:endParaRPr/>
          </a:p>
          <a:p>
            <a:pPr marL="457200" lvl="0" indent="0" algn="l" rtl="0">
              <a:lnSpc>
                <a:spcPct val="90000"/>
              </a:lnSpc>
              <a:spcBef>
                <a:spcPts val="0"/>
              </a:spcBef>
              <a:spcAft>
                <a:spcPts val="0"/>
              </a:spcAft>
              <a:buNone/>
            </a:pPr>
            <a:endParaRPr/>
          </a:p>
          <a:p>
            <a:pPr marL="457200" lvl="0" indent="-342900" algn="l" rtl="0">
              <a:lnSpc>
                <a:spcPct val="90000"/>
              </a:lnSpc>
              <a:spcBef>
                <a:spcPts val="0"/>
              </a:spcBef>
              <a:spcAft>
                <a:spcPts val="0"/>
              </a:spcAft>
              <a:buSzPts val="1800"/>
              <a:buChar char="•"/>
            </a:pPr>
            <a:r>
              <a:rPr lang="pt-BR"/>
              <a:t>extremidades de objetos longos podem ser ignoradas;</a:t>
            </a:r>
            <a:endParaRPr/>
          </a:p>
          <a:p>
            <a:pPr marL="457200" lvl="0" indent="0" algn="l" rtl="0">
              <a:lnSpc>
                <a:spcPct val="90000"/>
              </a:lnSpc>
              <a:spcBef>
                <a:spcPts val="0"/>
              </a:spcBef>
              <a:spcAft>
                <a:spcPts val="0"/>
              </a:spcAft>
              <a:buNone/>
            </a:pPr>
            <a:endParaRPr/>
          </a:p>
          <a:p>
            <a:pPr marL="457200" lvl="0" indent="-342900" algn="l" rtl="0">
              <a:lnSpc>
                <a:spcPct val="90000"/>
              </a:lnSpc>
              <a:spcBef>
                <a:spcPts val="0"/>
              </a:spcBef>
              <a:spcAft>
                <a:spcPts val="0"/>
              </a:spcAft>
              <a:buSzPts val="1800"/>
              <a:buChar char="•"/>
            </a:pPr>
            <a:r>
              <a:rPr lang="pt-BR"/>
              <a:t>muitos objetos ou classes: use Yolov5.</a:t>
            </a:r>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917"/>
        <p:cNvGrpSpPr/>
        <p:nvPr/>
      </p:nvGrpSpPr>
      <p:grpSpPr>
        <a:xfrm>
          <a:off x="0" y="0"/>
          <a:ext cx="0" cy="0"/>
          <a:chOff x="0" y="0"/>
          <a:chExt cx="0" cy="0"/>
        </a:xfrm>
      </p:grpSpPr>
      <p:sp>
        <p:nvSpPr>
          <p:cNvPr id="918" name="Google Shape;918;p9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Exemplo(s) de aplicação</a:t>
            </a:r>
            <a:endParaRPr/>
          </a:p>
        </p:txBody>
      </p:sp>
      <p:sp>
        <p:nvSpPr>
          <p:cNvPr id="919" name="Google Shape;919;p9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fontScale="77500" lnSpcReduction="20000"/>
          </a:bodyPr>
          <a:lstStyle/>
          <a:p>
            <a:pPr marL="228600" lvl="0" indent="-228600" algn="l" rtl="0">
              <a:lnSpc>
                <a:spcPct val="90000"/>
              </a:lnSpc>
              <a:spcBef>
                <a:spcPts val="0"/>
              </a:spcBef>
              <a:spcAft>
                <a:spcPts val="0"/>
              </a:spcAft>
              <a:buClr>
                <a:schemeClr val="dk1"/>
              </a:buClr>
              <a:buSzPct val="100000"/>
              <a:buChar char="•"/>
            </a:pPr>
            <a:r>
              <a:rPr lang="pt-BR"/>
              <a:t>Contagem de carros para uma cidade, estacionamento, shopping etc.</a:t>
            </a:r>
            <a:endParaRPr/>
          </a:p>
          <a:p>
            <a:pPr marL="228600" lvl="0" indent="-228600" algn="l" rtl="0">
              <a:lnSpc>
                <a:spcPct val="90000"/>
              </a:lnSpc>
              <a:spcBef>
                <a:spcPts val="1000"/>
              </a:spcBef>
              <a:spcAft>
                <a:spcPts val="0"/>
              </a:spcAft>
              <a:buClr>
                <a:schemeClr val="dk1"/>
              </a:buClr>
              <a:buSzPct val="100000"/>
              <a:buChar char="•"/>
            </a:pPr>
            <a:r>
              <a:rPr lang="pt-BR"/>
              <a:t>Contagem de abelhas para perto de uma colmeia, para avaliação e verificação de ambiente se está adequado, se possui alguma vespa perto, e necessitaria de algum alerta ou utilização de meio para controle e afastamento.</a:t>
            </a:r>
            <a:endParaRPr/>
          </a:p>
          <a:p>
            <a:pPr marL="228600" lvl="0" indent="-228600" algn="l" rtl="0">
              <a:lnSpc>
                <a:spcPct val="90000"/>
              </a:lnSpc>
              <a:spcBef>
                <a:spcPts val="1000"/>
              </a:spcBef>
              <a:spcAft>
                <a:spcPts val="0"/>
              </a:spcAft>
              <a:buClr>
                <a:schemeClr val="dk1"/>
              </a:buClr>
              <a:buSzPct val="100000"/>
              <a:buChar char="•"/>
            </a:pPr>
            <a:r>
              <a:rPr lang="pt-BR"/>
              <a:t>Contagem de objetos distintos, para controle, exemplo em uma creche com crianças para controle e eventual perda, ou até mesmo risco para ela caso venha a ingerir algum objeto.</a:t>
            </a:r>
            <a:endParaRPr/>
          </a:p>
          <a:p>
            <a:pPr marL="228600" lvl="0" indent="-228600" algn="l" rtl="0">
              <a:lnSpc>
                <a:spcPct val="90000"/>
              </a:lnSpc>
              <a:spcBef>
                <a:spcPts val="1000"/>
              </a:spcBef>
              <a:spcAft>
                <a:spcPts val="0"/>
              </a:spcAft>
              <a:buClr>
                <a:schemeClr val="dk1"/>
              </a:buClr>
              <a:buSzPct val="100000"/>
              <a:buChar char="•"/>
            </a:pPr>
            <a:r>
              <a:rPr lang="pt-BR"/>
              <a:t>Detecção e contagem de células brancas, em uma amostra de sangue, para eventual avaliação médica.</a:t>
            </a:r>
            <a:endParaRPr/>
          </a:p>
          <a:p>
            <a:pPr marL="228600" lvl="0" indent="-228600" algn="l" rtl="0">
              <a:lnSpc>
                <a:spcPct val="90000"/>
              </a:lnSpc>
              <a:spcBef>
                <a:spcPts val="1000"/>
              </a:spcBef>
              <a:spcAft>
                <a:spcPts val="0"/>
              </a:spcAft>
              <a:buClr>
                <a:schemeClr val="dk1"/>
              </a:buClr>
              <a:buSzPct val="100000"/>
              <a:buChar char="•"/>
            </a:pPr>
            <a:r>
              <a:rPr lang="pt-BR"/>
              <a:t>Contagem de gados ou vacas, em pastos para controle de animais, e distanciamento e principalmente roubos e furtos de animais. Não necessariamente gados, podem ser pássaros enfim.</a:t>
            </a:r>
            <a:endParaRPr/>
          </a:p>
          <a:p>
            <a:pPr marL="228600" lvl="0" indent="-228600" algn="l" rtl="0">
              <a:lnSpc>
                <a:spcPct val="90000"/>
              </a:lnSpc>
              <a:spcBef>
                <a:spcPts val="1000"/>
              </a:spcBef>
              <a:spcAft>
                <a:spcPts val="0"/>
              </a:spcAft>
              <a:buClr>
                <a:schemeClr val="dk1"/>
              </a:buClr>
              <a:buSzPct val="100000"/>
              <a:buChar char="•"/>
            </a:pPr>
            <a:r>
              <a:rPr lang="pt-BR"/>
              <a:t>Contagem de pequenos objetos em uma esteira a fim de detectar estes em sequencia, como parafusos, ruelas, enfim em uma esteira de produção, para validação e contagem.</a:t>
            </a:r>
            <a:endParaRPr/>
          </a:p>
          <a:p>
            <a:pPr marL="228600" lvl="0" indent="-90804" algn="l" rtl="0">
              <a:lnSpc>
                <a:spcPct val="90000"/>
              </a:lnSpc>
              <a:spcBef>
                <a:spcPts val="1000"/>
              </a:spcBef>
              <a:spcAft>
                <a:spcPts val="0"/>
              </a:spcAft>
              <a:buClr>
                <a:schemeClr val="dk1"/>
              </a:buClr>
              <a:buSzPct val="100000"/>
              <a:buNone/>
            </a:pPr>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923"/>
        <p:cNvGrpSpPr/>
        <p:nvPr/>
      </p:nvGrpSpPr>
      <p:grpSpPr>
        <a:xfrm>
          <a:off x="0" y="0"/>
          <a:ext cx="0" cy="0"/>
          <a:chOff x="0" y="0"/>
          <a:chExt cx="0" cy="0"/>
        </a:xfrm>
      </p:grpSpPr>
      <p:sp>
        <p:nvSpPr>
          <p:cNvPr id="924" name="Google Shape;924;p95"/>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Exemplo(s) de aplicação</a:t>
            </a:r>
            <a:endParaRPr/>
          </a:p>
        </p:txBody>
      </p:sp>
      <p:pic>
        <p:nvPicPr>
          <p:cNvPr id="925" name="Google Shape;925;p95"/>
          <p:cNvPicPr preferRelativeResize="0"/>
          <p:nvPr/>
        </p:nvPicPr>
        <p:blipFill>
          <a:blip r:embed="rId3">
            <a:alphaModFix/>
          </a:blip>
          <a:stretch>
            <a:fillRect/>
          </a:stretch>
        </p:blipFill>
        <p:spPr>
          <a:xfrm>
            <a:off x="374075" y="1753199"/>
            <a:ext cx="4103875" cy="2933625"/>
          </a:xfrm>
          <a:prstGeom prst="rect">
            <a:avLst/>
          </a:prstGeom>
          <a:noFill/>
          <a:ln>
            <a:noFill/>
          </a:ln>
        </p:spPr>
      </p:pic>
      <p:pic>
        <p:nvPicPr>
          <p:cNvPr id="926" name="Google Shape;926;p95"/>
          <p:cNvPicPr preferRelativeResize="0"/>
          <p:nvPr/>
        </p:nvPicPr>
        <p:blipFill rotWithShape="1">
          <a:blip r:embed="rId4">
            <a:alphaModFix/>
          </a:blip>
          <a:srcRect l="11803" r="5188" b="3688"/>
          <a:stretch/>
        </p:blipFill>
        <p:spPr>
          <a:xfrm>
            <a:off x="4568300" y="3372325"/>
            <a:ext cx="2103125" cy="2165025"/>
          </a:xfrm>
          <a:prstGeom prst="rect">
            <a:avLst/>
          </a:prstGeom>
          <a:noFill/>
          <a:ln>
            <a:noFill/>
          </a:ln>
        </p:spPr>
      </p:pic>
      <p:pic>
        <p:nvPicPr>
          <p:cNvPr id="927" name="Google Shape;927;p95"/>
          <p:cNvPicPr preferRelativeResize="0"/>
          <p:nvPr/>
        </p:nvPicPr>
        <p:blipFill>
          <a:blip r:embed="rId5">
            <a:alphaModFix/>
          </a:blip>
          <a:stretch>
            <a:fillRect/>
          </a:stretch>
        </p:blipFill>
        <p:spPr>
          <a:xfrm>
            <a:off x="4568300" y="1433001"/>
            <a:ext cx="1676400" cy="1676400"/>
          </a:xfrm>
          <a:prstGeom prst="rect">
            <a:avLst/>
          </a:prstGeom>
          <a:noFill/>
          <a:ln>
            <a:noFill/>
          </a:ln>
        </p:spPr>
      </p:pic>
      <p:pic>
        <p:nvPicPr>
          <p:cNvPr id="928" name="Google Shape;928;p95"/>
          <p:cNvPicPr preferRelativeResize="0"/>
          <p:nvPr/>
        </p:nvPicPr>
        <p:blipFill rotWithShape="1">
          <a:blip r:embed="rId6">
            <a:alphaModFix/>
          </a:blip>
          <a:srcRect l="14144" t="6677" r="14953" b="5456"/>
          <a:stretch/>
        </p:blipFill>
        <p:spPr>
          <a:xfrm>
            <a:off x="6761775" y="3372325"/>
            <a:ext cx="2079339" cy="2123600"/>
          </a:xfrm>
          <a:prstGeom prst="rect">
            <a:avLst/>
          </a:prstGeom>
          <a:noFill/>
          <a:ln>
            <a:noFill/>
          </a:ln>
        </p:spPr>
      </p:pic>
      <p:pic>
        <p:nvPicPr>
          <p:cNvPr id="929" name="Google Shape;929;p95"/>
          <p:cNvPicPr preferRelativeResize="0"/>
          <p:nvPr/>
        </p:nvPicPr>
        <p:blipFill>
          <a:blip r:embed="rId7">
            <a:alphaModFix/>
          </a:blip>
          <a:stretch>
            <a:fillRect/>
          </a:stretch>
        </p:blipFill>
        <p:spPr>
          <a:xfrm>
            <a:off x="6335044" y="1433000"/>
            <a:ext cx="1653006" cy="1676400"/>
          </a:xfrm>
          <a:prstGeom prst="rect">
            <a:avLst/>
          </a:prstGeom>
          <a:noFill/>
          <a:ln>
            <a:noFill/>
          </a:ln>
        </p:spPr>
      </p:pic>
      <p:pic>
        <p:nvPicPr>
          <p:cNvPr id="930" name="Google Shape;930;p95"/>
          <p:cNvPicPr preferRelativeResize="0"/>
          <p:nvPr/>
        </p:nvPicPr>
        <p:blipFill>
          <a:blip r:embed="rId8">
            <a:alphaModFix/>
          </a:blip>
          <a:stretch>
            <a:fillRect/>
          </a:stretch>
        </p:blipFill>
        <p:spPr>
          <a:xfrm>
            <a:off x="8078400" y="1440764"/>
            <a:ext cx="1653000" cy="1660871"/>
          </a:xfrm>
          <a:prstGeom prst="rect">
            <a:avLst/>
          </a:prstGeom>
          <a:noFill/>
          <a:ln>
            <a:noFill/>
          </a:ln>
        </p:spPr>
      </p:pic>
      <p:pic>
        <p:nvPicPr>
          <p:cNvPr id="931" name="Google Shape;931;p95"/>
          <p:cNvPicPr preferRelativeResize="0"/>
          <p:nvPr/>
        </p:nvPicPr>
        <p:blipFill>
          <a:blip r:embed="rId9">
            <a:alphaModFix/>
          </a:blip>
          <a:stretch>
            <a:fillRect/>
          </a:stretch>
        </p:blipFill>
        <p:spPr>
          <a:xfrm>
            <a:off x="9835675" y="1440713"/>
            <a:ext cx="1653000" cy="1660987"/>
          </a:xfrm>
          <a:prstGeom prst="rect">
            <a:avLst/>
          </a:prstGeom>
          <a:noFill/>
          <a:ln>
            <a:noFill/>
          </a:ln>
        </p:spPr>
      </p:pic>
      <p:pic>
        <p:nvPicPr>
          <p:cNvPr id="932" name="Google Shape;932;p95"/>
          <p:cNvPicPr preferRelativeResize="0"/>
          <p:nvPr/>
        </p:nvPicPr>
        <p:blipFill>
          <a:blip r:embed="rId10">
            <a:alphaModFix/>
          </a:blip>
          <a:stretch>
            <a:fillRect/>
          </a:stretch>
        </p:blipFill>
        <p:spPr>
          <a:xfrm>
            <a:off x="9009250" y="3372325"/>
            <a:ext cx="2103125" cy="2103125"/>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936"/>
        <p:cNvGrpSpPr/>
        <p:nvPr/>
      </p:nvGrpSpPr>
      <p:grpSpPr>
        <a:xfrm>
          <a:off x="0" y="0"/>
          <a:ext cx="0" cy="0"/>
          <a:chOff x="0" y="0"/>
          <a:chExt cx="0" cy="0"/>
        </a:xfrm>
      </p:grpSpPr>
      <p:sp>
        <p:nvSpPr>
          <p:cNvPr id="937" name="Google Shape;937;p9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Comparação com outros algoritmos</a:t>
            </a:r>
            <a:endParaRPr/>
          </a:p>
        </p:txBody>
      </p:sp>
      <p:sp>
        <p:nvSpPr>
          <p:cNvPr id="938" name="Google Shape;938;p96"/>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800"/>
              <a:buNone/>
            </a:pPr>
            <a:r>
              <a:rPr lang="pt-BR"/>
              <a:t>A seguir são feitas comparações com </a:t>
            </a:r>
            <a:r>
              <a:rPr lang="pt-BR" b="1"/>
              <a:t>MobileNetSSD</a:t>
            </a:r>
            <a:r>
              <a:rPr lang="pt-BR"/>
              <a:t>, </a:t>
            </a:r>
            <a:r>
              <a:rPr lang="pt-BR" b="1"/>
              <a:t>YOLOV5n</a:t>
            </a:r>
            <a:r>
              <a:rPr lang="pt-BR"/>
              <a:t> e melhoramentos que foram feitos em artigos que abordam </a:t>
            </a:r>
            <a:r>
              <a:rPr lang="pt-BR" b="1"/>
              <a:t>FOMO </a:t>
            </a:r>
            <a:r>
              <a:rPr lang="pt-BR"/>
              <a:t>e verificação com desempenho destes.</a:t>
            </a:r>
            <a:endParaRPr/>
          </a:p>
          <a:p>
            <a:pPr marL="0" lvl="0" indent="0" algn="l" rtl="0">
              <a:lnSpc>
                <a:spcPct val="90000"/>
              </a:lnSpc>
              <a:spcBef>
                <a:spcPts val="1000"/>
              </a:spcBef>
              <a:spcAft>
                <a:spcPts val="0"/>
              </a:spcAft>
              <a:buClr>
                <a:schemeClr val="dk1"/>
              </a:buClr>
              <a:buSzPts val="2800"/>
              <a:buNone/>
            </a:pPr>
            <a:endParaRPr/>
          </a:p>
          <a:p>
            <a:pPr marL="0" lvl="0" indent="0" algn="l" rtl="0">
              <a:lnSpc>
                <a:spcPct val="90000"/>
              </a:lnSpc>
              <a:spcBef>
                <a:spcPts val="1000"/>
              </a:spcBef>
              <a:spcAft>
                <a:spcPts val="0"/>
              </a:spcAft>
              <a:buClr>
                <a:schemeClr val="dk1"/>
              </a:buClr>
              <a:buSzPts val="2800"/>
              <a:buNone/>
            </a:pPr>
            <a:r>
              <a:rPr lang="pt-BR"/>
              <a:t>Um ponto importante a ressaltar, dentro do EDGE IMPULSE é possível utilizar estes modelos, porém dependendo do tamanho da base de dados MobileNetSSD retorna problemas, assim caso passe também do tempo limite ofertado pelo teste de 15 dias ou perfil pessoal de 20 minutos.</a:t>
            </a:r>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943"/>
        <p:cNvGrpSpPr/>
        <p:nvPr/>
      </p:nvGrpSpPr>
      <p:grpSpPr>
        <a:xfrm>
          <a:off x="0" y="0"/>
          <a:ext cx="0" cy="0"/>
          <a:chOff x="0" y="0"/>
          <a:chExt cx="0" cy="0"/>
        </a:xfrm>
      </p:grpSpPr>
      <p:sp>
        <p:nvSpPr>
          <p:cNvPr id="944" name="Google Shape;944;p9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Comparação com outros algoritmos</a:t>
            </a:r>
            <a:endParaRPr/>
          </a:p>
        </p:txBody>
      </p:sp>
      <p:sp>
        <p:nvSpPr>
          <p:cNvPr id="945" name="Google Shape;945;p97"/>
          <p:cNvSpPr txBox="1">
            <a:spLocks noGrp="1"/>
          </p:cNvSpPr>
          <p:nvPr>
            <p:ph type="body" idx="1"/>
          </p:nvPr>
        </p:nvSpPr>
        <p:spPr>
          <a:xfrm>
            <a:off x="838200" y="1825625"/>
            <a:ext cx="5257800" cy="4351338"/>
          </a:xfrm>
          <a:prstGeom prst="rect">
            <a:avLst/>
          </a:prstGeom>
          <a:noFill/>
          <a:ln>
            <a:noFill/>
          </a:ln>
        </p:spPr>
        <p:txBody>
          <a:bodyPr spcFirstLastPara="1" wrap="square" lIns="91425" tIns="45700" rIns="91425" bIns="45700" anchor="t" anchorCtr="0">
            <a:noAutofit/>
          </a:bodyPr>
          <a:lstStyle/>
          <a:p>
            <a:pPr marL="228600" lvl="0" indent="-228600" algn="l" rtl="0">
              <a:lnSpc>
                <a:spcPct val="90000"/>
              </a:lnSpc>
              <a:spcBef>
                <a:spcPts val="0"/>
              </a:spcBef>
              <a:spcAft>
                <a:spcPts val="0"/>
              </a:spcAft>
              <a:buClr>
                <a:schemeClr val="dk1"/>
              </a:buClr>
              <a:buSzPts val="1200"/>
              <a:buChar char="•"/>
            </a:pPr>
            <a:r>
              <a:rPr lang="pt-BR" sz="1200" b="1"/>
              <a:t>1° Treinamento: Base de dados (café em uma xícara, e lâmpadas). 2 classes.</a:t>
            </a:r>
            <a:endParaRPr/>
          </a:p>
          <a:p>
            <a:pPr marL="685800" lvl="1" indent="-228600" algn="l" rtl="0">
              <a:lnSpc>
                <a:spcPct val="90000"/>
              </a:lnSpc>
              <a:spcBef>
                <a:spcPts val="500"/>
              </a:spcBef>
              <a:spcAft>
                <a:spcPts val="0"/>
              </a:spcAft>
              <a:buClr>
                <a:schemeClr val="dk1"/>
              </a:buClr>
              <a:buSzPts val="1200"/>
              <a:buChar char="•"/>
            </a:pPr>
            <a:r>
              <a:rPr lang="pt-BR" sz="1200" b="1"/>
              <a:t>FOMO </a:t>
            </a:r>
            <a:r>
              <a:rPr lang="pt-BR" sz="1050" b="1" u="sng">
                <a:solidFill>
                  <a:schemeClr val="hlink"/>
                </a:solidFill>
                <a:hlinkClick r:id="rId3"/>
              </a:rPr>
              <a:t>https://studio.edgeimpulse.com/public/366784/live</a:t>
            </a:r>
            <a:endParaRPr sz="1200" b="1"/>
          </a:p>
          <a:p>
            <a:pPr marL="685800" lvl="1" indent="-228600" algn="l" rtl="0">
              <a:lnSpc>
                <a:spcPct val="90000"/>
              </a:lnSpc>
              <a:spcBef>
                <a:spcPts val="500"/>
              </a:spcBef>
              <a:spcAft>
                <a:spcPts val="0"/>
              </a:spcAft>
              <a:buClr>
                <a:schemeClr val="dk1"/>
              </a:buClr>
              <a:buSzPts val="1200"/>
              <a:buChar char="•"/>
            </a:pPr>
            <a:r>
              <a:rPr lang="pt-BR" sz="1200" b="1"/>
              <a:t>MOBILENET SSD </a:t>
            </a:r>
            <a:r>
              <a:rPr lang="pt-BR" sz="1200" b="1" u="sng">
                <a:solidFill>
                  <a:schemeClr val="hlink"/>
                </a:solidFill>
                <a:hlinkClick r:id="rId4"/>
              </a:rPr>
              <a:t>https://studio.edgeimpulse.com/public/366452/live</a:t>
            </a:r>
            <a:endParaRPr sz="1200" b="1"/>
          </a:p>
          <a:p>
            <a:pPr marL="685800" lvl="1" indent="-228600" algn="l" rtl="0">
              <a:lnSpc>
                <a:spcPct val="90000"/>
              </a:lnSpc>
              <a:spcBef>
                <a:spcPts val="500"/>
              </a:spcBef>
              <a:spcAft>
                <a:spcPts val="0"/>
              </a:spcAft>
              <a:buClr>
                <a:schemeClr val="dk1"/>
              </a:buClr>
              <a:buSzPts val="1200"/>
              <a:buChar char="•"/>
            </a:pPr>
            <a:r>
              <a:rPr lang="pt-BR" sz="1200" b="1"/>
              <a:t>YOLOV5n </a:t>
            </a:r>
            <a:r>
              <a:rPr lang="pt-BR" sz="1200" b="1" u="sng">
                <a:solidFill>
                  <a:schemeClr val="hlink"/>
                </a:solidFill>
                <a:hlinkClick r:id="rId5"/>
              </a:rPr>
              <a:t>https://studio.edgeimpulse.com/public/366536/live</a:t>
            </a:r>
            <a:endParaRPr sz="1200" b="1"/>
          </a:p>
          <a:p>
            <a:pPr marL="228600" lvl="0" indent="-228600" algn="l" rtl="0">
              <a:lnSpc>
                <a:spcPct val="90000"/>
              </a:lnSpc>
              <a:spcBef>
                <a:spcPts val="1000"/>
              </a:spcBef>
              <a:spcAft>
                <a:spcPts val="0"/>
              </a:spcAft>
              <a:buClr>
                <a:schemeClr val="dk1"/>
              </a:buClr>
              <a:buSzPts val="1200"/>
              <a:buChar char="•"/>
            </a:pPr>
            <a:r>
              <a:rPr lang="pt-BR" sz="1200" b="1"/>
              <a:t>2° Treinamento: Base de dados (estacionamento de carros). 1 classe.</a:t>
            </a:r>
            <a:endParaRPr/>
          </a:p>
          <a:p>
            <a:pPr marL="685800" lvl="1" indent="-228600" algn="l" rtl="0">
              <a:lnSpc>
                <a:spcPct val="90000"/>
              </a:lnSpc>
              <a:spcBef>
                <a:spcPts val="500"/>
              </a:spcBef>
              <a:spcAft>
                <a:spcPts val="0"/>
              </a:spcAft>
              <a:buClr>
                <a:schemeClr val="dk1"/>
              </a:buClr>
              <a:buSzPts val="1200"/>
              <a:buChar char="•"/>
            </a:pPr>
            <a:r>
              <a:rPr lang="pt-BR" sz="1200" b="1"/>
              <a:t>FOMO </a:t>
            </a:r>
            <a:r>
              <a:rPr lang="pt-BR" sz="1200" b="1" u="sng">
                <a:solidFill>
                  <a:schemeClr val="hlink"/>
                </a:solidFill>
                <a:hlinkClick r:id="rId6"/>
              </a:rPr>
              <a:t>https://studio.edgeimpulse.com/public/366459/live</a:t>
            </a:r>
            <a:endParaRPr sz="1200" b="1"/>
          </a:p>
          <a:p>
            <a:pPr marL="685800" lvl="1" indent="-228600" algn="l" rtl="0">
              <a:lnSpc>
                <a:spcPct val="90000"/>
              </a:lnSpc>
              <a:spcBef>
                <a:spcPts val="500"/>
              </a:spcBef>
              <a:spcAft>
                <a:spcPts val="0"/>
              </a:spcAft>
              <a:buClr>
                <a:schemeClr val="dk1"/>
              </a:buClr>
              <a:buSzPts val="1200"/>
              <a:buChar char="•"/>
            </a:pPr>
            <a:r>
              <a:rPr lang="pt-BR" sz="1200" b="1"/>
              <a:t>MOBILENET SSD </a:t>
            </a:r>
            <a:r>
              <a:rPr lang="pt-BR" sz="1200" b="1" u="sng">
                <a:solidFill>
                  <a:schemeClr val="hlink"/>
                </a:solidFill>
                <a:hlinkClick r:id="rId7"/>
              </a:rPr>
              <a:t>https://studio.edgeimpulse.com/public/366541/live</a:t>
            </a:r>
            <a:endParaRPr sz="1200" b="1"/>
          </a:p>
          <a:p>
            <a:pPr marL="685800" lvl="1" indent="-228600" algn="l" rtl="0">
              <a:lnSpc>
                <a:spcPct val="90000"/>
              </a:lnSpc>
              <a:spcBef>
                <a:spcPts val="500"/>
              </a:spcBef>
              <a:spcAft>
                <a:spcPts val="0"/>
              </a:spcAft>
              <a:buClr>
                <a:schemeClr val="dk1"/>
              </a:buClr>
              <a:buSzPts val="1200"/>
              <a:buChar char="•"/>
            </a:pPr>
            <a:r>
              <a:rPr lang="pt-BR" sz="1200" b="1"/>
              <a:t>YOLOV5n </a:t>
            </a:r>
            <a:r>
              <a:rPr lang="pt-BR" sz="1200" b="1" u="sng">
                <a:solidFill>
                  <a:schemeClr val="hlink"/>
                </a:solidFill>
                <a:hlinkClick r:id="rId8"/>
              </a:rPr>
              <a:t>https://studio.edgeimpulse.com/public/366538/live</a:t>
            </a:r>
            <a:endParaRPr sz="1200" b="1"/>
          </a:p>
          <a:p>
            <a:pPr marL="228600" lvl="0" indent="-228600" algn="l" rtl="0">
              <a:lnSpc>
                <a:spcPct val="90000"/>
              </a:lnSpc>
              <a:spcBef>
                <a:spcPts val="1000"/>
              </a:spcBef>
              <a:spcAft>
                <a:spcPts val="0"/>
              </a:spcAft>
              <a:buClr>
                <a:schemeClr val="dk1"/>
              </a:buClr>
              <a:buSzPts val="1200"/>
              <a:buChar char="•"/>
            </a:pPr>
            <a:r>
              <a:rPr lang="pt-BR" sz="1200" b="1"/>
              <a:t>3° Treinamento: Base de dados de </a:t>
            </a:r>
            <a:r>
              <a:rPr lang="pt-BR" sz="1200" b="1" u="sng">
                <a:solidFill>
                  <a:schemeClr val="hlink"/>
                </a:solidFill>
                <a:hlinkClick r:id="rId9"/>
              </a:rPr>
              <a:t>células brancas</a:t>
            </a:r>
            <a:r>
              <a:rPr lang="pt-BR" sz="1200" b="1"/>
              <a:t>, coletada do roboflow, catalogadas. 5 classes.</a:t>
            </a:r>
            <a:endParaRPr/>
          </a:p>
          <a:p>
            <a:pPr marL="685800" lvl="1" indent="-228600" algn="l" rtl="0">
              <a:lnSpc>
                <a:spcPct val="90000"/>
              </a:lnSpc>
              <a:spcBef>
                <a:spcPts val="500"/>
              </a:spcBef>
              <a:spcAft>
                <a:spcPts val="0"/>
              </a:spcAft>
              <a:buClr>
                <a:schemeClr val="dk1"/>
              </a:buClr>
              <a:buSzPts val="1200"/>
              <a:buChar char="•"/>
            </a:pPr>
            <a:r>
              <a:rPr lang="pt-BR" sz="1200" b="1"/>
              <a:t>FOMO </a:t>
            </a:r>
            <a:r>
              <a:rPr lang="pt-BR" sz="1200" b="1" u="sng">
                <a:solidFill>
                  <a:schemeClr val="hlink"/>
                </a:solidFill>
                <a:hlinkClick r:id="rId10"/>
              </a:rPr>
              <a:t>https://studio.edgeimpulse.com/public/365781/live</a:t>
            </a:r>
            <a:endParaRPr sz="1200" b="1"/>
          </a:p>
          <a:p>
            <a:pPr marL="685800" lvl="1" indent="-228600" algn="l" rtl="0">
              <a:lnSpc>
                <a:spcPct val="90000"/>
              </a:lnSpc>
              <a:spcBef>
                <a:spcPts val="500"/>
              </a:spcBef>
              <a:spcAft>
                <a:spcPts val="0"/>
              </a:spcAft>
              <a:buClr>
                <a:schemeClr val="dk1"/>
              </a:buClr>
              <a:buSzPts val="1200"/>
              <a:buChar char="•"/>
            </a:pPr>
            <a:r>
              <a:rPr lang="pt-BR" sz="1200" b="1"/>
              <a:t>MOBILENET SSD </a:t>
            </a:r>
            <a:r>
              <a:rPr lang="pt-BR" sz="1200" b="1" u="sng">
                <a:solidFill>
                  <a:schemeClr val="hlink"/>
                </a:solidFill>
                <a:hlinkClick r:id="rId11"/>
              </a:rPr>
              <a:t>https://studio.edgeimpulse.com/public/366543/live</a:t>
            </a:r>
            <a:endParaRPr sz="1200" b="1"/>
          </a:p>
          <a:p>
            <a:pPr marL="685800" lvl="1" indent="-228600" algn="l" rtl="0">
              <a:lnSpc>
                <a:spcPct val="90000"/>
              </a:lnSpc>
              <a:spcBef>
                <a:spcPts val="500"/>
              </a:spcBef>
              <a:spcAft>
                <a:spcPts val="0"/>
              </a:spcAft>
              <a:buClr>
                <a:schemeClr val="dk1"/>
              </a:buClr>
              <a:buSzPts val="1200"/>
              <a:buChar char="•"/>
            </a:pPr>
            <a:r>
              <a:rPr lang="pt-BR" sz="1200" b="1"/>
              <a:t>YOLOV5n </a:t>
            </a:r>
            <a:r>
              <a:rPr lang="pt-BR" sz="1200" b="1" u="sng">
                <a:solidFill>
                  <a:schemeClr val="hlink"/>
                </a:solidFill>
                <a:hlinkClick r:id="rId12"/>
              </a:rPr>
              <a:t>https://studio.edgeimpulse.com/public/366542/live</a:t>
            </a:r>
            <a:endParaRPr sz="1200" b="1"/>
          </a:p>
          <a:p>
            <a:pPr marL="228600" lvl="0" indent="-228600" algn="l" rtl="0">
              <a:lnSpc>
                <a:spcPct val="90000"/>
              </a:lnSpc>
              <a:spcBef>
                <a:spcPts val="1000"/>
              </a:spcBef>
              <a:spcAft>
                <a:spcPts val="0"/>
              </a:spcAft>
              <a:buClr>
                <a:schemeClr val="dk1"/>
              </a:buClr>
              <a:buSzPts val="1200"/>
              <a:buChar char="•"/>
            </a:pPr>
            <a:r>
              <a:rPr lang="pt-BR" sz="1200" b="1"/>
              <a:t>4° Treinamento: Base de dados de </a:t>
            </a:r>
            <a:r>
              <a:rPr lang="pt-BR" sz="1200" b="1" u="sng">
                <a:solidFill>
                  <a:schemeClr val="hlink"/>
                </a:solidFill>
                <a:hlinkClick r:id="rId13"/>
              </a:rPr>
              <a:t>gados</a:t>
            </a:r>
            <a:r>
              <a:rPr lang="pt-BR" sz="1200" b="1"/>
              <a:t>, coletada do roboflow. 1 classe.</a:t>
            </a:r>
            <a:endParaRPr/>
          </a:p>
          <a:p>
            <a:pPr marL="685800" lvl="1" indent="-228600" algn="l" rtl="0">
              <a:lnSpc>
                <a:spcPct val="90000"/>
              </a:lnSpc>
              <a:spcBef>
                <a:spcPts val="500"/>
              </a:spcBef>
              <a:spcAft>
                <a:spcPts val="0"/>
              </a:spcAft>
              <a:buClr>
                <a:schemeClr val="dk1"/>
              </a:buClr>
              <a:buSzPts val="1200"/>
              <a:buChar char="•"/>
            </a:pPr>
            <a:r>
              <a:rPr lang="pt-BR" sz="1200" b="1"/>
              <a:t>FOMO </a:t>
            </a:r>
            <a:r>
              <a:rPr lang="pt-BR" sz="1200" b="1" u="sng">
                <a:solidFill>
                  <a:schemeClr val="hlink"/>
                </a:solidFill>
                <a:hlinkClick r:id="rId14"/>
              </a:rPr>
              <a:t>https://studio.edgeimpulse.com/public/365785/live</a:t>
            </a:r>
            <a:endParaRPr sz="1200" b="1"/>
          </a:p>
          <a:p>
            <a:pPr marL="685800" lvl="1" indent="-228600" algn="l" rtl="0">
              <a:lnSpc>
                <a:spcPct val="90000"/>
              </a:lnSpc>
              <a:spcBef>
                <a:spcPts val="500"/>
              </a:spcBef>
              <a:spcAft>
                <a:spcPts val="0"/>
              </a:spcAft>
              <a:buClr>
                <a:schemeClr val="dk1"/>
              </a:buClr>
              <a:buSzPts val="1200"/>
              <a:buChar char="•"/>
            </a:pPr>
            <a:r>
              <a:rPr lang="pt-BR" sz="1200" b="1"/>
              <a:t>MOBILENET SSD </a:t>
            </a:r>
            <a:r>
              <a:rPr lang="pt-BR" sz="1200" b="1" u="sng">
                <a:solidFill>
                  <a:schemeClr val="hlink"/>
                </a:solidFill>
                <a:hlinkClick r:id="rId15"/>
              </a:rPr>
              <a:t>https://studio.edgeimpulse.com/public/366545/live</a:t>
            </a:r>
            <a:endParaRPr sz="1200" b="1"/>
          </a:p>
          <a:p>
            <a:pPr marL="685800" lvl="1" indent="-228600" algn="l" rtl="0">
              <a:lnSpc>
                <a:spcPct val="90000"/>
              </a:lnSpc>
              <a:spcBef>
                <a:spcPts val="500"/>
              </a:spcBef>
              <a:spcAft>
                <a:spcPts val="0"/>
              </a:spcAft>
              <a:buClr>
                <a:schemeClr val="dk1"/>
              </a:buClr>
              <a:buSzPts val="1200"/>
              <a:buChar char="•"/>
            </a:pPr>
            <a:r>
              <a:rPr lang="pt-BR" sz="1200" b="1"/>
              <a:t>YOLOV5n </a:t>
            </a:r>
            <a:r>
              <a:rPr lang="pt-BR" sz="1200" b="1" u="sng">
                <a:solidFill>
                  <a:schemeClr val="hlink"/>
                </a:solidFill>
                <a:hlinkClick r:id="rId16"/>
              </a:rPr>
              <a:t>https://studio.edgeimpulse.com/public/366544/live</a:t>
            </a:r>
            <a:endParaRPr sz="1200" b="1"/>
          </a:p>
        </p:txBody>
      </p:sp>
      <p:sp>
        <p:nvSpPr>
          <p:cNvPr id="946" name="Google Shape;946;p97"/>
          <p:cNvSpPr txBox="1"/>
          <p:nvPr/>
        </p:nvSpPr>
        <p:spPr>
          <a:xfrm>
            <a:off x="6096000" y="1825625"/>
            <a:ext cx="5257800" cy="4351338"/>
          </a:xfrm>
          <a:prstGeom prst="rect">
            <a:avLst/>
          </a:prstGeom>
          <a:noFill/>
          <a:ln>
            <a:noFill/>
          </a:ln>
        </p:spPr>
        <p:txBody>
          <a:bodyPr spcFirstLastPara="1" wrap="square" lIns="91425" tIns="45700" rIns="91425" bIns="45700" anchor="t" anchorCtr="0">
            <a:noAutofit/>
          </a:bodyPr>
          <a:lstStyle/>
          <a:p>
            <a:pPr marL="228600" marR="0" lvl="0" indent="-228600" algn="l" rtl="0">
              <a:lnSpc>
                <a:spcPct val="90000"/>
              </a:lnSpc>
              <a:spcBef>
                <a:spcPts val="0"/>
              </a:spcBef>
              <a:spcAft>
                <a:spcPts val="0"/>
              </a:spcAft>
              <a:buClr>
                <a:srgbClr val="000000"/>
              </a:buClr>
              <a:buSzPts val="1200"/>
              <a:buFont typeface="Arial"/>
              <a:buChar char="•"/>
            </a:pPr>
            <a:r>
              <a:rPr lang="pt-BR" sz="1200" b="1">
                <a:solidFill>
                  <a:srgbClr val="000000"/>
                </a:solidFill>
                <a:latin typeface="Calibri"/>
                <a:ea typeface="Calibri"/>
                <a:cs typeface="Calibri"/>
                <a:sym typeface="Calibri"/>
              </a:rPr>
              <a:t>5° Treinamento: Base de dados de </a:t>
            </a:r>
            <a:r>
              <a:rPr lang="pt-BR" sz="1200" b="1" u="sng">
                <a:solidFill>
                  <a:schemeClr val="hlink"/>
                </a:solidFill>
                <a:latin typeface="Calibri"/>
                <a:ea typeface="Calibri"/>
                <a:cs typeface="Calibri"/>
                <a:sym typeface="Calibri"/>
                <a:hlinkClick r:id="rId17"/>
              </a:rPr>
              <a:t>embarcações</a:t>
            </a:r>
            <a:r>
              <a:rPr lang="pt-BR" sz="1200" b="1">
                <a:solidFill>
                  <a:srgbClr val="000000"/>
                </a:solidFill>
                <a:latin typeface="Calibri"/>
                <a:ea typeface="Calibri"/>
                <a:cs typeface="Calibri"/>
                <a:sym typeface="Calibri"/>
              </a:rPr>
              <a:t>, coletada do roboflow, 10 classes.</a:t>
            </a:r>
            <a:endParaRPr sz="1200">
              <a:solidFill>
                <a:schemeClr val="dk1"/>
              </a:solidFill>
              <a:latin typeface="Calibri"/>
              <a:ea typeface="Calibri"/>
              <a:cs typeface="Calibri"/>
              <a:sym typeface="Calibri"/>
            </a:endParaRPr>
          </a:p>
          <a:p>
            <a:pPr marL="685800" marR="0" lvl="0" indent="-228600" algn="l" rtl="0">
              <a:lnSpc>
                <a:spcPct val="90000"/>
              </a:lnSpc>
              <a:spcBef>
                <a:spcPts val="500"/>
              </a:spcBef>
              <a:spcAft>
                <a:spcPts val="0"/>
              </a:spcAft>
              <a:buClr>
                <a:srgbClr val="000000"/>
              </a:buClr>
              <a:buSzPts val="1200"/>
              <a:buFont typeface="Arial"/>
              <a:buChar char="•"/>
            </a:pPr>
            <a:r>
              <a:rPr lang="pt-BR" sz="1200" b="1">
                <a:solidFill>
                  <a:srgbClr val="000000"/>
                </a:solidFill>
                <a:latin typeface="Calibri"/>
                <a:ea typeface="Calibri"/>
                <a:cs typeface="Calibri"/>
                <a:sym typeface="Calibri"/>
              </a:rPr>
              <a:t>FOMO </a:t>
            </a:r>
            <a:r>
              <a:rPr lang="pt-BR" sz="1200" b="1" u="sng">
                <a:solidFill>
                  <a:schemeClr val="hlink"/>
                </a:solidFill>
                <a:latin typeface="Calibri"/>
                <a:ea typeface="Calibri"/>
                <a:cs typeface="Calibri"/>
                <a:sym typeface="Calibri"/>
                <a:hlinkClick r:id="rId18"/>
              </a:rPr>
              <a:t>https://studio.edgeimpulse.com/public/365782/live</a:t>
            </a:r>
            <a:endParaRPr sz="1200">
              <a:solidFill>
                <a:schemeClr val="dk1"/>
              </a:solidFill>
              <a:latin typeface="Calibri"/>
              <a:ea typeface="Calibri"/>
              <a:cs typeface="Calibri"/>
              <a:sym typeface="Calibri"/>
            </a:endParaRPr>
          </a:p>
          <a:p>
            <a:pPr marL="685800" marR="0" lvl="0" indent="-228600" algn="l" rtl="0">
              <a:lnSpc>
                <a:spcPct val="90000"/>
              </a:lnSpc>
              <a:spcBef>
                <a:spcPts val="500"/>
              </a:spcBef>
              <a:spcAft>
                <a:spcPts val="0"/>
              </a:spcAft>
              <a:buClr>
                <a:srgbClr val="000000"/>
              </a:buClr>
              <a:buSzPts val="1200"/>
              <a:buFont typeface="Arial"/>
              <a:buChar char="•"/>
            </a:pPr>
            <a:r>
              <a:rPr lang="pt-BR" sz="1200" b="1">
                <a:solidFill>
                  <a:srgbClr val="000000"/>
                </a:solidFill>
                <a:latin typeface="Calibri"/>
                <a:ea typeface="Calibri"/>
                <a:cs typeface="Calibri"/>
                <a:sym typeface="Calibri"/>
              </a:rPr>
              <a:t>MOBILENET SSD </a:t>
            </a:r>
            <a:r>
              <a:rPr lang="pt-BR" sz="1200" b="1" u="sng">
                <a:solidFill>
                  <a:schemeClr val="hlink"/>
                </a:solidFill>
                <a:latin typeface="Calibri"/>
                <a:ea typeface="Calibri"/>
                <a:cs typeface="Calibri"/>
                <a:sym typeface="Calibri"/>
                <a:hlinkClick r:id="rId19"/>
              </a:rPr>
              <a:t>https://colab.research.google.com/drive/1qOVa1FPsbolQKbdun2ChcXywgVG4Wwqp?usp=sharing</a:t>
            </a:r>
            <a:endParaRPr sz="1200">
              <a:solidFill>
                <a:schemeClr val="dk1"/>
              </a:solidFill>
              <a:latin typeface="Calibri"/>
              <a:ea typeface="Calibri"/>
              <a:cs typeface="Calibri"/>
              <a:sym typeface="Calibri"/>
            </a:endParaRPr>
          </a:p>
          <a:p>
            <a:pPr marL="685800" marR="0" lvl="0" indent="-228600" algn="l" rtl="0">
              <a:lnSpc>
                <a:spcPct val="90000"/>
              </a:lnSpc>
              <a:spcBef>
                <a:spcPts val="500"/>
              </a:spcBef>
              <a:spcAft>
                <a:spcPts val="0"/>
              </a:spcAft>
              <a:buClr>
                <a:schemeClr val="dk1"/>
              </a:buClr>
              <a:buSzPts val="1200"/>
              <a:buFont typeface="Arial"/>
              <a:buChar char="•"/>
            </a:pPr>
            <a:r>
              <a:rPr lang="pt-BR" sz="1200" b="1">
                <a:solidFill>
                  <a:schemeClr val="dk1"/>
                </a:solidFill>
                <a:latin typeface="Calibri"/>
                <a:ea typeface="Calibri"/>
                <a:cs typeface="Calibri"/>
                <a:sym typeface="Calibri"/>
              </a:rPr>
              <a:t>YOLOV5n</a:t>
            </a:r>
            <a:r>
              <a:rPr lang="pt-BR" sz="1200" b="1">
                <a:solidFill>
                  <a:srgbClr val="FF0000"/>
                </a:solidFill>
                <a:latin typeface="Calibri"/>
                <a:ea typeface="Calibri"/>
                <a:cs typeface="Calibri"/>
                <a:sym typeface="Calibri"/>
              </a:rPr>
              <a:t>  </a:t>
            </a:r>
            <a:r>
              <a:rPr lang="pt-BR" sz="1200" b="1" u="sng">
                <a:solidFill>
                  <a:schemeClr val="hlink"/>
                </a:solidFill>
                <a:latin typeface="Calibri"/>
                <a:ea typeface="Calibri"/>
                <a:cs typeface="Calibri"/>
                <a:sym typeface="Calibri"/>
                <a:hlinkClick r:id="rId20"/>
              </a:rPr>
              <a:t>https://colab.research.google.com/drive/1XQyzP6u659umOv1854oin7l8AuSjwoVM?usp=sharing</a:t>
            </a:r>
            <a:r>
              <a:rPr lang="pt-BR" sz="1200" b="1">
                <a:solidFill>
                  <a:srgbClr val="000000"/>
                </a:solidFill>
                <a:latin typeface="Calibri"/>
                <a:ea typeface="Calibri"/>
                <a:cs typeface="Calibri"/>
                <a:sym typeface="Calibri"/>
              </a:rPr>
              <a:t> ou </a:t>
            </a:r>
            <a:r>
              <a:rPr lang="pt-BR" sz="1200" b="1" u="sng">
                <a:solidFill>
                  <a:schemeClr val="hlink"/>
                </a:solidFill>
                <a:latin typeface="Calibri"/>
                <a:ea typeface="Calibri"/>
                <a:cs typeface="Calibri"/>
                <a:sym typeface="Calibri"/>
                <a:hlinkClick r:id="rId21"/>
              </a:rPr>
              <a:t>https://studio.edgeimpulse.com/public/366546/live</a:t>
            </a:r>
            <a:endParaRPr sz="1200">
              <a:solidFill>
                <a:srgbClr val="FF0000"/>
              </a:solidFill>
              <a:latin typeface="Calibri"/>
              <a:ea typeface="Calibri"/>
              <a:cs typeface="Calibri"/>
              <a:sym typeface="Calibri"/>
            </a:endParaRPr>
          </a:p>
          <a:p>
            <a:pPr marL="228600" marR="0" lvl="0" indent="-228600" algn="l" rtl="0">
              <a:lnSpc>
                <a:spcPct val="90000"/>
              </a:lnSpc>
              <a:spcBef>
                <a:spcPts val="1000"/>
              </a:spcBef>
              <a:spcAft>
                <a:spcPts val="0"/>
              </a:spcAft>
              <a:buClr>
                <a:srgbClr val="000000"/>
              </a:buClr>
              <a:buSzPts val="1200"/>
              <a:buFont typeface="Arial"/>
              <a:buChar char="•"/>
            </a:pPr>
            <a:r>
              <a:rPr lang="pt-BR" sz="1200" b="1">
                <a:solidFill>
                  <a:srgbClr val="000000"/>
                </a:solidFill>
                <a:latin typeface="Calibri"/>
                <a:ea typeface="Calibri"/>
                <a:cs typeface="Calibri"/>
                <a:sym typeface="Calibri"/>
              </a:rPr>
              <a:t>6° Treinamento: Base de dados coletadas do </a:t>
            </a:r>
            <a:r>
              <a:rPr lang="pt-BR" sz="1200" b="1" u="sng">
                <a:solidFill>
                  <a:schemeClr val="hlink"/>
                </a:solidFill>
                <a:latin typeface="Calibri"/>
                <a:ea typeface="Calibri"/>
                <a:cs typeface="Calibri"/>
                <a:sym typeface="Calibri"/>
                <a:hlinkClick r:id="rId22"/>
              </a:rPr>
              <a:t>kaggle</a:t>
            </a:r>
            <a:r>
              <a:rPr lang="pt-BR" sz="1200" b="1">
                <a:solidFill>
                  <a:srgbClr val="000000"/>
                </a:solidFill>
                <a:latin typeface="Calibri"/>
                <a:ea typeface="Calibri"/>
                <a:cs typeface="Calibri"/>
                <a:sym typeface="Calibri"/>
              </a:rPr>
              <a:t>. 3 classes. </a:t>
            </a:r>
            <a:endParaRPr sz="1200">
              <a:solidFill>
                <a:schemeClr val="dk1"/>
              </a:solidFill>
              <a:latin typeface="Calibri"/>
              <a:ea typeface="Calibri"/>
              <a:cs typeface="Calibri"/>
              <a:sym typeface="Calibri"/>
            </a:endParaRPr>
          </a:p>
          <a:p>
            <a:pPr marL="685800" marR="0" lvl="0" indent="-228600" algn="l" rtl="0">
              <a:lnSpc>
                <a:spcPct val="90000"/>
              </a:lnSpc>
              <a:spcBef>
                <a:spcPts val="500"/>
              </a:spcBef>
              <a:spcAft>
                <a:spcPts val="0"/>
              </a:spcAft>
              <a:buClr>
                <a:srgbClr val="000000"/>
              </a:buClr>
              <a:buSzPts val="1200"/>
              <a:buFont typeface="Arial"/>
              <a:buChar char="•"/>
            </a:pPr>
            <a:r>
              <a:rPr lang="pt-BR" sz="1200" b="1">
                <a:solidFill>
                  <a:srgbClr val="000000"/>
                </a:solidFill>
                <a:latin typeface="Calibri"/>
                <a:ea typeface="Calibri"/>
                <a:cs typeface="Calibri"/>
                <a:sym typeface="Calibri"/>
              </a:rPr>
              <a:t>Fomo </a:t>
            </a:r>
            <a:r>
              <a:rPr lang="pt-BR" sz="1200" b="1" u="sng">
                <a:solidFill>
                  <a:schemeClr val="hlink"/>
                </a:solidFill>
                <a:latin typeface="Calibri"/>
                <a:ea typeface="Calibri"/>
                <a:cs typeface="Calibri"/>
                <a:sym typeface="Calibri"/>
                <a:hlinkClick r:id="rId23"/>
              </a:rPr>
              <a:t>https://studio.edgeimpulse.com/public/365455/live</a:t>
            </a:r>
            <a:endParaRPr sz="1200">
              <a:solidFill>
                <a:schemeClr val="dk1"/>
              </a:solidFill>
              <a:latin typeface="Calibri"/>
              <a:ea typeface="Calibri"/>
              <a:cs typeface="Calibri"/>
              <a:sym typeface="Calibri"/>
            </a:endParaRPr>
          </a:p>
          <a:p>
            <a:pPr marL="685800" marR="0" lvl="0" indent="-228600" algn="l" rtl="0">
              <a:lnSpc>
                <a:spcPct val="90000"/>
              </a:lnSpc>
              <a:spcBef>
                <a:spcPts val="500"/>
              </a:spcBef>
              <a:spcAft>
                <a:spcPts val="0"/>
              </a:spcAft>
              <a:buClr>
                <a:srgbClr val="000000"/>
              </a:buClr>
              <a:buSzPts val="1200"/>
              <a:buFont typeface="Arial"/>
              <a:buChar char="•"/>
            </a:pPr>
            <a:r>
              <a:rPr lang="pt-BR" sz="1200" b="1">
                <a:solidFill>
                  <a:srgbClr val="000000"/>
                </a:solidFill>
                <a:latin typeface="Calibri"/>
                <a:ea typeface="Calibri"/>
                <a:cs typeface="Calibri"/>
                <a:sym typeface="Calibri"/>
              </a:rPr>
              <a:t>MOBILENET SSD </a:t>
            </a:r>
            <a:r>
              <a:rPr lang="pt-BR" sz="1200" b="1" u="sng">
                <a:solidFill>
                  <a:schemeClr val="hlink"/>
                </a:solidFill>
                <a:latin typeface="Calibri"/>
                <a:ea typeface="Calibri"/>
                <a:cs typeface="Calibri"/>
                <a:sym typeface="Calibri"/>
                <a:hlinkClick r:id="rId24"/>
              </a:rPr>
              <a:t>https://studio.edgeimpulse.com/public/366548/live</a:t>
            </a:r>
            <a:endParaRPr sz="1200">
              <a:solidFill>
                <a:schemeClr val="dk1"/>
              </a:solidFill>
              <a:latin typeface="Calibri"/>
              <a:ea typeface="Calibri"/>
              <a:cs typeface="Calibri"/>
              <a:sym typeface="Calibri"/>
            </a:endParaRPr>
          </a:p>
          <a:p>
            <a:pPr marL="685800" marR="0" lvl="1" indent="-228600" algn="l" rtl="0">
              <a:lnSpc>
                <a:spcPct val="90000"/>
              </a:lnSpc>
              <a:spcBef>
                <a:spcPts val="500"/>
              </a:spcBef>
              <a:spcAft>
                <a:spcPts val="0"/>
              </a:spcAft>
              <a:buClr>
                <a:srgbClr val="000000"/>
              </a:buClr>
              <a:buSzPts val="1200"/>
              <a:buFont typeface="Arial"/>
              <a:buChar char="•"/>
            </a:pPr>
            <a:r>
              <a:rPr lang="pt-BR" sz="1200" b="1" i="0" u="none" strike="noStrike" cap="none">
                <a:solidFill>
                  <a:srgbClr val="000000"/>
                </a:solidFill>
                <a:latin typeface="Calibri"/>
                <a:ea typeface="Calibri"/>
                <a:cs typeface="Calibri"/>
                <a:sym typeface="Calibri"/>
              </a:rPr>
              <a:t>YOLOV5n </a:t>
            </a:r>
            <a:r>
              <a:rPr lang="pt-BR" sz="1200" b="1" i="0" u="sng" strike="noStrike" cap="none">
                <a:solidFill>
                  <a:schemeClr val="hlink"/>
                </a:solidFill>
                <a:latin typeface="Calibri"/>
                <a:ea typeface="Calibri"/>
                <a:cs typeface="Calibri"/>
                <a:sym typeface="Calibri"/>
                <a:hlinkClick r:id="rId25"/>
              </a:rPr>
              <a:t>https://studio.edgeimpulse.com/public/366549/live</a:t>
            </a:r>
            <a:endParaRPr sz="1200" b="1" i="0" u="none" strike="noStrike" cap="none">
              <a:solidFill>
                <a:srgbClr val="000000"/>
              </a:solidFill>
              <a:latin typeface="Calibri"/>
              <a:ea typeface="Calibri"/>
              <a:cs typeface="Calibri"/>
              <a:sym typeface="Calibri"/>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951"/>
        <p:cNvGrpSpPr/>
        <p:nvPr/>
      </p:nvGrpSpPr>
      <p:grpSpPr>
        <a:xfrm>
          <a:off x="0" y="0"/>
          <a:ext cx="0" cy="0"/>
          <a:chOff x="0" y="0"/>
          <a:chExt cx="0" cy="0"/>
        </a:xfrm>
      </p:grpSpPr>
      <p:sp>
        <p:nvSpPr>
          <p:cNvPr id="952" name="Google Shape;952;p98"/>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Comparação com outros algoritmos</a:t>
            </a:r>
            <a:endParaRPr/>
          </a:p>
        </p:txBody>
      </p:sp>
      <p:sp>
        <p:nvSpPr>
          <p:cNvPr id="953" name="Google Shape;953;p98"/>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1000"/>
              </a:spcBef>
              <a:spcAft>
                <a:spcPts val="0"/>
              </a:spcAft>
              <a:buClr>
                <a:schemeClr val="dk1"/>
              </a:buClr>
              <a:buSzPts val="2800"/>
              <a:buNone/>
            </a:pPr>
            <a:r>
              <a:rPr lang="pt-BR" b="1" i="1" dirty="0"/>
              <a:t>Adaptive </a:t>
            </a:r>
            <a:r>
              <a:rPr lang="pt-BR" b="1" i="1" dirty="0" err="1"/>
              <a:t>tilling</a:t>
            </a:r>
            <a:r>
              <a:rPr lang="pt-BR" dirty="0"/>
              <a:t> - mosaico adaptativo</a:t>
            </a:r>
            <a:endParaRPr dirty="0"/>
          </a:p>
          <a:p>
            <a:pPr marL="0" lvl="0" indent="0" algn="l" rtl="0">
              <a:lnSpc>
                <a:spcPct val="90000"/>
              </a:lnSpc>
              <a:spcBef>
                <a:spcPts val="1000"/>
              </a:spcBef>
              <a:spcAft>
                <a:spcPts val="0"/>
              </a:spcAft>
              <a:buClr>
                <a:schemeClr val="dk1"/>
              </a:buClr>
              <a:buSzPts val="2800"/>
              <a:buNone/>
            </a:pPr>
            <a:endParaRPr dirty="0"/>
          </a:p>
          <a:p>
            <a:pPr marL="0" lvl="0" indent="0" algn="l" rtl="0">
              <a:lnSpc>
                <a:spcPct val="90000"/>
              </a:lnSpc>
              <a:spcBef>
                <a:spcPts val="1000"/>
              </a:spcBef>
              <a:spcAft>
                <a:spcPts val="0"/>
              </a:spcAft>
              <a:buClr>
                <a:schemeClr val="dk1"/>
              </a:buClr>
              <a:buSzPts val="2800"/>
              <a:buNone/>
            </a:pPr>
            <a:endParaRPr dirty="0"/>
          </a:p>
          <a:p>
            <a:pPr marL="0" lvl="0" indent="0" algn="l" rtl="0">
              <a:lnSpc>
                <a:spcPct val="90000"/>
              </a:lnSpc>
              <a:spcBef>
                <a:spcPts val="1000"/>
              </a:spcBef>
              <a:spcAft>
                <a:spcPts val="0"/>
              </a:spcAft>
              <a:buClr>
                <a:schemeClr val="dk1"/>
              </a:buClr>
              <a:buSzPts val="2800"/>
              <a:buNone/>
            </a:pPr>
            <a:endParaRPr dirty="0"/>
          </a:p>
          <a:p>
            <a:pPr marL="0" lvl="0" indent="0" algn="l" rtl="0">
              <a:lnSpc>
                <a:spcPct val="90000"/>
              </a:lnSpc>
              <a:spcBef>
                <a:spcPts val="1000"/>
              </a:spcBef>
              <a:spcAft>
                <a:spcPts val="0"/>
              </a:spcAft>
              <a:buClr>
                <a:schemeClr val="dk1"/>
              </a:buClr>
              <a:buSzPts val="2800"/>
              <a:buNone/>
            </a:pPr>
            <a:endParaRPr dirty="0"/>
          </a:p>
          <a:p>
            <a:pPr marL="0" lvl="0" indent="0" algn="l" rtl="0">
              <a:lnSpc>
                <a:spcPct val="90000"/>
              </a:lnSpc>
              <a:spcBef>
                <a:spcPts val="1000"/>
              </a:spcBef>
              <a:spcAft>
                <a:spcPts val="0"/>
              </a:spcAft>
              <a:buClr>
                <a:schemeClr val="dk1"/>
              </a:buClr>
              <a:buSzPts val="2800"/>
              <a:buNone/>
            </a:pPr>
            <a:endParaRPr dirty="0"/>
          </a:p>
          <a:p>
            <a:pPr marL="0" lvl="0" indent="0" algn="l" rtl="0">
              <a:lnSpc>
                <a:spcPct val="90000"/>
              </a:lnSpc>
              <a:spcBef>
                <a:spcPts val="1000"/>
              </a:spcBef>
              <a:spcAft>
                <a:spcPts val="0"/>
              </a:spcAft>
              <a:buClr>
                <a:schemeClr val="dk1"/>
              </a:buClr>
              <a:buSzPts val="2800"/>
              <a:buNone/>
            </a:pPr>
            <a:endParaRPr dirty="0"/>
          </a:p>
          <a:p>
            <a:pPr marL="0" lvl="0" indent="0" algn="ctr" rtl="0">
              <a:lnSpc>
                <a:spcPct val="90000"/>
              </a:lnSpc>
              <a:spcBef>
                <a:spcPts val="1000"/>
              </a:spcBef>
              <a:spcAft>
                <a:spcPts val="0"/>
              </a:spcAft>
              <a:buClr>
                <a:schemeClr val="dk1"/>
              </a:buClr>
              <a:buSzPts val="2800"/>
              <a:buNone/>
            </a:pPr>
            <a:r>
              <a:rPr lang="pt-BR" u="sng" dirty="0">
                <a:solidFill>
                  <a:schemeClr val="hlink"/>
                </a:solidFill>
                <a:hlinkClick r:id="rId3"/>
              </a:rPr>
              <a:t>https://arxiv.org/pdf/2311.07163.pdf</a:t>
            </a:r>
            <a:endParaRPr dirty="0"/>
          </a:p>
        </p:txBody>
      </p:sp>
      <p:pic>
        <p:nvPicPr>
          <p:cNvPr id="954" name="Google Shape;954;p98"/>
          <p:cNvPicPr preferRelativeResize="0"/>
          <p:nvPr/>
        </p:nvPicPr>
        <p:blipFill>
          <a:blip r:embed="rId4">
            <a:alphaModFix/>
          </a:blip>
          <a:stretch>
            <a:fillRect/>
          </a:stretch>
        </p:blipFill>
        <p:spPr>
          <a:xfrm>
            <a:off x="2121075" y="2265150"/>
            <a:ext cx="7200475" cy="3063675"/>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959"/>
        <p:cNvGrpSpPr/>
        <p:nvPr/>
      </p:nvGrpSpPr>
      <p:grpSpPr>
        <a:xfrm>
          <a:off x="0" y="0"/>
          <a:ext cx="0" cy="0"/>
          <a:chOff x="0" y="0"/>
          <a:chExt cx="0" cy="0"/>
        </a:xfrm>
      </p:grpSpPr>
      <p:sp>
        <p:nvSpPr>
          <p:cNvPr id="960" name="Google Shape;960;p9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Comparação com outros algoritmos</a:t>
            </a:r>
            <a:endParaRPr/>
          </a:p>
        </p:txBody>
      </p:sp>
      <p:pic>
        <p:nvPicPr>
          <p:cNvPr id="2" name="Mídia Online 1" title="Fomo seminário">
            <a:hlinkClick r:id="" action="ppaction://media"/>
            <a:extLst>
              <a:ext uri="{FF2B5EF4-FFF2-40B4-BE49-F238E27FC236}">
                <a16:creationId xmlns:a16="http://schemas.microsoft.com/office/drawing/2014/main" id="{2FB4DCCF-DAD6-D890-A22D-CDDD3F7A5199}"/>
              </a:ext>
            </a:extLst>
          </p:cNvPr>
          <p:cNvPicPr>
            <a:picLocks noRot="1" noChangeAspect="1"/>
          </p:cNvPicPr>
          <p:nvPr>
            <a:videoFile r:link="rId1"/>
          </p:nvPr>
        </p:nvPicPr>
        <p:blipFill>
          <a:blip r:embed="rId4"/>
          <a:stretch>
            <a:fillRect/>
          </a:stretch>
        </p:blipFill>
        <p:spPr>
          <a:xfrm>
            <a:off x="1323032" y="1277257"/>
            <a:ext cx="9545936" cy="539346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966"/>
        <p:cNvGrpSpPr/>
        <p:nvPr/>
      </p:nvGrpSpPr>
      <p:grpSpPr>
        <a:xfrm>
          <a:off x="0" y="0"/>
          <a:ext cx="0" cy="0"/>
          <a:chOff x="0" y="0"/>
          <a:chExt cx="0" cy="0"/>
        </a:xfrm>
      </p:grpSpPr>
      <p:sp>
        <p:nvSpPr>
          <p:cNvPr id="967" name="Google Shape;967;p100"/>
          <p:cNvSpPr txBox="1"/>
          <p:nvPr/>
        </p:nvSpPr>
        <p:spPr>
          <a:xfrm>
            <a:off x="1431533" y="2720526"/>
            <a:ext cx="9144000" cy="1029541"/>
          </a:xfrm>
          <a:prstGeom prst="rect">
            <a:avLst/>
          </a:prstGeom>
          <a:noFill/>
          <a:ln>
            <a:noFill/>
          </a:ln>
        </p:spPr>
        <p:txBody>
          <a:bodyPr spcFirstLastPara="1" wrap="square" lIns="91425" tIns="45700" rIns="91425" bIns="45700" anchor="ctr" anchorCtr="0">
            <a:normAutofit/>
          </a:bodyPr>
          <a:lstStyle/>
          <a:p>
            <a:pPr marL="0" marR="0" lvl="0" indent="0" algn="ctr" rtl="0">
              <a:lnSpc>
                <a:spcPct val="90000"/>
              </a:lnSpc>
              <a:spcBef>
                <a:spcPts val="0"/>
              </a:spcBef>
              <a:spcAft>
                <a:spcPts val="0"/>
              </a:spcAft>
              <a:buClr>
                <a:schemeClr val="dk1"/>
              </a:buClr>
              <a:buSzPts val="6600"/>
              <a:buFont typeface="Calibri"/>
              <a:buNone/>
            </a:pPr>
            <a:r>
              <a:rPr lang="pt-BR" sz="6600">
                <a:solidFill>
                  <a:schemeClr val="dk1"/>
                </a:solidFill>
                <a:latin typeface="Calibri"/>
                <a:ea typeface="Calibri"/>
                <a:cs typeface="Calibri"/>
                <a:sym typeface="Calibri"/>
              </a:rPr>
              <a:t>Perguntas?</a:t>
            </a:r>
            <a:endParaRPr sz="6600" b="1" i="1">
              <a:solidFill>
                <a:schemeClr val="dk1"/>
              </a:solidFill>
              <a:latin typeface="Calibri"/>
              <a:ea typeface="Calibri"/>
              <a:cs typeface="Calibri"/>
              <a:sym typeface="Calibri"/>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972"/>
        <p:cNvGrpSpPr/>
        <p:nvPr/>
      </p:nvGrpSpPr>
      <p:grpSpPr>
        <a:xfrm>
          <a:off x="0" y="0"/>
          <a:ext cx="0" cy="0"/>
          <a:chOff x="0" y="0"/>
          <a:chExt cx="0" cy="0"/>
        </a:xfrm>
      </p:grpSpPr>
      <p:sp>
        <p:nvSpPr>
          <p:cNvPr id="973" name="Google Shape;973;p10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Referências</a:t>
            </a:r>
            <a:endParaRPr/>
          </a:p>
        </p:txBody>
      </p:sp>
      <p:sp>
        <p:nvSpPr>
          <p:cNvPr id="974" name="Google Shape;974;p10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fontScale="77500" lnSpcReduction="20000"/>
          </a:bodyPr>
          <a:lstStyle/>
          <a:p>
            <a:pPr marL="228600" lvl="0" indent="-228600" algn="l" rtl="0">
              <a:lnSpc>
                <a:spcPct val="90000"/>
              </a:lnSpc>
              <a:spcBef>
                <a:spcPts val="0"/>
              </a:spcBef>
              <a:spcAft>
                <a:spcPts val="0"/>
              </a:spcAft>
              <a:buClr>
                <a:schemeClr val="dk1"/>
              </a:buClr>
              <a:buSzPct val="100000"/>
              <a:buChar char="•"/>
            </a:pPr>
            <a:r>
              <a:rPr lang="pt-BR" u="sng">
                <a:solidFill>
                  <a:schemeClr val="hlink"/>
                </a:solidFill>
                <a:hlinkClick r:id="rId3"/>
              </a:rPr>
              <a:t>https://edgeimpulse.com/</a:t>
            </a:r>
            <a:endParaRPr/>
          </a:p>
          <a:p>
            <a:pPr marL="228600" lvl="0" indent="-228600" algn="l" rtl="0">
              <a:lnSpc>
                <a:spcPct val="90000"/>
              </a:lnSpc>
              <a:spcBef>
                <a:spcPts val="1000"/>
              </a:spcBef>
              <a:spcAft>
                <a:spcPts val="0"/>
              </a:spcAft>
              <a:buClr>
                <a:schemeClr val="dk1"/>
              </a:buClr>
              <a:buSzPct val="100000"/>
              <a:buChar char="•"/>
            </a:pPr>
            <a:r>
              <a:rPr lang="pt-BR" u="sng">
                <a:solidFill>
                  <a:schemeClr val="hlink"/>
                </a:solidFill>
                <a:hlinkClick r:id="rId4"/>
              </a:rPr>
              <a:t>https://universe.roboflow.com/</a:t>
            </a:r>
            <a:endParaRPr/>
          </a:p>
          <a:p>
            <a:pPr marL="228600" lvl="0" indent="-228600" algn="l" rtl="0">
              <a:lnSpc>
                <a:spcPct val="90000"/>
              </a:lnSpc>
              <a:spcBef>
                <a:spcPts val="1000"/>
              </a:spcBef>
              <a:spcAft>
                <a:spcPts val="0"/>
              </a:spcAft>
              <a:buClr>
                <a:schemeClr val="dk1"/>
              </a:buClr>
              <a:buSzPct val="100000"/>
              <a:buChar char="•"/>
            </a:pPr>
            <a:r>
              <a:rPr lang="pt-BR" u="sng">
                <a:solidFill>
                  <a:schemeClr val="hlink"/>
                </a:solidFill>
                <a:hlinkClick r:id="rId5"/>
              </a:rPr>
              <a:t>https://kaggle.com/</a:t>
            </a:r>
            <a:endParaRPr/>
          </a:p>
          <a:p>
            <a:pPr marL="228600" lvl="0" indent="-228600" algn="l" rtl="0">
              <a:lnSpc>
                <a:spcPct val="90000"/>
              </a:lnSpc>
              <a:spcBef>
                <a:spcPts val="1000"/>
              </a:spcBef>
              <a:spcAft>
                <a:spcPts val="0"/>
              </a:spcAft>
              <a:buClr>
                <a:schemeClr val="dk1"/>
              </a:buClr>
              <a:buSzPct val="100000"/>
              <a:buChar char="•"/>
            </a:pPr>
            <a:r>
              <a:rPr lang="pt-BR" u="sng">
                <a:solidFill>
                  <a:schemeClr val="hlink"/>
                </a:solidFill>
                <a:hlinkClick r:id="rId6"/>
              </a:rPr>
              <a:t>https://docs.edgeimpulse.com/experts/image-projects/pcb-defect-detection-with-computer-vision-raspberry-pi#training-with-yolov5</a:t>
            </a:r>
            <a:endParaRPr/>
          </a:p>
          <a:p>
            <a:pPr marL="228600" lvl="0" indent="-228600" algn="l" rtl="0">
              <a:lnSpc>
                <a:spcPct val="90000"/>
              </a:lnSpc>
              <a:spcBef>
                <a:spcPts val="1000"/>
              </a:spcBef>
              <a:spcAft>
                <a:spcPts val="0"/>
              </a:spcAft>
              <a:buClr>
                <a:schemeClr val="dk1"/>
              </a:buClr>
              <a:buSzPct val="100000"/>
              <a:buChar char="•"/>
            </a:pPr>
            <a:r>
              <a:rPr lang="pt-BR" u="sng">
                <a:solidFill>
                  <a:schemeClr val="hlink"/>
                </a:solidFill>
                <a:hlinkClick r:id="rId7"/>
              </a:rPr>
              <a:t>https://docs.edgeimpulse.com/docs/edge-impulse-studio/learning-blocks/object-detection/fomo-object-detection-for-constrained-devices</a:t>
            </a:r>
            <a:endParaRPr/>
          </a:p>
          <a:p>
            <a:pPr marL="228600" lvl="0" indent="-228600" algn="l" rtl="0">
              <a:lnSpc>
                <a:spcPct val="90000"/>
              </a:lnSpc>
              <a:spcBef>
                <a:spcPts val="1000"/>
              </a:spcBef>
              <a:spcAft>
                <a:spcPts val="0"/>
              </a:spcAft>
              <a:buClr>
                <a:schemeClr val="dk1"/>
              </a:buClr>
              <a:buSzPct val="100000"/>
              <a:buChar char="•"/>
            </a:pPr>
            <a:r>
              <a:rPr lang="pt-BR" u="sng">
                <a:solidFill>
                  <a:schemeClr val="hlink"/>
                </a:solidFill>
                <a:hlinkClick r:id="rId8"/>
              </a:rPr>
              <a:t>https://docs.edgeimpulse.com/docs/tutorials/end-to-end-tutorials/object-detection/detect-objects-using-fomo</a:t>
            </a:r>
            <a:endParaRPr/>
          </a:p>
          <a:p>
            <a:pPr marL="228600" lvl="0" indent="-228600" algn="l" rtl="0">
              <a:lnSpc>
                <a:spcPct val="90000"/>
              </a:lnSpc>
              <a:spcBef>
                <a:spcPts val="1000"/>
              </a:spcBef>
              <a:spcAft>
                <a:spcPts val="0"/>
              </a:spcAft>
              <a:buClr>
                <a:schemeClr val="dk1"/>
              </a:buClr>
              <a:buSzPct val="100000"/>
              <a:buChar char="•"/>
            </a:pPr>
            <a:r>
              <a:rPr lang="pt-BR" u="sng">
                <a:solidFill>
                  <a:schemeClr val="hlink"/>
                </a:solidFill>
                <a:hlinkClick r:id="rId9"/>
              </a:rPr>
              <a:t>https://arxiv.org/pdf/2311.07163.pdf</a:t>
            </a:r>
            <a:endParaRPr/>
          </a:p>
          <a:p>
            <a:pPr marL="228600" lvl="0" indent="-228600" algn="l" rtl="0">
              <a:lnSpc>
                <a:spcPct val="90000"/>
              </a:lnSpc>
              <a:spcBef>
                <a:spcPts val="1000"/>
              </a:spcBef>
              <a:spcAft>
                <a:spcPts val="0"/>
              </a:spcAft>
              <a:buClr>
                <a:schemeClr val="dk1"/>
              </a:buClr>
              <a:buSzPct val="100000"/>
              <a:buChar char="•"/>
            </a:pPr>
            <a:r>
              <a:rPr lang="pt-BR" u="sng">
                <a:solidFill>
                  <a:schemeClr val="hlink"/>
                </a:solidFill>
                <a:hlinkClick r:id="rId10"/>
              </a:rPr>
              <a:t>https://arxiv.org/pdf/1801.04381.pdf</a:t>
            </a:r>
            <a:endParaRPr/>
          </a:p>
          <a:p>
            <a:pPr marL="228600" lvl="0" indent="-228600" algn="l" rtl="0">
              <a:lnSpc>
                <a:spcPct val="90000"/>
              </a:lnSpc>
              <a:spcBef>
                <a:spcPts val="1000"/>
              </a:spcBef>
              <a:spcAft>
                <a:spcPts val="0"/>
              </a:spcAft>
              <a:buClr>
                <a:schemeClr val="dk1"/>
              </a:buClr>
              <a:buSzPct val="100000"/>
              <a:buChar char="•"/>
            </a:pPr>
            <a:r>
              <a:rPr lang="pt-BR" u="sng">
                <a:solidFill>
                  <a:schemeClr val="hlink"/>
                </a:solidFill>
                <a:hlinkClick r:id="rId11"/>
              </a:rPr>
              <a:t>https://www.edgeimpulse.com/blog/announcing-fomo-faster-objects-more-objects/</a:t>
            </a:r>
            <a:endParaRPr/>
          </a:p>
          <a:p>
            <a:pPr marL="0" lvl="0" indent="0" algn="l" rtl="0">
              <a:lnSpc>
                <a:spcPct val="90000"/>
              </a:lnSpc>
              <a:spcBef>
                <a:spcPts val="1000"/>
              </a:spcBef>
              <a:spcAft>
                <a:spcPts val="0"/>
              </a:spcAft>
              <a:buClr>
                <a:schemeClr val="dk1"/>
              </a:buClr>
              <a:buSzPct val="100000"/>
              <a:buNone/>
            </a:pPr>
            <a:endParaRPr/>
          </a:p>
          <a:p>
            <a:pPr marL="228600" lvl="0" indent="-90804" algn="l" rtl="0">
              <a:lnSpc>
                <a:spcPct val="90000"/>
              </a:lnSpc>
              <a:spcBef>
                <a:spcPts val="1000"/>
              </a:spcBef>
              <a:spcAft>
                <a:spcPts val="0"/>
              </a:spcAft>
              <a:buClr>
                <a:schemeClr val="dk1"/>
              </a:buClr>
              <a:buSzPct val="100000"/>
              <a:buNone/>
            </a:pPr>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978"/>
        <p:cNvGrpSpPr/>
        <p:nvPr/>
      </p:nvGrpSpPr>
      <p:grpSpPr>
        <a:xfrm>
          <a:off x="0" y="0"/>
          <a:ext cx="0" cy="0"/>
          <a:chOff x="0" y="0"/>
          <a:chExt cx="0" cy="0"/>
        </a:xfrm>
      </p:grpSpPr>
      <p:sp>
        <p:nvSpPr>
          <p:cNvPr id="979" name="Google Shape;979;p102"/>
          <p:cNvSpPr txBox="1"/>
          <p:nvPr/>
        </p:nvSpPr>
        <p:spPr>
          <a:xfrm>
            <a:off x="1431533" y="2720526"/>
            <a:ext cx="9144000" cy="1029541"/>
          </a:xfrm>
          <a:prstGeom prst="rect">
            <a:avLst/>
          </a:prstGeom>
          <a:noFill/>
          <a:ln>
            <a:noFill/>
          </a:ln>
        </p:spPr>
        <p:txBody>
          <a:bodyPr spcFirstLastPara="1" wrap="square" lIns="91425" tIns="45700" rIns="91425" bIns="45700" anchor="ctr" anchorCtr="0">
            <a:normAutofit/>
          </a:bodyPr>
          <a:lstStyle/>
          <a:p>
            <a:pPr marL="0" marR="0" lvl="0" indent="0" algn="ctr" rtl="0">
              <a:lnSpc>
                <a:spcPct val="90000"/>
              </a:lnSpc>
              <a:spcBef>
                <a:spcPts val="0"/>
              </a:spcBef>
              <a:spcAft>
                <a:spcPts val="0"/>
              </a:spcAft>
              <a:buClr>
                <a:schemeClr val="dk1"/>
              </a:buClr>
              <a:buSzPts val="6600"/>
              <a:buFont typeface="Calibri"/>
              <a:buNone/>
            </a:pPr>
            <a:r>
              <a:rPr lang="pt-BR" sz="6600">
                <a:solidFill>
                  <a:schemeClr val="dk1"/>
                </a:solidFill>
                <a:latin typeface="Calibri"/>
                <a:ea typeface="Calibri"/>
                <a:cs typeface="Calibri"/>
                <a:sym typeface="Calibri"/>
              </a:rPr>
              <a:t>Obrigado!</a:t>
            </a:r>
            <a:endParaRPr sz="6600" b="1" i="1">
              <a:solidFill>
                <a:schemeClr val="dk1"/>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name="Tema do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o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218</TotalTime>
  <Words>10756</Words>
  <Application>Microsoft Office PowerPoint</Application>
  <PresentationFormat>Widescreen</PresentationFormat>
  <Paragraphs>867</Paragraphs>
  <Slides>121</Slides>
  <Notes>121</Notes>
  <HiddenSlides>0</HiddenSlides>
  <MMClips>1</MMClips>
  <ScaleCrop>false</ScaleCrop>
  <HeadingPairs>
    <vt:vector size="6" baseType="variant">
      <vt:variant>
        <vt:lpstr>Fontes usadas</vt:lpstr>
      </vt:variant>
      <vt:variant>
        <vt:i4>5</vt:i4>
      </vt:variant>
      <vt:variant>
        <vt:lpstr>Tema</vt:lpstr>
      </vt:variant>
      <vt:variant>
        <vt:i4>1</vt:i4>
      </vt:variant>
      <vt:variant>
        <vt:lpstr>Títulos de slides</vt:lpstr>
      </vt:variant>
      <vt:variant>
        <vt:i4>121</vt:i4>
      </vt:variant>
    </vt:vector>
  </HeadingPairs>
  <TitlesOfParts>
    <vt:vector size="127" baseType="lpstr">
      <vt:lpstr>Calibri</vt:lpstr>
      <vt:lpstr>Quattrocento Sans</vt:lpstr>
      <vt:lpstr>Arial</vt:lpstr>
      <vt:lpstr>Cambria Math</vt:lpstr>
      <vt:lpstr>Arimo</vt:lpstr>
      <vt:lpstr>Tema do Office</vt:lpstr>
      <vt:lpstr>TP558 - Tópicos avançados em Machine Learning: FOMO – Faster Objects More Objects</vt:lpstr>
      <vt:lpstr>Detecção de objetos</vt:lpstr>
      <vt:lpstr>Detecção de objetos</vt:lpstr>
      <vt:lpstr>Detecção de objetos</vt:lpstr>
      <vt:lpstr>Detecção de objetos</vt:lpstr>
      <vt:lpstr>Detecção de objetos </vt:lpstr>
      <vt:lpstr>FOMO - Detecção de objetos + Segmentação</vt:lpstr>
      <vt:lpstr>Modelo base - MobileNetV2 </vt:lpstr>
      <vt:lpstr>Arquitetura e Funcionamento - FOMO </vt:lpstr>
      <vt:lpstr>Arquitetura e Funcionamento </vt:lpstr>
      <vt:lpstr>Arquitetura e Funcionamento </vt:lpstr>
      <vt:lpstr>Arquitetura e Funcionamento </vt:lpstr>
      <vt:lpstr>Arquitetura e Funcionamento </vt:lpstr>
      <vt:lpstr>Origem do FOMO</vt:lpstr>
      <vt:lpstr>FOMO: Escolhas de Design</vt:lpstr>
      <vt:lpstr>FOMO: Escolhas de Design</vt:lpstr>
      <vt:lpstr>FOMO: Escolhas de Design</vt:lpstr>
      <vt:lpstr>FOMO: Escolhas de Design</vt:lpstr>
      <vt:lpstr>FOMO: Escolhas de Design</vt:lpstr>
      <vt:lpstr>FOMO: Escolhas de Design</vt:lpstr>
      <vt:lpstr>FOMO: Escolhas de Design</vt:lpstr>
      <vt:lpstr>FOMO: Escolhas de Design</vt:lpstr>
      <vt:lpstr>FOMO: Escolhas de Design</vt:lpstr>
      <vt:lpstr>FOMO: Escolhas de Design</vt:lpstr>
      <vt:lpstr>FOMO: Escolhas de Design</vt:lpstr>
      <vt:lpstr>Arquitetura e funcionamento</vt:lpstr>
      <vt:lpstr>Arquitetura e funcionamento</vt:lpstr>
      <vt:lpstr>Arquitetura e funcionamento</vt:lpstr>
      <vt:lpstr>Arquitetura e funcionamento</vt:lpstr>
      <vt:lpstr>Arquitetura e funcionamento</vt:lpstr>
      <vt:lpstr>Arquitetura e funcionamento</vt:lpstr>
      <vt:lpstr>Arquitetura e funcionamento</vt:lpstr>
      <vt:lpstr>Arquitetura e funcionamento</vt:lpstr>
      <vt:lpstr>Arquitetura e funcionamento</vt:lpstr>
      <vt:lpstr>Arquitetura e funcionamento</vt:lpstr>
      <vt:lpstr>Arquitetura e funcionamento</vt:lpstr>
      <vt:lpstr>Arquitetura e funcionamento</vt:lpstr>
      <vt:lpstr>Arquitetura e funcionamento</vt:lpstr>
      <vt:lpstr>Arquitetura e funcionamento</vt:lpstr>
      <vt:lpstr>Arquitetura e funcionamento</vt:lpstr>
      <vt:lpstr>Arquitetura e funcionamento</vt:lpstr>
      <vt:lpstr>Arquitetura e funcionamento</vt:lpstr>
      <vt:lpstr>Arquitetura e funcionamento</vt:lpstr>
      <vt:lpstr>Arquitetura e funcionamento</vt:lpstr>
      <vt:lpstr>Arquitetura e funcionamento</vt:lpstr>
      <vt:lpstr>Arquitetura e funcionamento</vt:lpstr>
      <vt:lpstr>Arquitetura e funcionamento</vt:lpstr>
      <vt:lpstr>Arquitetura e funcionamento</vt:lpstr>
      <vt:lpstr>Arquitetura e funcionamento</vt:lpstr>
      <vt:lpstr>Arquitetura e funcionamento</vt:lpstr>
      <vt:lpstr>Treinamento e otimização</vt:lpstr>
      <vt:lpstr>Treinamento e otimização</vt:lpstr>
      <vt:lpstr>Treinamento e otimização</vt:lpstr>
      <vt:lpstr>Treinamento e otimização</vt:lpstr>
      <vt:lpstr>Treinamento e otimização</vt:lpstr>
      <vt:lpstr>Treinamento e otimização</vt:lpstr>
      <vt:lpstr>Treinamento e otimização</vt:lpstr>
      <vt:lpstr>Treinamento e otimização</vt:lpstr>
      <vt:lpstr>Treinamento e otimização</vt:lpstr>
      <vt:lpstr>Treinamento e otimização</vt:lpstr>
      <vt:lpstr>Treinamento e otimização</vt:lpstr>
      <vt:lpstr>Treinamento e otimização</vt:lpstr>
      <vt:lpstr>Treinamento e otimização</vt:lpstr>
      <vt:lpstr>Treinamento e otimização</vt:lpstr>
      <vt:lpstr>Treinamento e otimização</vt:lpstr>
      <vt:lpstr>Treinamento e otimização</vt:lpstr>
      <vt:lpstr>Treinamento e otimização</vt:lpstr>
      <vt:lpstr>Treinamento e otimização</vt:lpstr>
      <vt:lpstr>Treinamento e otimização</vt:lpstr>
      <vt:lpstr>Treinamento e otimização</vt:lpstr>
      <vt:lpstr>Treinamento e otimização</vt:lpstr>
      <vt:lpstr>Treinamento e otimização</vt:lpstr>
      <vt:lpstr>Treinamento e otimização</vt:lpstr>
      <vt:lpstr>Treinamento e otimização</vt:lpstr>
      <vt:lpstr>Treinamento e otimização</vt:lpstr>
      <vt:lpstr>Treinamento e otimização</vt:lpstr>
      <vt:lpstr>Treinamento e otimização</vt:lpstr>
      <vt:lpstr>Treinamento e otimização</vt:lpstr>
      <vt:lpstr>Treinamento e otimização</vt:lpstr>
      <vt:lpstr>Treinamento e otimização</vt:lpstr>
      <vt:lpstr>Teste de Treinamento e otimização</vt:lpstr>
      <vt:lpstr>Teste de Treinamento e otimização</vt:lpstr>
      <vt:lpstr>Teste de Treinamento e otimização</vt:lpstr>
      <vt:lpstr>Teste de Treinamento e otimização</vt:lpstr>
      <vt:lpstr>Teste de Treinamento e otimização</vt:lpstr>
      <vt:lpstr>Teste de Treinamento e otimização</vt:lpstr>
      <vt:lpstr>Teste de Treinamento e otimização</vt:lpstr>
      <vt:lpstr>Vantagens e desvantagens</vt:lpstr>
      <vt:lpstr>Vantagens e desvantagens</vt:lpstr>
      <vt:lpstr>Vantagens e desvantagens</vt:lpstr>
      <vt:lpstr>Exemplo(s) de aplicação</vt:lpstr>
      <vt:lpstr>Exemplo(s) de aplicação</vt:lpstr>
      <vt:lpstr>Comparação com outros algoritmos</vt:lpstr>
      <vt:lpstr>Comparação com outros algoritmos</vt:lpstr>
      <vt:lpstr>Comparação com outros algoritmos</vt:lpstr>
      <vt:lpstr>Comparação com outros algoritmos</vt:lpstr>
      <vt:lpstr>Apresentação do PowerPoint</vt:lpstr>
      <vt:lpstr>Referências</vt:lpstr>
      <vt:lpstr>Apresentação do PowerPoint</vt:lpstr>
      <vt:lpstr>Apresentação do PowerPoint</vt:lpstr>
      <vt:lpstr> Anexo 1 – Detalhamento do código</vt:lpstr>
      <vt:lpstr>Apresentação do PowerPoint</vt:lpstr>
      <vt:lpstr>Detalhamento do código</vt:lpstr>
      <vt:lpstr>Detalhamento do código</vt:lpstr>
      <vt:lpstr>Detalhamento do código</vt:lpstr>
      <vt:lpstr>Detalhamento do código</vt:lpstr>
      <vt:lpstr>Detalhamento do código</vt:lpstr>
      <vt:lpstr>Detalhamento do código</vt:lpstr>
      <vt:lpstr>Detalhamento do código</vt:lpstr>
      <vt:lpstr>Detalhamento do código</vt:lpstr>
      <vt:lpstr>Detalhamento do código</vt:lpstr>
      <vt:lpstr>Detalhamento do código</vt:lpstr>
      <vt:lpstr>Detalhamento do código</vt:lpstr>
      <vt:lpstr>Detalhamento do código</vt:lpstr>
      <vt:lpstr>Detalhamento do código</vt:lpstr>
      <vt:lpstr> Anexo 2 – Treinamento passo a passo.</vt:lpstr>
      <vt:lpstr>Treinamento passo a passo</vt:lpstr>
      <vt:lpstr>Treinamento passo a passo</vt:lpstr>
      <vt:lpstr>Treinamento passo a passo</vt:lpstr>
      <vt:lpstr>Treinamento passo a passo</vt:lpstr>
      <vt:lpstr>Treinamento passo a passo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TP558 - Tópicos avançados em Machine Learning: FOMO – Faster Objects More Objects</dc:title>
  <cp:lastModifiedBy>Hyago Silva</cp:lastModifiedBy>
  <cp:revision>14</cp:revision>
  <dcterms:modified xsi:type="dcterms:W3CDTF">2024-04-12T01:49:13Z</dcterms:modified>
</cp:coreProperties>
</file>